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82" r:id="rId27"/>
    <p:sldId id="281" r:id="rId28"/>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263D"/>
    <a:srgbClr val="7B1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3D2DEA-9353-49AD-85A7-4E40A146D98E}" v="149" dt="2024-08-02T07:40:30.46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940"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Lane" userId="3106c1eb-bf80-4767-8f91-d84d64569253" providerId="ADAL" clId="{853D2DEA-9353-49AD-85A7-4E40A146D98E}"/>
    <pc:docChg chg="undo custSel addSld delSld modSld">
      <pc:chgData name="Claire Lane" userId="3106c1eb-bf80-4767-8f91-d84d64569253" providerId="ADAL" clId="{853D2DEA-9353-49AD-85A7-4E40A146D98E}" dt="2024-08-02T07:41:07.271" v="2047" actId="1076"/>
      <pc:docMkLst>
        <pc:docMk/>
      </pc:docMkLst>
      <pc:sldChg chg="modSp mod">
        <pc:chgData name="Claire Lane" userId="3106c1eb-bf80-4767-8f91-d84d64569253" providerId="ADAL" clId="{853D2DEA-9353-49AD-85A7-4E40A146D98E}" dt="2024-08-02T07:15:51.560" v="1681" actId="20577"/>
        <pc:sldMkLst>
          <pc:docMk/>
          <pc:sldMk cId="0" sldId="256"/>
        </pc:sldMkLst>
        <pc:spChg chg="mod">
          <ac:chgData name="Claire Lane" userId="3106c1eb-bf80-4767-8f91-d84d64569253" providerId="ADAL" clId="{853D2DEA-9353-49AD-85A7-4E40A146D98E}" dt="2024-08-02T07:15:51.560" v="1681" actId="20577"/>
          <ac:spMkLst>
            <pc:docMk/>
            <pc:sldMk cId="0" sldId="256"/>
            <ac:spMk id="10" creationId="{00000000-0000-0000-0000-000000000000}"/>
          </ac:spMkLst>
        </pc:spChg>
      </pc:sldChg>
      <pc:sldChg chg="modSp mod">
        <pc:chgData name="Claire Lane" userId="3106c1eb-bf80-4767-8f91-d84d64569253" providerId="ADAL" clId="{853D2DEA-9353-49AD-85A7-4E40A146D98E}" dt="2024-08-02T07:15:31.833" v="1663" actId="114"/>
        <pc:sldMkLst>
          <pc:docMk/>
          <pc:sldMk cId="0" sldId="262"/>
        </pc:sldMkLst>
        <pc:spChg chg="mod">
          <ac:chgData name="Claire Lane" userId="3106c1eb-bf80-4767-8f91-d84d64569253" providerId="ADAL" clId="{853D2DEA-9353-49AD-85A7-4E40A146D98E}" dt="2024-08-02T07:15:31.833" v="1663" actId="114"/>
          <ac:spMkLst>
            <pc:docMk/>
            <pc:sldMk cId="0" sldId="262"/>
            <ac:spMk id="5" creationId="{00000000-0000-0000-0000-000000000000}"/>
          </ac:spMkLst>
        </pc:spChg>
        <pc:spChg chg="mod">
          <ac:chgData name="Claire Lane" userId="3106c1eb-bf80-4767-8f91-d84d64569253" providerId="ADAL" clId="{853D2DEA-9353-49AD-85A7-4E40A146D98E}" dt="2024-08-02T07:02:22.450" v="1407" actId="6549"/>
          <ac:spMkLst>
            <pc:docMk/>
            <pc:sldMk cId="0" sldId="262"/>
            <ac:spMk id="6" creationId="{00000000-0000-0000-0000-000000000000}"/>
          </ac:spMkLst>
        </pc:spChg>
      </pc:sldChg>
      <pc:sldChg chg="modSp mod">
        <pc:chgData name="Claire Lane" userId="3106c1eb-bf80-4767-8f91-d84d64569253" providerId="ADAL" clId="{853D2DEA-9353-49AD-85A7-4E40A146D98E}" dt="2024-08-02T07:05:07.359" v="1493" actId="948"/>
        <pc:sldMkLst>
          <pc:docMk/>
          <pc:sldMk cId="0" sldId="263"/>
        </pc:sldMkLst>
        <pc:spChg chg="mod">
          <ac:chgData name="Claire Lane" userId="3106c1eb-bf80-4767-8f91-d84d64569253" providerId="ADAL" clId="{853D2DEA-9353-49AD-85A7-4E40A146D98E}" dt="2024-08-02T07:05:07.359" v="1493" actId="948"/>
          <ac:spMkLst>
            <pc:docMk/>
            <pc:sldMk cId="0" sldId="263"/>
            <ac:spMk id="4" creationId="{00000000-0000-0000-0000-000000000000}"/>
          </ac:spMkLst>
        </pc:spChg>
      </pc:sldChg>
      <pc:sldChg chg="modSp mod">
        <pc:chgData name="Claire Lane" userId="3106c1eb-bf80-4767-8f91-d84d64569253" providerId="ADAL" clId="{853D2DEA-9353-49AD-85A7-4E40A146D98E}" dt="2024-08-02T07:08:41.508" v="1585" actId="207"/>
        <pc:sldMkLst>
          <pc:docMk/>
          <pc:sldMk cId="0" sldId="264"/>
        </pc:sldMkLst>
        <pc:spChg chg="mod">
          <ac:chgData name="Claire Lane" userId="3106c1eb-bf80-4767-8f91-d84d64569253" providerId="ADAL" clId="{853D2DEA-9353-49AD-85A7-4E40A146D98E}" dt="2024-08-02T07:08:41.508" v="1585" actId="207"/>
          <ac:spMkLst>
            <pc:docMk/>
            <pc:sldMk cId="0" sldId="264"/>
            <ac:spMk id="4" creationId="{00000000-0000-0000-0000-000000000000}"/>
          </ac:spMkLst>
        </pc:spChg>
      </pc:sldChg>
      <pc:sldChg chg="modSp mod">
        <pc:chgData name="Claire Lane" userId="3106c1eb-bf80-4767-8f91-d84d64569253" providerId="ADAL" clId="{853D2DEA-9353-49AD-85A7-4E40A146D98E}" dt="2024-08-02T07:09:16.301" v="1607" actId="6549"/>
        <pc:sldMkLst>
          <pc:docMk/>
          <pc:sldMk cId="0" sldId="265"/>
        </pc:sldMkLst>
        <pc:spChg chg="mod">
          <ac:chgData name="Claire Lane" userId="3106c1eb-bf80-4767-8f91-d84d64569253" providerId="ADAL" clId="{853D2DEA-9353-49AD-85A7-4E40A146D98E}" dt="2024-08-02T07:09:16.301" v="1607" actId="6549"/>
          <ac:spMkLst>
            <pc:docMk/>
            <pc:sldMk cId="0" sldId="265"/>
            <ac:spMk id="4" creationId="{00000000-0000-0000-0000-000000000000}"/>
          </ac:spMkLst>
        </pc:spChg>
      </pc:sldChg>
      <pc:sldChg chg="modSp mod">
        <pc:chgData name="Claire Lane" userId="3106c1eb-bf80-4767-8f91-d84d64569253" providerId="ADAL" clId="{853D2DEA-9353-49AD-85A7-4E40A146D98E}" dt="2024-08-02T07:19:32.255" v="1792" actId="20577"/>
        <pc:sldMkLst>
          <pc:docMk/>
          <pc:sldMk cId="0" sldId="267"/>
        </pc:sldMkLst>
        <pc:spChg chg="mod">
          <ac:chgData name="Claire Lane" userId="3106c1eb-bf80-4767-8f91-d84d64569253" providerId="ADAL" clId="{853D2DEA-9353-49AD-85A7-4E40A146D98E}" dt="2024-08-02T07:19:32.255" v="1792" actId="20577"/>
          <ac:spMkLst>
            <pc:docMk/>
            <pc:sldMk cId="0" sldId="267"/>
            <ac:spMk id="4" creationId="{00000000-0000-0000-0000-000000000000}"/>
          </ac:spMkLst>
        </pc:spChg>
      </pc:sldChg>
      <pc:sldChg chg="modSp add mod">
        <pc:chgData name="Claire Lane" userId="3106c1eb-bf80-4767-8f91-d84d64569253" providerId="ADAL" clId="{853D2DEA-9353-49AD-85A7-4E40A146D98E}" dt="2024-08-02T07:41:07.271" v="2047" actId="1076"/>
        <pc:sldMkLst>
          <pc:docMk/>
          <pc:sldMk cId="3808403328" sldId="270"/>
        </pc:sldMkLst>
        <pc:spChg chg="mod">
          <ac:chgData name="Claire Lane" userId="3106c1eb-bf80-4767-8f91-d84d64569253" providerId="ADAL" clId="{853D2DEA-9353-49AD-85A7-4E40A146D98E}" dt="2024-08-02T07:17:04.812" v="1684" actId="20577"/>
          <ac:spMkLst>
            <pc:docMk/>
            <pc:sldMk cId="3808403328" sldId="270"/>
            <ac:spMk id="9" creationId="{00000000-0000-0000-0000-000000000000}"/>
          </ac:spMkLst>
        </pc:spChg>
        <pc:spChg chg="mod">
          <ac:chgData name="Claire Lane" userId="3106c1eb-bf80-4767-8f91-d84d64569253" providerId="ADAL" clId="{853D2DEA-9353-49AD-85A7-4E40A146D98E}" dt="2024-08-02T07:41:07.271" v="2047" actId="1076"/>
          <ac:spMkLst>
            <pc:docMk/>
            <pc:sldMk cId="3808403328" sldId="270"/>
            <ac:spMk id="10" creationId="{00000000-0000-0000-0000-000000000000}"/>
          </ac:spMkLst>
        </pc:spChg>
        <pc:grpChg chg="mod">
          <ac:chgData name="Claire Lane" userId="3106c1eb-bf80-4767-8f91-d84d64569253" providerId="ADAL" clId="{853D2DEA-9353-49AD-85A7-4E40A146D98E}" dt="2024-08-02T07:41:03.790" v="2046" actId="1076"/>
          <ac:grpSpMkLst>
            <pc:docMk/>
            <pc:sldMk cId="3808403328" sldId="270"/>
            <ac:grpSpMk id="2" creationId="{00000000-0000-0000-0000-000000000000}"/>
          </ac:grpSpMkLst>
        </pc:grpChg>
      </pc:sldChg>
      <pc:sldChg chg="modSp add mod replId">
        <pc:chgData name="Claire Lane" userId="3106c1eb-bf80-4767-8f91-d84d64569253" providerId="ADAL" clId="{853D2DEA-9353-49AD-85A7-4E40A146D98E}" dt="2024-08-02T07:18:29.811" v="1694" actId="14100"/>
        <pc:sldMkLst>
          <pc:docMk/>
          <pc:sldMk cId="1526645540" sldId="271"/>
        </pc:sldMkLst>
        <pc:spChg chg="mod">
          <ac:chgData name="Claire Lane" userId="3106c1eb-bf80-4767-8f91-d84d64569253" providerId="ADAL" clId="{853D2DEA-9353-49AD-85A7-4E40A146D98E}" dt="2024-08-02T07:18:08.507" v="1688"/>
          <ac:spMkLst>
            <pc:docMk/>
            <pc:sldMk cId="1526645540" sldId="271"/>
            <ac:spMk id="5" creationId="{00000000-0000-0000-0000-000000000000}"/>
          </ac:spMkLst>
        </pc:spChg>
        <pc:spChg chg="mod">
          <ac:chgData name="Claire Lane" userId="3106c1eb-bf80-4767-8f91-d84d64569253" providerId="ADAL" clId="{853D2DEA-9353-49AD-85A7-4E40A146D98E}" dt="2024-08-02T07:18:17.083" v="1690" actId="14100"/>
          <ac:spMkLst>
            <pc:docMk/>
            <pc:sldMk cId="1526645540" sldId="271"/>
            <ac:spMk id="6" creationId="{00000000-0000-0000-0000-000000000000}"/>
          </ac:spMkLst>
        </pc:spChg>
        <pc:spChg chg="mod">
          <ac:chgData name="Claire Lane" userId="3106c1eb-bf80-4767-8f91-d84d64569253" providerId="ADAL" clId="{853D2DEA-9353-49AD-85A7-4E40A146D98E}" dt="2024-08-02T07:18:23.910" v="1692" actId="14100"/>
          <ac:spMkLst>
            <pc:docMk/>
            <pc:sldMk cId="1526645540" sldId="271"/>
            <ac:spMk id="8" creationId="{00000000-0000-0000-0000-000000000000}"/>
          </ac:spMkLst>
        </pc:spChg>
        <pc:spChg chg="mod">
          <ac:chgData name="Claire Lane" userId="3106c1eb-bf80-4767-8f91-d84d64569253" providerId="ADAL" clId="{853D2DEA-9353-49AD-85A7-4E40A146D98E}" dt="2024-08-02T07:18:29.811" v="1694" actId="14100"/>
          <ac:spMkLst>
            <pc:docMk/>
            <pc:sldMk cId="1526645540" sldId="271"/>
            <ac:spMk id="10" creationId="{00000000-0000-0000-0000-000000000000}"/>
          </ac:spMkLst>
        </pc:spChg>
      </pc:sldChg>
      <pc:sldChg chg="modSp add mod replId">
        <pc:chgData name="Claire Lane" userId="3106c1eb-bf80-4767-8f91-d84d64569253" providerId="ADAL" clId="{853D2DEA-9353-49AD-85A7-4E40A146D98E}" dt="2024-08-02T07:21:59.832" v="1797" actId="20577"/>
        <pc:sldMkLst>
          <pc:docMk/>
          <pc:sldMk cId="2397430015" sldId="272"/>
        </pc:sldMkLst>
        <pc:spChg chg="mod">
          <ac:chgData name="Claire Lane" userId="3106c1eb-bf80-4767-8f91-d84d64569253" providerId="ADAL" clId="{853D2DEA-9353-49AD-85A7-4E40A146D98E}" dt="2024-08-02T07:21:59.832" v="1797" actId="20577"/>
          <ac:spMkLst>
            <pc:docMk/>
            <pc:sldMk cId="2397430015" sldId="272"/>
            <ac:spMk id="5" creationId="{00000000-0000-0000-0000-000000000000}"/>
          </ac:spMkLst>
        </pc:spChg>
      </pc:sldChg>
      <pc:sldChg chg="modSp add mod replId">
        <pc:chgData name="Claire Lane" userId="3106c1eb-bf80-4767-8f91-d84d64569253" providerId="ADAL" clId="{853D2DEA-9353-49AD-85A7-4E40A146D98E}" dt="2024-08-02T07:23:27.938" v="1810" actId="14100"/>
        <pc:sldMkLst>
          <pc:docMk/>
          <pc:sldMk cId="1789921716" sldId="273"/>
        </pc:sldMkLst>
        <pc:spChg chg="mod">
          <ac:chgData name="Claire Lane" userId="3106c1eb-bf80-4767-8f91-d84d64569253" providerId="ADAL" clId="{853D2DEA-9353-49AD-85A7-4E40A146D98E}" dt="2024-08-02T07:22:19.119" v="1798"/>
          <ac:spMkLst>
            <pc:docMk/>
            <pc:sldMk cId="1789921716" sldId="273"/>
            <ac:spMk id="10" creationId="{00000000-0000-0000-0000-000000000000}"/>
          </ac:spMkLst>
        </pc:spChg>
        <pc:spChg chg="mod">
          <ac:chgData name="Claire Lane" userId="3106c1eb-bf80-4767-8f91-d84d64569253" providerId="ADAL" clId="{853D2DEA-9353-49AD-85A7-4E40A146D98E}" dt="2024-08-02T07:23:12.346" v="1805"/>
          <ac:spMkLst>
            <pc:docMk/>
            <pc:sldMk cId="1789921716" sldId="273"/>
            <ac:spMk id="11" creationId="{00000000-0000-0000-0000-000000000000}"/>
          </ac:spMkLst>
        </pc:spChg>
        <pc:spChg chg="mod">
          <ac:chgData name="Claire Lane" userId="3106c1eb-bf80-4767-8f91-d84d64569253" providerId="ADAL" clId="{853D2DEA-9353-49AD-85A7-4E40A146D98E}" dt="2024-08-02T07:22:58.006" v="1804" actId="122"/>
          <ac:spMkLst>
            <pc:docMk/>
            <pc:sldMk cId="1789921716" sldId="273"/>
            <ac:spMk id="12" creationId="{00000000-0000-0000-0000-000000000000}"/>
          </ac:spMkLst>
        </pc:spChg>
        <pc:spChg chg="mod">
          <ac:chgData name="Claire Lane" userId="3106c1eb-bf80-4767-8f91-d84d64569253" providerId="ADAL" clId="{853D2DEA-9353-49AD-85A7-4E40A146D98E}" dt="2024-08-02T07:22:42.803" v="1803" actId="20577"/>
          <ac:spMkLst>
            <pc:docMk/>
            <pc:sldMk cId="1789921716" sldId="273"/>
            <ac:spMk id="13" creationId="{00000000-0000-0000-0000-000000000000}"/>
          </ac:spMkLst>
        </pc:spChg>
        <pc:spChg chg="mod">
          <ac:chgData name="Claire Lane" userId="3106c1eb-bf80-4767-8f91-d84d64569253" providerId="ADAL" clId="{853D2DEA-9353-49AD-85A7-4E40A146D98E}" dt="2024-08-02T07:23:16.396" v="1806"/>
          <ac:spMkLst>
            <pc:docMk/>
            <pc:sldMk cId="1789921716" sldId="273"/>
            <ac:spMk id="16" creationId="{00000000-0000-0000-0000-000000000000}"/>
          </ac:spMkLst>
        </pc:spChg>
        <pc:spChg chg="mod">
          <ac:chgData name="Claire Lane" userId="3106c1eb-bf80-4767-8f91-d84d64569253" providerId="ADAL" clId="{853D2DEA-9353-49AD-85A7-4E40A146D98E}" dt="2024-08-02T07:23:27.938" v="1810" actId="14100"/>
          <ac:spMkLst>
            <pc:docMk/>
            <pc:sldMk cId="1789921716" sldId="273"/>
            <ac:spMk id="18" creationId="{00000000-0000-0000-0000-000000000000}"/>
          </ac:spMkLst>
        </pc:spChg>
      </pc:sldChg>
      <pc:sldChg chg="modSp add replId">
        <pc:chgData name="Claire Lane" userId="3106c1eb-bf80-4767-8f91-d84d64569253" providerId="ADAL" clId="{853D2DEA-9353-49AD-85A7-4E40A146D98E}" dt="2024-08-02T07:24:07.722" v="1819"/>
        <pc:sldMkLst>
          <pc:docMk/>
          <pc:sldMk cId="2645063635" sldId="274"/>
        </pc:sldMkLst>
        <pc:spChg chg="mod">
          <ac:chgData name="Claire Lane" userId="3106c1eb-bf80-4767-8f91-d84d64569253" providerId="ADAL" clId="{853D2DEA-9353-49AD-85A7-4E40A146D98E}" dt="2024-08-02T07:23:57.531" v="1815"/>
          <ac:spMkLst>
            <pc:docMk/>
            <pc:sldMk cId="2645063635" sldId="274"/>
            <ac:spMk id="4" creationId="{00000000-0000-0000-0000-000000000000}"/>
          </ac:spMkLst>
        </pc:spChg>
        <pc:spChg chg="mod">
          <ac:chgData name="Claire Lane" userId="3106c1eb-bf80-4767-8f91-d84d64569253" providerId="ADAL" clId="{853D2DEA-9353-49AD-85A7-4E40A146D98E}" dt="2024-08-02T07:23:40.676" v="1811"/>
          <ac:spMkLst>
            <pc:docMk/>
            <pc:sldMk cId="2645063635" sldId="274"/>
            <ac:spMk id="5" creationId="{00000000-0000-0000-0000-000000000000}"/>
          </ac:spMkLst>
        </pc:spChg>
        <pc:spChg chg="mod">
          <ac:chgData name="Claire Lane" userId="3106c1eb-bf80-4767-8f91-d84d64569253" providerId="ADAL" clId="{853D2DEA-9353-49AD-85A7-4E40A146D98E}" dt="2024-08-02T07:23:42.779" v="1812"/>
          <ac:spMkLst>
            <pc:docMk/>
            <pc:sldMk cId="2645063635" sldId="274"/>
            <ac:spMk id="6" creationId="{00000000-0000-0000-0000-000000000000}"/>
          </ac:spMkLst>
        </pc:spChg>
        <pc:spChg chg="mod">
          <ac:chgData name="Claire Lane" userId="3106c1eb-bf80-4767-8f91-d84d64569253" providerId="ADAL" clId="{853D2DEA-9353-49AD-85A7-4E40A146D98E}" dt="2024-08-02T07:23:46.186" v="1813"/>
          <ac:spMkLst>
            <pc:docMk/>
            <pc:sldMk cId="2645063635" sldId="274"/>
            <ac:spMk id="7" creationId="{00000000-0000-0000-0000-000000000000}"/>
          </ac:spMkLst>
        </pc:spChg>
        <pc:spChg chg="mod">
          <ac:chgData name="Claire Lane" userId="3106c1eb-bf80-4767-8f91-d84d64569253" providerId="ADAL" clId="{853D2DEA-9353-49AD-85A7-4E40A146D98E}" dt="2024-08-02T07:23:48.953" v="1814"/>
          <ac:spMkLst>
            <pc:docMk/>
            <pc:sldMk cId="2645063635" sldId="274"/>
            <ac:spMk id="8" creationId="{00000000-0000-0000-0000-000000000000}"/>
          </ac:spMkLst>
        </pc:spChg>
        <pc:spChg chg="mod">
          <ac:chgData name="Claire Lane" userId="3106c1eb-bf80-4767-8f91-d84d64569253" providerId="ADAL" clId="{853D2DEA-9353-49AD-85A7-4E40A146D98E}" dt="2024-08-02T07:24:00.702" v="1816"/>
          <ac:spMkLst>
            <pc:docMk/>
            <pc:sldMk cId="2645063635" sldId="274"/>
            <ac:spMk id="9" creationId="{00000000-0000-0000-0000-000000000000}"/>
          </ac:spMkLst>
        </pc:spChg>
        <pc:spChg chg="mod">
          <ac:chgData name="Claire Lane" userId="3106c1eb-bf80-4767-8f91-d84d64569253" providerId="ADAL" clId="{853D2DEA-9353-49AD-85A7-4E40A146D98E}" dt="2024-08-02T07:24:03.709" v="1817"/>
          <ac:spMkLst>
            <pc:docMk/>
            <pc:sldMk cId="2645063635" sldId="274"/>
            <ac:spMk id="10" creationId="{00000000-0000-0000-0000-000000000000}"/>
          </ac:spMkLst>
        </pc:spChg>
        <pc:spChg chg="mod">
          <ac:chgData name="Claire Lane" userId="3106c1eb-bf80-4767-8f91-d84d64569253" providerId="ADAL" clId="{853D2DEA-9353-49AD-85A7-4E40A146D98E}" dt="2024-08-02T07:24:05.765" v="1818"/>
          <ac:spMkLst>
            <pc:docMk/>
            <pc:sldMk cId="2645063635" sldId="274"/>
            <ac:spMk id="11" creationId="{00000000-0000-0000-0000-000000000000}"/>
          </ac:spMkLst>
        </pc:spChg>
        <pc:spChg chg="mod">
          <ac:chgData name="Claire Lane" userId="3106c1eb-bf80-4767-8f91-d84d64569253" providerId="ADAL" clId="{853D2DEA-9353-49AD-85A7-4E40A146D98E}" dt="2024-08-02T07:24:07.722" v="1819"/>
          <ac:spMkLst>
            <pc:docMk/>
            <pc:sldMk cId="2645063635" sldId="274"/>
            <ac:spMk id="12" creationId="{00000000-0000-0000-0000-000000000000}"/>
          </ac:spMkLst>
        </pc:spChg>
      </pc:sldChg>
      <pc:sldChg chg="modSp add mod replId">
        <pc:chgData name="Claire Lane" userId="3106c1eb-bf80-4767-8f91-d84d64569253" providerId="ADAL" clId="{853D2DEA-9353-49AD-85A7-4E40A146D98E}" dt="2024-08-02T07:25:38.902" v="1832" actId="20577"/>
        <pc:sldMkLst>
          <pc:docMk/>
          <pc:sldMk cId="1294720780" sldId="275"/>
        </pc:sldMkLst>
        <pc:spChg chg="mod">
          <ac:chgData name="Claire Lane" userId="3106c1eb-bf80-4767-8f91-d84d64569253" providerId="ADAL" clId="{853D2DEA-9353-49AD-85A7-4E40A146D98E}" dt="2024-08-02T07:25:38.902" v="1832" actId="20577"/>
          <ac:spMkLst>
            <pc:docMk/>
            <pc:sldMk cId="1294720780" sldId="275"/>
            <ac:spMk id="7" creationId="{00000000-0000-0000-0000-000000000000}"/>
          </ac:spMkLst>
        </pc:spChg>
      </pc:sldChg>
      <pc:sldChg chg="modSp add mod replId">
        <pc:chgData name="Claire Lane" userId="3106c1eb-bf80-4767-8f91-d84d64569253" providerId="ADAL" clId="{853D2DEA-9353-49AD-85A7-4E40A146D98E}" dt="2024-08-02T07:27:57.816" v="1853"/>
        <pc:sldMkLst>
          <pc:docMk/>
          <pc:sldMk cId="3148931883" sldId="276"/>
        </pc:sldMkLst>
        <pc:spChg chg="mod">
          <ac:chgData name="Claire Lane" userId="3106c1eb-bf80-4767-8f91-d84d64569253" providerId="ADAL" clId="{853D2DEA-9353-49AD-85A7-4E40A146D98E}" dt="2024-08-02T07:26:48.628" v="1843" actId="1076"/>
          <ac:spMkLst>
            <pc:docMk/>
            <pc:sldMk cId="3148931883" sldId="276"/>
            <ac:spMk id="3" creationId="{00000000-0000-0000-0000-000000000000}"/>
          </ac:spMkLst>
        </pc:spChg>
        <pc:spChg chg="mod">
          <ac:chgData name="Claire Lane" userId="3106c1eb-bf80-4767-8f91-d84d64569253" providerId="ADAL" clId="{853D2DEA-9353-49AD-85A7-4E40A146D98E}" dt="2024-08-02T07:26:53.047" v="1844" actId="1076"/>
          <ac:spMkLst>
            <pc:docMk/>
            <pc:sldMk cId="3148931883" sldId="276"/>
            <ac:spMk id="4" creationId="{00000000-0000-0000-0000-000000000000}"/>
          </ac:spMkLst>
        </pc:spChg>
        <pc:spChg chg="mod">
          <ac:chgData name="Claire Lane" userId="3106c1eb-bf80-4767-8f91-d84d64569253" providerId="ADAL" clId="{853D2DEA-9353-49AD-85A7-4E40A146D98E}" dt="2024-08-02T07:27:38.420" v="1849"/>
          <ac:spMkLst>
            <pc:docMk/>
            <pc:sldMk cId="3148931883" sldId="276"/>
            <ac:spMk id="5" creationId="{00000000-0000-0000-0000-000000000000}"/>
          </ac:spMkLst>
        </pc:spChg>
        <pc:spChg chg="mod">
          <ac:chgData name="Claire Lane" userId="3106c1eb-bf80-4767-8f91-d84d64569253" providerId="ADAL" clId="{853D2DEA-9353-49AD-85A7-4E40A146D98E}" dt="2024-08-02T07:27:57.816" v="1853"/>
          <ac:spMkLst>
            <pc:docMk/>
            <pc:sldMk cId="3148931883" sldId="276"/>
            <ac:spMk id="6" creationId="{00000000-0000-0000-0000-000000000000}"/>
          </ac:spMkLst>
        </pc:spChg>
      </pc:sldChg>
      <pc:sldChg chg="modSp add mod replId">
        <pc:chgData name="Claire Lane" userId="3106c1eb-bf80-4767-8f91-d84d64569253" providerId="ADAL" clId="{853D2DEA-9353-49AD-85A7-4E40A146D98E}" dt="2024-08-02T07:29:54.805" v="1879" actId="20577"/>
        <pc:sldMkLst>
          <pc:docMk/>
          <pc:sldMk cId="3195625720" sldId="277"/>
        </pc:sldMkLst>
        <pc:spChg chg="mod">
          <ac:chgData name="Claire Lane" userId="3106c1eb-bf80-4767-8f91-d84d64569253" providerId="ADAL" clId="{853D2DEA-9353-49AD-85A7-4E40A146D98E}" dt="2024-08-02T07:28:06.087" v="1854"/>
          <ac:spMkLst>
            <pc:docMk/>
            <pc:sldMk cId="3195625720" sldId="277"/>
            <ac:spMk id="2" creationId="{00000000-0000-0000-0000-000000000000}"/>
          </ac:spMkLst>
        </pc:spChg>
        <pc:spChg chg="mod">
          <ac:chgData name="Claire Lane" userId="3106c1eb-bf80-4767-8f91-d84d64569253" providerId="ADAL" clId="{853D2DEA-9353-49AD-85A7-4E40A146D98E}" dt="2024-08-02T07:29:54.805" v="1879" actId="20577"/>
          <ac:spMkLst>
            <pc:docMk/>
            <pc:sldMk cId="3195625720" sldId="277"/>
            <ac:spMk id="4" creationId="{00000000-0000-0000-0000-000000000000}"/>
          </ac:spMkLst>
        </pc:spChg>
      </pc:sldChg>
      <pc:sldChg chg="modSp add mod replId">
        <pc:chgData name="Claire Lane" userId="3106c1eb-bf80-4767-8f91-d84d64569253" providerId="ADAL" clId="{853D2DEA-9353-49AD-85A7-4E40A146D98E}" dt="2024-08-02T07:33:08.030" v="1914" actId="20578"/>
        <pc:sldMkLst>
          <pc:docMk/>
          <pc:sldMk cId="699213229" sldId="278"/>
        </pc:sldMkLst>
        <pc:spChg chg="mod">
          <ac:chgData name="Claire Lane" userId="3106c1eb-bf80-4767-8f91-d84d64569253" providerId="ADAL" clId="{853D2DEA-9353-49AD-85A7-4E40A146D98E}" dt="2024-08-02T07:30:07.213" v="1880"/>
          <ac:spMkLst>
            <pc:docMk/>
            <pc:sldMk cId="699213229" sldId="278"/>
            <ac:spMk id="2" creationId="{00000000-0000-0000-0000-000000000000}"/>
          </ac:spMkLst>
        </pc:spChg>
        <pc:spChg chg="mod">
          <ac:chgData name="Claire Lane" userId="3106c1eb-bf80-4767-8f91-d84d64569253" providerId="ADAL" clId="{853D2DEA-9353-49AD-85A7-4E40A146D98E}" dt="2024-08-02T07:33:08.030" v="1914" actId="20578"/>
          <ac:spMkLst>
            <pc:docMk/>
            <pc:sldMk cId="699213229" sldId="278"/>
            <ac:spMk id="4" creationId="{00000000-0000-0000-0000-000000000000}"/>
          </ac:spMkLst>
        </pc:spChg>
      </pc:sldChg>
      <pc:sldChg chg="modSp add mod replId">
        <pc:chgData name="Claire Lane" userId="3106c1eb-bf80-4767-8f91-d84d64569253" providerId="ADAL" clId="{853D2DEA-9353-49AD-85A7-4E40A146D98E}" dt="2024-08-02T07:37:56.180" v="2005" actId="14100"/>
        <pc:sldMkLst>
          <pc:docMk/>
          <pc:sldMk cId="271488287" sldId="279"/>
        </pc:sldMkLst>
        <pc:spChg chg="mod">
          <ac:chgData name="Claire Lane" userId="3106c1eb-bf80-4767-8f91-d84d64569253" providerId="ADAL" clId="{853D2DEA-9353-49AD-85A7-4E40A146D98E}" dt="2024-08-02T07:33:15.762" v="1915"/>
          <ac:spMkLst>
            <pc:docMk/>
            <pc:sldMk cId="271488287" sldId="279"/>
            <ac:spMk id="2" creationId="{00000000-0000-0000-0000-000000000000}"/>
          </ac:spMkLst>
        </pc:spChg>
        <pc:spChg chg="mod">
          <ac:chgData name="Claire Lane" userId="3106c1eb-bf80-4767-8f91-d84d64569253" providerId="ADAL" clId="{853D2DEA-9353-49AD-85A7-4E40A146D98E}" dt="2024-08-02T07:33:46.581" v="1923" actId="20577"/>
          <ac:spMkLst>
            <pc:docMk/>
            <pc:sldMk cId="271488287" sldId="279"/>
            <ac:spMk id="4" creationId="{00000000-0000-0000-0000-000000000000}"/>
          </ac:spMkLst>
        </pc:spChg>
        <pc:spChg chg="mod">
          <ac:chgData name="Claire Lane" userId="3106c1eb-bf80-4767-8f91-d84d64569253" providerId="ADAL" clId="{853D2DEA-9353-49AD-85A7-4E40A146D98E}" dt="2024-08-02T07:37:47.703" v="2003" actId="1076"/>
          <ac:spMkLst>
            <pc:docMk/>
            <pc:sldMk cId="271488287" sldId="279"/>
            <ac:spMk id="8" creationId="{00000000-0000-0000-0000-000000000000}"/>
          </ac:spMkLst>
        </pc:spChg>
        <pc:picChg chg="mod">
          <ac:chgData name="Claire Lane" userId="3106c1eb-bf80-4767-8f91-d84d64569253" providerId="ADAL" clId="{853D2DEA-9353-49AD-85A7-4E40A146D98E}" dt="2024-08-02T07:37:56.180" v="2005" actId="14100"/>
          <ac:picMkLst>
            <pc:docMk/>
            <pc:sldMk cId="271488287" sldId="279"/>
            <ac:picMk id="9" creationId="{00000000-0000-0000-0000-000000000000}"/>
          </ac:picMkLst>
        </pc:picChg>
      </pc:sldChg>
      <pc:sldChg chg="add del replId">
        <pc:chgData name="Claire Lane" userId="3106c1eb-bf80-4767-8f91-d84d64569253" providerId="ADAL" clId="{853D2DEA-9353-49AD-85A7-4E40A146D98E}" dt="2024-08-02T07:21:16.309" v="1793" actId="47"/>
        <pc:sldMkLst>
          <pc:docMk/>
          <pc:sldMk cId="2300438321" sldId="280"/>
        </pc:sldMkLst>
      </pc:sldChg>
      <pc:sldChg chg="addSp delSp modSp add mod replId">
        <pc:chgData name="Claire Lane" userId="3106c1eb-bf80-4767-8f91-d84d64569253" providerId="ADAL" clId="{853D2DEA-9353-49AD-85A7-4E40A146D98E}" dt="2024-08-02T07:40:25.589" v="2038"/>
        <pc:sldMkLst>
          <pc:docMk/>
          <pc:sldMk cId="992875234" sldId="281"/>
        </pc:sldMkLst>
        <pc:spChg chg="del">
          <ac:chgData name="Claire Lane" userId="3106c1eb-bf80-4767-8f91-d84d64569253" providerId="ADAL" clId="{853D2DEA-9353-49AD-85A7-4E40A146D98E}" dt="2024-08-02T07:40:24.378" v="2037" actId="478"/>
          <ac:spMkLst>
            <pc:docMk/>
            <pc:sldMk cId="992875234" sldId="281"/>
            <ac:spMk id="5" creationId="{00000000-0000-0000-0000-000000000000}"/>
          </ac:spMkLst>
        </pc:spChg>
        <pc:spChg chg="add mod">
          <ac:chgData name="Claire Lane" userId="3106c1eb-bf80-4767-8f91-d84d64569253" providerId="ADAL" clId="{853D2DEA-9353-49AD-85A7-4E40A146D98E}" dt="2024-08-02T07:40:25.589" v="2038"/>
          <ac:spMkLst>
            <pc:docMk/>
            <pc:sldMk cId="992875234" sldId="281"/>
            <ac:spMk id="10" creationId="{C026F2E7-B601-3E4C-0A68-C47202F6E5B4}"/>
          </ac:spMkLst>
        </pc:spChg>
      </pc:sldChg>
      <pc:sldChg chg="modSp add mod">
        <pc:chgData name="Claire Lane" userId="3106c1eb-bf80-4767-8f91-d84d64569253" providerId="ADAL" clId="{853D2DEA-9353-49AD-85A7-4E40A146D98E}" dt="2024-08-02T07:39:59.774" v="2036" actId="207"/>
        <pc:sldMkLst>
          <pc:docMk/>
          <pc:sldMk cId="1438807754" sldId="282"/>
        </pc:sldMkLst>
        <pc:spChg chg="mod">
          <ac:chgData name="Claire Lane" userId="3106c1eb-bf80-4767-8f91-d84d64569253" providerId="ADAL" clId="{853D2DEA-9353-49AD-85A7-4E40A146D98E}" dt="2024-08-02T07:38:05.578" v="2007" actId="14100"/>
          <ac:spMkLst>
            <pc:docMk/>
            <pc:sldMk cId="1438807754" sldId="282"/>
            <ac:spMk id="3" creationId="{00000000-0000-0000-0000-000000000000}"/>
          </ac:spMkLst>
        </pc:spChg>
        <pc:spChg chg="mod">
          <ac:chgData name="Claire Lane" userId="3106c1eb-bf80-4767-8f91-d84d64569253" providerId="ADAL" clId="{853D2DEA-9353-49AD-85A7-4E40A146D98E}" dt="2024-08-02T07:39:22.940" v="2026" actId="20577"/>
          <ac:spMkLst>
            <pc:docMk/>
            <pc:sldMk cId="1438807754" sldId="282"/>
            <ac:spMk id="4" creationId="{00000000-0000-0000-0000-000000000000}"/>
          </ac:spMkLst>
        </pc:spChg>
        <pc:spChg chg="mod">
          <ac:chgData name="Claire Lane" userId="3106c1eb-bf80-4767-8f91-d84d64569253" providerId="ADAL" clId="{853D2DEA-9353-49AD-85A7-4E40A146D98E}" dt="2024-08-02T07:39:59.774" v="2036" actId="207"/>
          <ac:spMkLst>
            <pc:docMk/>
            <pc:sldMk cId="1438807754" sldId="282"/>
            <ac:spMk id="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4500" b="1" i="0">
                <a:solidFill>
                  <a:schemeClr val="bg1"/>
                </a:solidFill>
                <a:latin typeface="Arial"/>
                <a:cs typeface="Aria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8/9/2024</a:t>
            </a:fld>
            <a:endParaRPr lang="en-US"/>
          </a:p>
        </p:txBody>
      </p:sp>
      <p:sp>
        <p:nvSpPr>
          <p:cNvPr id="6" name="Holder 6"/>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8/9/2024</a:t>
            </a:fld>
            <a:endParaRPr lang="en-US"/>
          </a:p>
        </p:txBody>
      </p:sp>
      <p:sp>
        <p:nvSpPr>
          <p:cNvPr id="6" name="Holder 6"/>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sz="half" idx="2"/>
          </p:nvPr>
        </p:nvSpPr>
        <p:spPr>
          <a:xfrm>
            <a:off x="1016000" y="2340932"/>
            <a:ext cx="7870190" cy="631190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sz="half" idx="3"/>
          </p:nvPr>
        </p:nvSpPr>
        <p:spPr>
          <a:xfrm>
            <a:off x="11340662" y="3030532"/>
            <a:ext cx="6424930" cy="5683250"/>
          </a:xfrm>
          <a:prstGeom prst="rect">
            <a:avLst/>
          </a:prstGeom>
        </p:spPr>
        <p:txBody>
          <a:bodyPr wrap="square" lIns="0" tIns="0" rIns="0" bIns="0">
            <a:spAutoFit/>
          </a:bodyPr>
          <a:lstStyle>
            <a:lvl1pPr>
              <a:defRPr sz="1800" b="0" i="0">
                <a:solidFill>
                  <a:srgbClr val="132B59"/>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8/9/2024</a:t>
            </a:fld>
            <a:endParaRPr lang="en-US"/>
          </a:p>
        </p:txBody>
      </p:sp>
      <p:sp>
        <p:nvSpPr>
          <p:cNvPr id="7" name="Holder 7"/>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8/9/2024</a:t>
            </a:fld>
            <a:endParaRPr lang="en-US"/>
          </a:p>
        </p:txBody>
      </p:sp>
      <p:sp>
        <p:nvSpPr>
          <p:cNvPr id="5" name="Holder 5"/>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8/9/2024</a:t>
            </a:fld>
            <a:endParaRPr lang="en-US"/>
          </a:p>
        </p:txBody>
      </p:sp>
      <p:sp>
        <p:nvSpPr>
          <p:cNvPr id="4" name="Holder 4"/>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32B59"/>
          </a:solidFill>
        </p:spPr>
        <p:txBody>
          <a:bodyPr wrap="square" lIns="0" tIns="0" rIns="0" bIns="0" rtlCol="0"/>
          <a:lstStyle/>
          <a:p>
            <a:endParaRPr/>
          </a:p>
        </p:txBody>
      </p:sp>
      <p:sp>
        <p:nvSpPr>
          <p:cNvPr id="2" name="Holder 2"/>
          <p:cNvSpPr>
            <a:spLocks noGrp="1"/>
          </p:cNvSpPr>
          <p:nvPr>
            <p:ph type="title"/>
          </p:nvPr>
        </p:nvSpPr>
        <p:spPr>
          <a:xfrm>
            <a:off x="1016000" y="979805"/>
            <a:ext cx="16256000" cy="1261483"/>
          </a:xfrm>
          <a:prstGeom prst="rect">
            <a:avLst/>
          </a:prstGeom>
        </p:spPr>
        <p:txBody>
          <a:bodyPr wrap="square" lIns="0" tIns="0" rIns="0" bIns="0">
            <a:spAutoFit/>
          </a:bodyPr>
          <a:lstStyle>
            <a:lvl1pPr>
              <a:defRPr sz="4500" b="1" i="0">
                <a:solidFill>
                  <a:schemeClr val="bg1"/>
                </a:solidFill>
                <a:latin typeface="Arial"/>
                <a:cs typeface="Arial"/>
              </a:defRPr>
            </a:lvl1pPr>
          </a:lstStyle>
          <a:p>
            <a:endParaRPr/>
          </a:p>
        </p:txBody>
      </p:sp>
      <p:sp>
        <p:nvSpPr>
          <p:cNvPr id="3" name="Holder 3"/>
          <p:cNvSpPr>
            <a:spLocks noGrp="1"/>
          </p:cNvSpPr>
          <p:nvPr>
            <p:ph type="body" idx="1"/>
          </p:nvPr>
        </p:nvSpPr>
        <p:spPr>
          <a:xfrm>
            <a:off x="9735460" y="2399963"/>
            <a:ext cx="7781925" cy="316865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8/9/2024</a:t>
            </a:fld>
            <a:endParaRPr lang="en-US"/>
          </a:p>
        </p:txBody>
      </p:sp>
      <p:sp>
        <p:nvSpPr>
          <p:cNvPr id="6" name="Holder 6"/>
          <p:cNvSpPr>
            <a:spLocks noGrp="1"/>
          </p:cNvSpPr>
          <p:nvPr>
            <p:ph type="sldNum" sz="quarter" idx="7"/>
          </p:nvPr>
        </p:nvSpPr>
        <p:spPr>
          <a:xfrm>
            <a:off x="17867630" y="9870642"/>
            <a:ext cx="393918" cy="279400"/>
          </a:xfrm>
          <a:prstGeom prst="rect">
            <a:avLst/>
          </a:prstGeom>
        </p:spPr>
        <p:txBody>
          <a:bodyPr wrap="square" lIns="0" tIns="0" rIns="0" bIns="0">
            <a:spAutoFit/>
          </a:bodyPr>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obs@streetgames.org" TargetMode="External"/><Relationship Id="rId2" Type="http://schemas.openxmlformats.org/officeDocument/2006/relationships/hyperlink" Target="https://www.streetgames.org/about-us/career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www.streetgames.org/"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www.youtube.com/watch?v=zeMba_1rQ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jobs@streetgames.org" TargetMode="External"/><Relationship Id="rId2" Type="http://schemas.openxmlformats.org/officeDocument/2006/relationships/hyperlink" Target="https://www.streetgames.org/about-us/careers/"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www.streetgames.org/"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www.youtube.com/watch?v=zeMba_1rQ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 y="0"/>
            <a:ext cx="18288654" cy="10286999"/>
            <a:chOff x="-19" y="0"/>
            <a:chExt cx="18288654" cy="10286999"/>
          </a:xfrm>
        </p:grpSpPr>
        <p:pic>
          <p:nvPicPr>
            <p:cNvPr id="3" name="object 3"/>
            <p:cNvPicPr/>
            <p:nvPr/>
          </p:nvPicPr>
          <p:blipFill>
            <a:blip r:embed="rId2" cstate="print"/>
            <a:stretch>
              <a:fillRect/>
            </a:stretch>
          </p:blipFill>
          <p:spPr>
            <a:xfrm>
              <a:off x="0" y="0"/>
              <a:ext cx="18287999" cy="10286999"/>
            </a:xfrm>
            <a:prstGeom prst="rect">
              <a:avLst/>
            </a:prstGeom>
          </p:spPr>
        </p:pic>
        <p:pic>
          <p:nvPicPr>
            <p:cNvPr id="4" name="object 4"/>
            <p:cNvPicPr/>
            <p:nvPr/>
          </p:nvPicPr>
          <p:blipFill>
            <a:blip r:embed="rId3" cstate="print"/>
            <a:stretch>
              <a:fillRect/>
            </a:stretch>
          </p:blipFill>
          <p:spPr>
            <a:xfrm>
              <a:off x="7011319" y="1368614"/>
              <a:ext cx="4267199" cy="3171824"/>
            </a:xfrm>
            <a:prstGeom prst="rect">
              <a:avLst/>
            </a:prstGeom>
          </p:spPr>
        </p:pic>
        <p:sp>
          <p:nvSpPr>
            <p:cNvPr id="5" name="object 5"/>
            <p:cNvSpPr/>
            <p:nvPr/>
          </p:nvSpPr>
          <p:spPr>
            <a:xfrm>
              <a:off x="6668319" y="7040694"/>
              <a:ext cx="4951730" cy="0"/>
            </a:xfrm>
            <a:custGeom>
              <a:avLst/>
              <a:gdLst/>
              <a:ahLst/>
              <a:cxnLst/>
              <a:rect l="l" t="t" r="r" b="b"/>
              <a:pathLst>
                <a:path w="4951730">
                  <a:moveTo>
                    <a:pt x="0" y="0"/>
                  </a:moveTo>
                  <a:lnTo>
                    <a:pt x="4951360" y="0"/>
                  </a:lnTo>
                </a:path>
              </a:pathLst>
            </a:custGeom>
            <a:ln w="19049">
              <a:solidFill>
                <a:srgbClr val="D99823"/>
              </a:solidFill>
            </a:ln>
          </p:spPr>
          <p:txBody>
            <a:bodyPr wrap="square" lIns="0" tIns="0" rIns="0" bIns="0" rtlCol="0"/>
            <a:lstStyle/>
            <a:p>
              <a:endParaRPr/>
            </a:p>
          </p:txBody>
        </p:sp>
        <p:sp>
          <p:nvSpPr>
            <p:cNvPr id="6" name="object 6"/>
            <p:cNvSpPr/>
            <p:nvPr/>
          </p:nvSpPr>
          <p:spPr>
            <a:xfrm>
              <a:off x="-19" y="10210799"/>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C7263D"/>
            </a:solidFill>
          </p:spPr>
          <p:txBody>
            <a:bodyPr wrap="square" lIns="0" tIns="0" rIns="0" bIns="0" rtlCol="0"/>
            <a:lstStyle/>
            <a:p>
              <a:endParaRPr/>
            </a:p>
          </p:txBody>
        </p:sp>
        <p:sp>
          <p:nvSpPr>
            <p:cNvPr id="7" name="object 7"/>
            <p:cNvSpPr/>
            <p:nvPr/>
          </p:nvSpPr>
          <p:spPr>
            <a:xfrm>
              <a:off x="0" y="10135326"/>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D99823"/>
            </a:solidFill>
          </p:spPr>
          <p:txBody>
            <a:bodyPr wrap="square" lIns="0" tIns="0" rIns="0" bIns="0" rtlCol="0"/>
            <a:lstStyle/>
            <a:p>
              <a:endParaRPr/>
            </a:p>
          </p:txBody>
        </p:sp>
      </p:grpSp>
      <p:sp>
        <p:nvSpPr>
          <p:cNvPr id="9" name="object 9"/>
          <p:cNvSpPr txBox="1"/>
          <p:nvPr/>
        </p:nvSpPr>
        <p:spPr>
          <a:xfrm>
            <a:off x="6559177" y="4749474"/>
            <a:ext cx="5170170" cy="1597025"/>
          </a:xfrm>
          <a:prstGeom prst="rect">
            <a:avLst/>
          </a:prstGeom>
        </p:spPr>
        <p:txBody>
          <a:bodyPr vert="horz" wrap="square" lIns="0" tIns="12700" rIns="0" bIns="0" rtlCol="0">
            <a:spAutoFit/>
          </a:bodyPr>
          <a:lstStyle/>
          <a:p>
            <a:pPr marL="12700" marR="5080" indent="-635" algn="ctr">
              <a:lnSpc>
                <a:spcPct val="114599"/>
              </a:lnSpc>
              <a:spcBef>
                <a:spcPts val="100"/>
              </a:spcBef>
            </a:pPr>
            <a:r>
              <a:rPr sz="3000" dirty="0">
                <a:solidFill>
                  <a:srgbClr val="FFFFFF"/>
                </a:solidFill>
                <a:latin typeface="Calibri"/>
                <a:cs typeface="Calibri"/>
              </a:rPr>
              <a:t>CHANGING</a:t>
            </a:r>
            <a:r>
              <a:rPr sz="3000" spc="-130" dirty="0">
                <a:solidFill>
                  <a:srgbClr val="FFFFFF"/>
                </a:solidFill>
                <a:latin typeface="Calibri"/>
                <a:cs typeface="Calibri"/>
              </a:rPr>
              <a:t> </a:t>
            </a:r>
            <a:r>
              <a:rPr sz="3000" b="1" spc="-20" dirty="0">
                <a:solidFill>
                  <a:srgbClr val="C7263D"/>
                </a:solidFill>
                <a:latin typeface="Calibri"/>
                <a:cs typeface="Calibri"/>
              </a:rPr>
              <a:t>SPORT </a:t>
            </a:r>
            <a:r>
              <a:rPr sz="3000" dirty="0">
                <a:solidFill>
                  <a:srgbClr val="FFFFFF"/>
                </a:solidFill>
                <a:latin typeface="Calibri"/>
                <a:cs typeface="Calibri"/>
              </a:rPr>
              <a:t>STRENGTHENING</a:t>
            </a:r>
            <a:r>
              <a:rPr sz="3000" spc="-170" dirty="0">
                <a:solidFill>
                  <a:srgbClr val="FFFFFF"/>
                </a:solidFill>
                <a:latin typeface="Calibri"/>
                <a:cs typeface="Calibri"/>
              </a:rPr>
              <a:t> </a:t>
            </a:r>
            <a:r>
              <a:rPr sz="3000" b="1" spc="-10" dirty="0">
                <a:solidFill>
                  <a:srgbClr val="C7263D"/>
                </a:solidFill>
                <a:latin typeface="Calibri"/>
                <a:cs typeface="Calibri"/>
              </a:rPr>
              <a:t>COMMUNITIES </a:t>
            </a:r>
            <a:r>
              <a:rPr sz="3000" dirty="0">
                <a:solidFill>
                  <a:srgbClr val="FFFFFF"/>
                </a:solidFill>
                <a:latin typeface="Calibri"/>
                <a:cs typeface="Calibri"/>
              </a:rPr>
              <a:t>TRANSFORMING</a:t>
            </a:r>
            <a:r>
              <a:rPr sz="3000" spc="-155" dirty="0">
                <a:solidFill>
                  <a:srgbClr val="FFFFFF"/>
                </a:solidFill>
                <a:latin typeface="Calibri"/>
                <a:cs typeface="Calibri"/>
              </a:rPr>
              <a:t> </a:t>
            </a:r>
            <a:r>
              <a:rPr sz="3000" b="1" spc="-10" dirty="0">
                <a:solidFill>
                  <a:srgbClr val="C7263D"/>
                </a:solidFill>
                <a:latin typeface="Calibri"/>
                <a:cs typeface="Calibri"/>
              </a:rPr>
              <a:t>LIVES</a:t>
            </a:r>
            <a:endParaRPr sz="3000">
              <a:latin typeface="Calibri"/>
              <a:cs typeface="Calibri"/>
            </a:endParaRPr>
          </a:p>
        </p:txBody>
      </p:sp>
      <p:sp>
        <p:nvSpPr>
          <p:cNvPr id="10" name="object 10"/>
          <p:cNvSpPr txBox="1"/>
          <p:nvPr/>
        </p:nvSpPr>
        <p:spPr>
          <a:xfrm>
            <a:off x="910778" y="7601746"/>
            <a:ext cx="16466819" cy="812402"/>
          </a:xfrm>
          <a:prstGeom prst="rect">
            <a:avLst/>
          </a:prstGeom>
        </p:spPr>
        <p:txBody>
          <a:bodyPr vert="horz" wrap="square" lIns="0" tIns="12700" rIns="0" bIns="0" rtlCol="0">
            <a:spAutoFit/>
          </a:bodyPr>
          <a:lstStyle/>
          <a:p>
            <a:pPr marL="40640" marR="1648460" algn="ctr">
              <a:lnSpc>
                <a:spcPct val="114599"/>
              </a:lnSpc>
              <a:spcBef>
                <a:spcPts val="100"/>
              </a:spcBef>
            </a:pPr>
            <a:r>
              <a:rPr lang="en-GB" sz="4800" b="1" dirty="0">
                <a:solidFill>
                  <a:schemeClr val="bg1"/>
                </a:solidFill>
                <a:effectLst/>
                <a:latin typeface="Calibri" panose="020F0502020204030204" pitchFamily="34" charset="0"/>
                <a:ea typeface="Times New Roman" panose="02020603050405020304" pitchFamily="18" charset="0"/>
              </a:rPr>
              <a:t>              Doorstep Sport Fieldworker (North Wales)</a:t>
            </a:r>
            <a:endParaRPr lang="en-GB" sz="4800" b="1" spc="-20" dirty="0">
              <a:solidFill>
                <a:schemeClr val="bg1"/>
              </a:solidFill>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45" dirty="0"/>
              <a:t>ESSENTIAL</a:t>
            </a:r>
            <a:r>
              <a:rPr spc="-580" dirty="0"/>
              <a:t> </a:t>
            </a:r>
            <a:r>
              <a:rPr spc="-295" dirty="0"/>
              <a:t>SKILLS</a:t>
            </a:r>
            <a:r>
              <a:rPr spc="-580" dirty="0"/>
              <a:t> </a:t>
            </a:r>
            <a:r>
              <a:rPr spc="-100" dirty="0"/>
              <a:t>AND</a:t>
            </a:r>
            <a:r>
              <a:rPr spc="-580" dirty="0"/>
              <a:t> </a:t>
            </a:r>
            <a:r>
              <a:rPr spc="-265" dirty="0"/>
              <a:t>KNOWLEDGE</a:t>
            </a:r>
          </a:p>
        </p:txBody>
      </p:sp>
      <p:sp>
        <p:nvSpPr>
          <p:cNvPr id="3" name="object 3"/>
          <p:cNvSpPr/>
          <p:nvPr/>
        </p:nvSpPr>
        <p:spPr>
          <a:xfrm>
            <a:off x="1057275" y="2176825"/>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1044575" y="2541296"/>
            <a:ext cx="16228060" cy="2467983"/>
          </a:xfrm>
          <a:prstGeom prst="rect">
            <a:avLst/>
          </a:prstGeom>
        </p:spPr>
        <p:txBody>
          <a:bodyPr vert="horz" wrap="square" lIns="0" tIns="33655" rIns="0" bIns="0" rtlCol="0">
            <a:spAutoFit/>
          </a:bodyPr>
          <a:lstStyle/>
          <a:p>
            <a:pPr marL="12700">
              <a:lnSpc>
                <a:spcPct val="100000"/>
              </a:lnSpc>
              <a:spcBef>
                <a:spcPts val="265"/>
              </a:spcBef>
            </a:pPr>
            <a:r>
              <a:rPr lang="en-GB" sz="1800" b="1" dirty="0">
                <a:solidFill>
                  <a:srgbClr val="FFFFFF"/>
                </a:solidFill>
                <a:latin typeface="Calibri"/>
                <a:cs typeface="Calibri"/>
              </a:rPr>
              <a:t>Language Requirements</a:t>
            </a:r>
            <a:endParaRPr sz="1800" dirty="0">
              <a:latin typeface="Calibri"/>
              <a:cs typeface="Calibri"/>
            </a:endParaRPr>
          </a:p>
          <a:p>
            <a:r>
              <a:rPr lang="en-GB" sz="1800" dirty="0">
                <a:solidFill>
                  <a:schemeClr val="bg1"/>
                </a:solidFill>
                <a:effectLst/>
                <a:latin typeface="Calibri" panose="020F0502020204030204" pitchFamily="34" charset="0"/>
                <a:ea typeface="Times New Roman" panose="02020603050405020304" pitchFamily="18" charset="0"/>
              </a:rPr>
              <a:t>The ability to communicate in English and Welsh in listening and speaking, reading and understanding and written forms of communication or the ability to learn (training for Welsh Language can be provided)</a:t>
            </a:r>
            <a:endParaRPr lang="en-GB" sz="1800" dirty="0">
              <a:solidFill>
                <a:schemeClr val="bg1"/>
              </a:solidFill>
              <a:effectLst/>
              <a:latin typeface="Times New Roman" panose="02020603050405020304" pitchFamily="18" charset="0"/>
              <a:ea typeface="Times New Roman" panose="02020603050405020304" pitchFamily="18" charset="0"/>
            </a:endParaRPr>
          </a:p>
          <a:p>
            <a:pPr>
              <a:lnSpc>
                <a:spcPct val="100000"/>
              </a:lnSpc>
              <a:spcBef>
                <a:spcPts val="1295"/>
              </a:spcBef>
              <a:buAutoNum type="arabicPeriod" startAt="17"/>
            </a:pPr>
            <a:endParaRPr sz="1800" dirty="0">
              <a:latin typeface="Calibri"/>
              <a:cs typeface="Calibri"/>
            </a:endParaRPr>
          </a:p>
          <a:p>
            <a:pPr marL="12700">
              <a:lnSpc>
                <a:spcPct val="100000"/>
              </a:lnSpc>
            </a:pPr>
            <a:r>
              <a:rPr sz="1800" b="1" dirty="0">
                <a:solidFill>
                  <a:srgbClr val="FFFFFF"/>
                </a:solidFill>
                <a:latin typeface="Calibri"/>
                <a:cs typeface="Calibri"/>
              </a:rPr>
              <a:t>Additional</a:t>
            </a:r>
            <a:r>
              <a:rPr sz="1800" b="1" spc="-45" dirty="0">
                <a:solidFill>
                  <a:srgbClr val="FFFFFF"/>
                </a:solidFill>
                <a:latin typeface="Calibri"/>
                <a:cs typeface="Calibri"/>
              </a:rPr>
              <a:t> </a:t>
            </a:r>
            <a:r>
              <a:rPr sz="1800" b="1" spc="-10" dirty="0">
                <a:solidFill>
                  <a:srgbClr val="FFFFFF"/>
                </a:solidFill>
                <a:latin typeface="Calibri"/>
                <a:cs typeface="Calibri"/>
              </a:rPr>
              <a:t>Requirements</a:t>
            </a:r>
            <a:endParaRPr sz="1800" dirty="0">
              <a:latin typeface="Calibri"/>
              <a:cs typeface="Calibri"/>
            </a:endParaRPr>
          </a:p>
          <a:p>
            <a:pPr>
              <a:spcAft>
                <a:spcPts val="200"/>
              </a:spcAft>
            </a:pPr>
            <a:r>
              <a:rPr lang="en-GB" sz="1800" dirty="0">
                <a:solidFill>
                  <a:schemeClr val="bg1"/>
                </a:solidFill>
                <a:effectLst/>
                <a:latin typeface="Calibri" panose="020F0502020204030204" pitchFamily="34" charset="0"/>
                <a:ea typeface="Times New Roman" panose="02020603050405020304" pitchFamily="18" charset="0"/>
              </a:rPr>
              <a:t>This post will be subject to an enhanced Disclosure and Barring Service check</a:t>
            </a:r>
            <a:endParaRPr lang="en-GB" sz="1800" dirty="0">
              <a:solidFill>
                <a:schemeClr val="bg1"/>
              </a:solidFill>
              <a:effectLst/>
              <a:latin typeface="Times New Roman" panose="02020603050405020304" pitchFamily="18" charset="0"/>
              <a:ea typeface="Times New Roman" panose="02020603050405020304" pitchFamily="18" charset="0"/>
            </a:endParaRPr>
          </a:p>
          <a:p>
            <a:pPr>
              <a:spcAft>
                <a:spcPts val="200"/>
              </a:spcAft>
            </a:pPr>
            <a:r>
              <a:rPr lang="en-GB" sz="1800" dirty="0">
                <a:solidFill>
                  <a:schemeClr val="bg1"/>
                </a:solidFill>
                <a:effectLst/>
                <a:latin typeface="Calibri" panose="020F0502020204030204" pitchFamily="34" charset="0"/>
                <a:ea typeface="Times New Roman" panose="02020603050405020304" pitchFamily="18" charset="0"/>
              </a:rPr>
              <a:t>The post holder must be able to travel extensively throughout the region and across Wales on a regular basis </a:t>
            </a:r>
            <a:endParaRPr lang="en-GB" sz="1800" dirty="0">
              <a:solidFill>
                <a:schemeClr val="bg1"/>
              </a:solidFill>
              <a:effectLst/>
              <a:latin typeface="Times New Roman" panose="02020603050405020304" pitchFamily="18" charset="0"/>
              <a:ea typeface="Times New Roman" panose="02020603050405020304" pitchFamily="18" charset="0"/>
            </a:endParaRPr>
          </a:p>
          <a:p>
            <a:r>
              <a:rPr lang="en-GB" sz="1800" dirty="0">
                <a:solidFill>
                  <a:schemeClr val="bg1"/>
                </a:solidFill>
                <a:effectLst/>
                <a:latin typeface="Calibri" panose="020F0502020204030204" pitchFamily="34" charset="0"/>
                <a:ea typeface="Times New Roman" panose="02020603050405020304" pitchFamily="18" charset="0"/>
              </a:rPr>
              <a:t>The post holder will be expected to work some anti-social hours and may be required to stay away from home (details to be negotiated with line manager). </a:t>
            </a:r>
            <a:endParaRPr lang="en-GB" sz="1800" dirty="0">
              <a:solidFill>
                <a:schemeClr val="bg1"/>
              </a:solidFill>
              <a:latin typeface="Calibri"/>
              <a:cs typeface="Calibri"/>
            </a:endParaRPr>
          </a:p>
        </p:txBody>
      </p:sp>
      <p:grpSp>
        <p:nvGrpSpPr>
          <p:cNvPr id="5" name="object 5"/>
          <p:cNvGrpSpPr/>
          <p:nvPr/>
        </p:nvGrpSpPr>
        <p:grpSpPr>
          <a:xfrm>
            <a:off x="1028700" y="6398545"/>
            <a:ext cx="5678170" cy="3888740"/>
            <a:chOff x="1028700" y="6398545"/>
            <a:chExt cx="5678170" cy="3888740"/>
          </a:xfrm>
        </p:grpSpPr>
        <p:sp>
          <p:nvSpPr>
            <p:cNvPr id="6" name="object 6"/>
            <p:cNvSpPr/>
            <p:nvPr/>
          </p:nvSpPr>
          <p:spPr>
            <a:xfrm>
              <a:off x="1028700" y="6398545"/>
              <a:ext cx="5678170" cy="3888740"/>
            </a:xfrm>
            <a:custGeom>
              <a:avLst/>
              <a:gdLst/>
              <a:ahLst/>
              <a:cxnLst/>
              <a:rect l="l" t="t" r="r" b="b"/>
              <a:pathLst>
                <a:path w="5678170" h="3888740">
                  <a:moveTo>
                    <a:pt x="0" y="0"/>
                  </a:moveTo>
                  <a:lnTo>
                    <a:pt x="5677623" y="0"/>
                  </a:lnTo>
                  <a:lnTo>
                    <a:pt x="5677623" y="3888454"/>
                  </a:lnTo>
                  <a:lnTo>
                    <a:pt x="0" y="3888454"/>
                  </a:lnTo>
                  <a:lnTo>
                    <a:pt x="0" y="0"/>
                  </a:lnTo>
                  <a:close/>
                </a:path>
              </a:pathLst>
            </a:custGeom>
            <a:solidFill>
              <a:srgbClr val="C7263D"/>
            </a:solidFill>
          </p:spPr>
          <p:txBody>
            <a:bodyPr wrap="square" lIns="0" tIns="0" rIns="0" bIns="0" rtlCol="0"/>
            <a:lstStyle/>
            <a:p>
              <a:endParaRPr/>
            </a:p>
          </p:txBody>
        </p:sp>
        <p:sp>
          <p:nvSpPr>
            <p:cNvPr id="7" name="object 7"/>
            <p:cNvSpPr/>
            <p:nvPr/>
          </p:nvSpPr>
          <p:spPr>
            <a:xfrm>
              <a:off x="1392872" y="7136929"/>
              <a:ext cx="59690" cy="2726690"/>
            </a:xfrm>
            <a:custGeom>
              <a:avLst/>
              <a:gdLst/>
              <a:ahLst/>
              <a:cxnLst/>
              <a:rect l="l" t="t" r="r" b="b"/>
              <a:pathLst>
                <a:path w="59690" h="2726690">
                  <a:moveTo>
                    <a:pt x="59270" y="2692692"/>
                  </a:moveTo>
                  <a:lnTo>
                    <a:pt x="33566" y="2666987"/>
                  </a:lnTo>
                  <a:lnTo>
                    <a:pt x="25704" y="2666987"/>
                  </a:lnTo>
                  <a:lnTo>
                    <a:pt x="0" y="2692692"/>
                  </a:lnTo>
                  <a:lnTo>
                    <a:pt x="0" y="2700553"/>
                  </a:lnTo>
                  <a:lnTo>
                    <a:pt x="25704" y="2726258"/>
                  </a:lnTo>
                  <a:lnTo>
                    <a:pt x="33566" y="2726258"/>
                  </a:lnTo>
                  <a:lnTo>
                    <a:pt x="59270" y="2700553"/>
                  </a:lnTo>
                  <a:lnTo>
                    <a:pt x="59270" y="2696629"/>
                  </a:lnTo>
                  <a:lnTo>
                    <a:pt x="59270" y="2692692"/>
                  </a:lnTo>
                  <a:close/>
                </a:path>
                <a:path w="59690" h="2726690">
                  <a:moveTo>
                    <a:pt x="59270" y="2396363"/>
                  </a:moveTo>
                  <a:lnTo>
                    <a:pt x="33566" y="2370658"/>
                  </a:lnTo>
                  <a:lnTo>
                    <a:pt x="25704" y="2370658"/>
                  </a:lnTo>
                  <a:lnTo>
                    <a:pt x="0" y="2396363"/>
                  </a:lnTo>
                  <a:lnTo>
                    <a:pt x="0" y="2404224"/>
                  </a:lnTo>
                  <a:lnTo>
                    <a:pt x="25704" y="2429929"/>
                  </a:lnTo>
                  <a:lnTo>
                    <a:pt x="33566" y="2429929"/>
                  </a:lnTo>
                  <a:lnTo>
                    <a:pt x="59270" y="2404224"/>
                  </a:lnTo>
                  <a:lnTo>
                    <a:pt x="59270" y="2400287"/>
                  </a:lnTo>
                  <a:lnTo>
                    <a:pt x="59270" y="2396363"/>
                  </a:lnTo>
                  <a:close/>
                </a:path>
                <a:path w="59690" h="2726690">
                  <a:moveTo>
                    <a:pt x="59270" y="2100033"/>
                  </a:moveTo>
                  <a:lnTo>
                    <a:pt x="33566" y="2074329"/>
                  </a:lnTo>
                  <a:lnTo>
                    <a:pt x="25704" y="2074329"/>
                  </a:lnTo>
                  <a:lnTo>
                    <a:pt x="0" y="2100033"/>
                  </a:lnTo>
                  <a:lnTo>
                    <a:pt x="0" y="2107895"/>
                  </a:lnTo>
                  <a:lnTo>
                    <a:pt x="25704" y="2133587"/>
                  </a:lnTo>
                  <a:lnTo>
                    <a:pt x="33566" y="2133587"/>
                  </a:lnTo>
                  <a:lnTo>
                    <a:pt x="59270" y="2107895"/>
                  </a:lnTo>
                  <a:lnTo>
                    <a:pt x="59270" y="2103958"/>
                  </a:lnTo>
                  <a:lnTo>
                    <a:pt x="59270" y="2100033"/>
                  </a:lnTo>
                  <a:close/>
                </a:path>
                <a:path w="59690" h="2726690">
                  <a:moveTo>
                    <a:pt x="59270" y="1803692"/>
                  </a:moveTo>
                  <a:lnTo>
                    <a:pt x="33566" y="1777987"/>
                  </a:lnTo>
                  <a:lnTo>
                    <a:pt x="25704" y="1777987"/>
                  </a:lnTo>
                  <a:lnTo>
                    <a:pt x="0" y="1803692"/>
                  </a:lnTo>
                  <a:lnTo>
                    <a:pt x="0" y="1811553"/>
                  </a:lnTo>
                  <a:lnTo>
                    <a:pt x="25704" y="1837258"/>
                  </a:lnTo>
                  <a:lnTo>
                    <a:pt x="33566" y="1837258"/>
                  </a:lnTo>
                  <a:lnTo>
                    <a:pt x="59270" y="1811553"/>
                  </a:lnTo>
                  <a:lnTo>
                    <a:pt x="59270" y="1807629"/>
                  </a:lnTo>
                  <a:lnTo>
                    <a:pt x="59270" y="1803692"/>
                  </a:lnTo>
                  <a:close/>
                </a:path>
                <a:path w="59690" h="2726690">
                  <a:moveTo>
                    <a:pt x="59270" y="1507363"/>
                  </a:moveTo>
                  <a:lnTo>
                    <a:pt x="33566" y="1481658"/>
                  </a:lnTo>
                  <a:lnTo>
                    <a:pt x="25704" y="1481658"/>
                  </a:lnTo>
                  <a:lnTo>
                    <a:pt x="0" y="1507363"/>
                  </a:lnTo>
                  <a:lnTo>
                    <a:pt x="0" y="1515224"/>
                  </a:lnTo>
                  <a:lnTo>
                    <a:pt x="25704" y="1540929"/>
                  </a:lnTo>
                  <a:lnTo>
                    <a:pt x="33566" y="1540929"/>
                  </a:lnTo>
                  <a:lnTo>
                    <a:pt x="59270" y="1515224"/>
                  </a:lnTo>
                  <a:lnTo>
                    <a:pt x="59270" y="1511287"/>
                  </a:lnTo>
                  <a:lnTo>
                    <a:pt x="59270" y="1507363"/>
                  </a:lnTo>
                  <a:close/>
                </a:path>
                <a:path w="59690" h="2726690">
                  <a:moveTo>
                    <a:pt x="59270" y="1211033"/>
                  </a:moveTo>
                  <a:lnTo>
                    <a:pt x="33566" y="1185329"/>
                  </a:lnTo>
                  <a:lnTo>
                    <a:pt x="25704" y="1185329"/>
                  </a:lnTo>
                  <a:lnTo>
                    <a:pt x="0" y="1211033"/>
                  </a:lnTo>
                  <a:lnTo>
                    <a:pt x="0" y="1218895"/>
                  </a:lnTo>
                  <a:lnTo>
                    <a:pt x="25704" y="1244587"/>
                  </a:lnTo>
                  <a:lnTo>
                    <a:pt x="33566" y="1244587"/>
                  </a:lnTo>
                  <a:lnTo>
                    <a:pt x="59270" y="1218895"/>
                  </a:lnTo>
                  <a:lnTo>
                    <a:pt x="59270" y="1214958"/>
                  </a:lnTo>
                  <a:lnTo>
                    <a:pt x="59270" y="1211033"/>
                  </a:lnTo>
                  <a:close/>
                </a:path>
                <a:path w="59690" h="2726690">
                  <a:moveTo>
                    <a:pt x="59270" y="914692"/>
                  </a:moveTo>
                  <a:lnTo>
                    <a:pt x="33566" y="889000"/>
                  </a:lnTo>
                  <a:lnTo>
                    <a:pt x="25704" y="889000"/>
                  </a:lnTo>
                  <a:lnTo>
                    <a:pt x="0" y="914692"/>
                  </a:lnTo>
                  <a:lnTo>
                    <a:pt x="0" y="922553"/>
                  </a:lnTo>
                  <a:lnTo>
                    <a:pt x="25704" y="948258"/>
                  </a:lnTo>
                  <a:lnTo>
                    <a:pt x="33566" y="948258"/>
                  </a:lnTo>
                  <a:lnTo>
                    <a:pt x="59270" y="922553"/>
                  </a:lnTo>
                  <a:lnTo>
                    <a:pt x="59270" y="918629"/>
                  </a:lnTo>
                  <a:lnTo>
                    <a:pt x="59270" y="914692"/>
                  </a:lnTo>
                  <a:close/>
                </a:path>
                <a:path w="59690" h="2726690">
                  <a:moveTo>
                    <a:pt x="59270" y="618363"/>
                  </a:moveTo>
                  <a:lnTo>
                    <a:pt x="33566" y="592658"/>
                  </a:lnTo>
                  <a:lnTo>
                    <a:pt x="25704" y="592658"/>
                  </a:lnTo>
                  <a:lnTo>
                    <a:pt x="0" y="618363"/>
                  </a:lnTo>
                  <a:lnTo>
                    <a:pt x="0" y="626224"/>
                  </a:lnTo>
                  <a:lnTo>
                    <a:pt x="25704" y="651929"/>
                  </a:lnTo>
                  <a:lnTo>
                    <a:pt x="33566" y="651929"/>
                  </a:lnTo>
                  <a:lnTo>
                    <a:pt x="59270" y="626224"/>
                  </a:lnTo>
                  <a:lnTo>
                    <a:pt x="59270" y="622300"/>
                  </a:lnTo>
                  <a:lnTo>
                    <a:pt x="59270" y="618363"/>
                  </a:lnTo>
                  <a:close/>
                </a:path>
                <a:path w="59690" h="2726690">
                  <a:moveTo>
                    <a:pt x="59270" y="322033"/>
                  </a:moveTo>
                  <a:lnTo>
                    <a:pt x="33566" y="296329"/>
                  </a:lnTo>
                  <a:lnTo>
                    <a:pt x="25704" y="296329"/>
                  </a:lnTo>
                  <a:lnTo>
                    <a:pt x="0" y="322033"/>
                  </a:lnTo>
                  <a:lnTo>
                    <a:pt x="0" y="329895"/>
                  </a:lnTo>
                  <a:lnTo>
                    <a:pt x="25704" y="355600"/>
                  </a:lnTo>
                  <a:lnTo>
                    <a:pt x="33566" y="355600"/>
                  </a:lnTo>
                  <a:lnTo>
                    <a:pt x="59270" y="329895"/>
                  </a:lnTo>
                  <a:lnTo>
                    <a:pt x="59270" y="325958"/>
                  </a:lnTo>
                  <a:lnTo>
                    <a:pt x="59270" y="322033"/>
                  </a:lnTo>
                  <a:close/>
                </a:path>
                <a:path w="59690" h="2726690">
                  <a:moveTo>
                    <a:pt x="59270" y="25692"/>
                  </a:moveTo>
                  <a:lnTo>
                    <a:pt x="33566" y="0"/>
                  </a:lnTo>
                  <a:lnTo>
                    <a:pt x="25704" y="0"/>
                  </a:lnTo>
                  <a:lnTo>
                    <a:pt x="0" y="25692"/>
                  </a:lnTo>
                  <a:lnTo>
                    <a:pt x="0" y="33553"/>
                  </a:lnTo>
                  <a:lnTo>
                    <a:pt x="25704" y="59258"/>
                  </a:lnTo>
                  <a:lnTo>
                    <a:pt x="33566" y="59258"/>
                  </a:lnTo>
                  <a:lnTo>
                    <a:pt x="59270" y="33553"/>
                  </a:lnTo>
                  <a:lnTo>
                    <a:pt x="59270" y="29629"/>
                  </a:lnTo>
                  <a:lnTo>
                    <a:pt x="59270" y="25692"/>
                  </a:lnTo>
                  <a:close/>
                </a:path>
              </a:pathLst>
            </a:custGeom>
            <a:solidFill>
              <a:srgbClr val="FFFFFF"/>
            </a:solidFill>
          </p:spPr>
          <p:txBody>
            <a:bodyPr wrap="square" lIns="0" tIns="0" rIns="0" bIns="0" rtlCol="0"/>
            <a:lstStyle/>
            <a:p>
              <a:endParaRPr/>
            </a:p>
          </p:txBody>
        </p:sp>
      </p:grpSp>
      <p:sp>
        <p:nvSpPr>
          <p:cNvPr id="8" name="object 8"/>
          <p:cNvSpPr txBox="1"/>
          <p:nvPr/>
        </p:nvSpPr>
        <p:spPr>
          <a:xfrm>
            <a:off x="1028700" y="6398545"/>
            <a:ext cx="5678170" cy="3888740"/>
          </a:xfrm>
          <a:prstGeom prst="rect">
            <a:avLst/>
          </a:prstGeom>
        </p:spPr>
        <p:txBody>
          <a:bodyPr vert="horz" wrap="square" lIns="0" tIns="110489" rIns="0" bIns="0" rtlCol="0">
            <a:spAutoFit/>
          </a:bodyPr>
          <a:lstStyle/>
          <a:p>
            <a:pPr marL="141605">
              <a:lnSpc>
                <a:spcPct val="100000"/>
              </a:lnSpc>
              <a:spcBef>
                <a:spcPts val="869"/>
              </a:spcBef>
            </a:pPr>
            <a:r>
              <a:rPr sz="2200" b="1" spc="-10" dirty="0">
                <a:solidFill>
                  <a:srgbClr val="FFFFFF"/>
                </a:solidFill>
                <a:latin typeface="Calibri"/>
                <a:cs typeface="Calibri"/>
              </a:rPr>
              <a:t>Benefits</a:t>
            </a:r>
            <a:endParaRPr sz="2200">
              <a:latin typeface="Calibri"/>
              <a:cs typeface="Calibri"/>
            </a:endParaRPr>
          </a:p>
          <a:p>
            <a:pPr marL="530225">
              <a:lnSpc>
                <a:spcPct val="100000"/>
              </a:lnSpc>
              <a:spcBef>
                <a:spcPts val="1145"/>
              </a:spcBef>
            </a:pPr>
            <a:r>
              <a:rPr sz="1800" dirty="0">
                <a:solidFill>
                  <a:srgbClr val="FFFFFF"/>
                </a:solidFill>
                <a:latin typeface="Calibri"/>
                <a:cs typeface="Calibri"/>
              </a:rPr>
              <a:t>Hybrid</a:t>
            </a:r>
            <a:r>
              <a:rPr sz="1800" spc="-65" dirty="0">
                <a:solidFill>
                  <a:srgbClr val="FFFFFF"/>
                </a:solidFill>
                <a:latin typeface="Calibri"/>
                <a:cs typeface="Calibri"/>
              </a:rPr>
              <a:t> </a:t>
            </a:r>
            <a:r>
              <a:rPr sz="1800" spc="-10" dirty="0">
                <a:solidFill>
                  <a:srgbClr val="FFFFFF"/>
                </a:solidFill>
                <a:latin typeface="Calibri"/>
                <a:cs typeface="Calibri"/>
              </a:rPr>
              <a:t>working</a:t>
            </a:r>
            <a:endParaRPr sz="1800">
              <a:latin typeface="Calibri"/>
              <a:cs typeface="Calibri"/>
            </a:endParaRPr>
          </a:p>
          <a:p>
            <a:pPr marL="530225">
              <a:lnSpc>
                <a:spcPct val="100000"/>
              </a:lnSpc>
              <a:spcBef>
                <a:spcPts val="170"/>
              </a:spcBef>
            </a:pPr>
            <a:r>
              <a:rPr sz="1800" dirty="0">
                <a:solidFill>
                  <a:srgbClr val="FFFFFF"/>
                </a:solidFill>
                <a:latin typeface="Calibri"/>
                <a:cs typeface="Calibri"/>
              </a:rPr>
              <a:t>Great</a:t>
            </a:r>
            <a:r>
              <a:rPr sz="1800" spc="-45" dirty="0">
                <a:solidFill>
                  <a:srgbClr val="FFFFFF"/>
                </a:solidFill>
                <a:latin typeface="Calibri"/>
                <a:cs typeface="Calibri"/>
              </a:rPr>
              <a:t> </a:t>
            </a:r>
            <a:r>
              <a:rPr sz="1800" spc="-10" dirty="0">
                <a:solidFill>
                  <a:srgbClr val="FFFFFF"/>
                </a:solidFill>
                <a:latin typeface="Calibri"/>
                <a:cs typeface="Calibri"/>
              </a:rPr>
              <a:t>work-</a:t>
            </a:r>
            <a:r>
              <a:rPr sz="1800" dirty="0">
                <a:solidFill>
                  <a:srgbClr val="FFFFFF"/>
                </a:solidFill>
                <a:latin typeface="Calibri"/>
                <a:cs typeface="Calibri"/>
              </a:rPr>
              <a:t>life</a:t>
            </a:r>
            <a:r>
              <a:rPr sz="1800" spc="-45" dirty="0">
                <a:solidFill>
                  <a:srgbClr val="FFFFFF"/>
                </a:solidFill>
                <a:latin typeface="Calibri"/>
                <a:cs typeface="Calibri"/>
              </a:rPr>
              <a:t> </a:t>
            </a:r>
            <a:r>
              <a:rPr sz="1800" spc="-10" dirty="0">
                <a:solidFill>
                  <a:srgbClr val="FFFFFF"/>
                </a:solidFill>
                <a:latin typeface="Calibri"/>
                <a:cs typeface="Calibri"/>
              </a:rPr>
              <a:t>balance</a:t>
            </a:r>
            <a:endParaRPr sz="1800">
              <a:latin typeface="Calibri"/>
              <a:cs typeface="Calibri"/>
            </a:endParaRPr>
          </a:p>
          <a:p>
            <a:pPr marL="530225" marR="778510">
              <a:lnSpc>
                <a:spcPct val="108000"/>
              </a:lnSpc>
              <a:spcBef>
                <a:spcPts val="5"/>
              </a:spcBef>
            </a:pPr>
            <a:r>
              <a:rPr sz="1800" dirty="0">
                <a:solidFill>
                  <a:srgbClr val="FFFFFF"/>
                </a:solidFill>
                <a:latin typeface="Calibri"/>
                <a:cs typeface="Calibri"/>
              </a:rPr>
              <a:t>Access</a:t>
            </a:r>
            <a:r>
              <a:rPr sz="1800" spc="-45"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free</a:t>
            </a:r>
            <a:r>
              <a:rPr sz="1800" spc="-40" dirty="0">
                <a:solidFill>
                  <a:srgbClr val="FFFFFF"/>
                </a:solidFill>
                <a:latin typeface="Calibri"/>
                <a:cs typeface="Calibri"/>
              </a:rPr>
              <a:t> </a:t>
            </a:r>
            <a:r>
              <a:rPr sz="1800" spc="-10" dirty="0">
                <a:solidFill>
                  <a:srgbClr val="FFFFFF"/>
                </a:solidFill>
                <a:latin typeface="Calibri"/>
                <a:cs typeface="Calibri"/>
              </a:rPr>
              <a:t>counselling</a:t>
            </a:r>
            <a:r>
              <a:rPr sz="1800" spc="-40"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support</a:t>
            </a:r>
            <a:r>
              <a:rPr sz="1800" spc="-40" dirty="0">
                <a:solidFill>
                  <a:srgbClr val="FFFFFF"/>
                </a:solidFill>
                <a:latin typeface="Calibri"/>
                <a:cs typeface="Calibri"/>
              </a:rPr>
              <a:t> </a:t>
            </a:r>
            <a:r>
              <a:rPr sz="1800" spc="-10" dirty="0">
                <a:solidFill>
                  <a:srgbClr val="FFFFFF"/>
                </a:solidFill>
                <a:latin typeface="Calibri"/>
                <a:cs typeface="Calibri"/>
              </a:rPr>
              <a:t>services Enhanced</a:t>
            </a:r>
            <a:r>
              <a:rPr sz="1800" spc="-50" dirty="0">
                <a:solidFill>
                  <a:srgbClr val="FFFFFF"/>
                </a:solidFill>
                <a:latin typeface="Calibri"/>
                <a:cs typeface="Calibri"/>
              </a:rPr>
              <a:t> </a:t>
            </a:r>
            <a:r>
              <a:rPr sz="1800" dirty="0">
                <a:solidFill>
                  <a:srgbClr val="FFFFFF"/>
                </a:solidFill>
                <a:latin typeface="Calibri"/>
                <a:cs typeface="Calibri"/>
              </a:rPr>
              <a:t>family</a:t>
            </a:r>
            <a:r>
              <a:rPr sz="1800" spc="-45" dirty="0">
                <a:solidFill>
                  <a:srgbClr val="FFFFFF"/>
                </a:solidFill>
                <a:latin typeface="Calibri"/>
                <a:cs typeface="Calibri"/>
              </a:rPr>
              <a:t> </a:t>
            </a:r>
            <a:r>
              <a:rPr sz="1800" dirty="0">
                <a:solidFill>
                  <a:srgbClr val="FFFFFF"/>
                </a:solidFill>
                <a:latin typeface="Calibri"/>
                <a:cs typeface="Calibri"/>
              </a:rPr>
              <a:t>friendly</a:t>
            </a:r>
            <a:r>
              <a:rPr sz="1800" spc="-50" dirty="0">
                <a:solidFill>
                  <a:srgbClr val="FFFFFF"/>
                </a:solidFill>
                <a:latin typeface="Calibri"/>
                <a:cs typeface="Calibri"/>
              </a:rPr>
              <a:t> </a:t>
            </a:r>
            <a:r>
              <a:rPr sz="1800" spc="-10" dirty="0">
                <a:solidFill>
                  <a:srgbClr val="FFFFFF"/>
                </a:solidFill>
                <a:latin typeface="Calibri"/>
                <a:cs typeface="Calibri"/>
              </a:rPr>
              <a:t>benefits</a:t>
            </a:r>
            <a:endParaRPr sz="1800">
              <a:latin typeface="Calibri"/>
              <a:cs typeface="Calibri"/>
            </a:endParaRPr>
          </a:p>
          <a:p>
            <a:pPr marL="530225" marR="3369945">
              <a:lnSpc>
                <a:spcPct val="108000"/>
              </a:lnSpc>
            </a:pPr>
            <a:r>
              <a:rPr sz="1800" dirty="0">
                <a:solidFill>
                  <a:srgbClr val="FFFFFF"/>
                </a:solidFill>
                <a:latin typeface="Calibri"/>
                <a:cs typeface="Calibri"/>
              </a:rPr>
              <a:t>Company</a:t>
            </a:r>
            <a:r>
              <a:rPr sz="1800" spc="-85" dirty="0">
                <a:solidFill>
                  <a:srgbClr val="FFFFFF"/>
                </a:solidFill>
                <a:latin typeface="Calibri"/>
                <a:cs typeface="Calibri"/>
              </a:rPr>
              <a:t> </a:t>
            </a:r>
            <a:r>
              <a:rPr sz="1800" spc="-10" dirty="0">
                <a:solidFill>
                  <a:srgbClr val="FFFFFF"/>
                </a:solidFill>
                <a:latin typeface="Calibri"/>
                <a:cs typeface="Calibri"/>
              </a:rPr>
              <a:t>socials </a:t>
            </a:r>
            <a:r>
              <a:rPr sz="1800" dirty="0">
                <a:solidFill>
                  <a:srgbClr val="FFFFFF"/>
                </a:solidFill>
                <a:latin typeface="Calibri"/>
                <a:cs typeface="Calibri"/>
              </a:rPr>
              <a:t>Eye</a:t>
            </a:r>
            <a:r>
              <a:rPr sz="1800" spc="-35" dirty="0">
                <a:solidFill>
                  <a:srgbClr val="FFFFFF"/>
                </a:solidFill>
                <a:latin typeface="Calibri"/>
                <a:cs typeface="Calibri"/>
              </a:rPr>
              <a:t> </a:t>
            </a:r>
            <a:r>
              <a:rPr sz="1800" dirty="0">
                <a:solidFill>
                  <a:srgbClr val="FFFFFF"/>
                </a:solidFill>
                <a:latin typeface="Calibri"/>
                <a:cs typeface="Calibri"/>
              </a:rPr>
              <a:t>care</a:t>
            </a:r>
            <a:r>
              <a:rPr sz="1800" spc="-35" dirty="0">
                <a:solidFill>
                  <a:srgbClr val="FFFFFF"/>
                </a:solidFill>
                <a:latin typeface="Calibri"/>
                <a:cs typeface="Calibri"/>
              </a:rPr>
              <a:t> </a:t>
            </a:r>
            <a:r>
              <a:rPr sz="1800" spc="-10" dirty="0">
                <a:solidFill>
                  <a:srgbClr val="FFFFFF"/>
                </a:solidFill>
                <a:latin typeface="Calibri"/>
                <a:cs typeface="Calibri"/>
              </a:rPr>
              <a:t>allowance </a:t>
            </a:r>
            <a:r>
              <a:rPr sz="1800" dirty="0">
                <a:solidFill>
                  <a:srgbClr val="FFFFFF"/>
                </a:solidFill>
                <a:latin typeface="Calibri"/>
                <a:cs typeface="Calibri"/>
              </a:rPr>
              <a:t>Cycle</a:t>
            </a:r>
            <a:r>
              <a:rPr sz="1800" spc="-55" dirty="0">
                <a:solidFill>
                  <a:srgbClr val="FFFFFF"/>
                </a:solidFill>
                <a:latin typeface="Calibri"/>
                <a:cs typeface="Calibri"/>
              </a:rPr>
              <a:t> </a:t>
            </a:r>
            <a:r>
              <a:rPr sz="1800" spc="-10" dirty="0">
                <a:solidFill>
                  <a:srgbClr val="FFFFFF"/>
                </a:solidFill>
                <a:latin typeface="Calibri"/>
                <a:cs typeface="Calibri"/>
              </a:rPr>
              <a:t>scheme</a:t>
            </a:r>
            <a:endParaRPr sz="1800">
              <a:latin typeface="Calibri"/>
              <a:cs typeface="Calibri"/>
            </a:endParaRPr>
          </a:p>
          <a:p>
            <a:pPr marL="530225" marR="290195">
              <a:lnSpc>
                <a:spcPct val="108000"/>
              </a:lnSpc>
            </a:pPr>
            <a:r>
              <a:rPr sz="1800" dirty="0">
                <a:solidFill>
                  <a:srgbClr val="FFFFFF"/>
                </a:solidFill>
                <a:latin typeface="Calibri"/>
                <a:cs typeface="Calibri"/>
              </a:rPr>
              <a:t>Pension</a:t>
            </a:r>
            <a:r>
              <a:rPr sz="1800" spc="-50" dirty="0">
                <a:solidFill>
                  <a:srgbClr val="FFFFFF"/>
                </a:solidFill>
                <a:latin typeface="Calibri"/>
                <a:cs typeface="Calibri"/>
              </a:rPr>
              <a:t> </a:t>
            </a:r>
            <a:r>
              <a:rPr sz="1800" dirty="0">
                <a:solidFill>
                  <a:srgbClr val="FFFFFF"/>
                </a:solidFill>
                <a:latin typeface="Calibri"/>
                <a:cs typeface="Calibri"/>
              </a:rPr>
              <a:t>scheme</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up</a:t>
            </a:r>
            <a:r>
              <a:rPr sz="1800" spc="-45" dirty="0">
                <a:solidFill>
                  <a:srgbClr val="FFFFFF"/>
                </a:solidFill>
                <a:latin typeface="Calibri"/>
                <a:cs typeface="Calibri"/>
              </a:rPr>
              <a:t> </a:t>
            </a:r>
            <a:r>
              <a:rPr sz="1800" dirty="0">
                <a:solidFill>
                  <a:srgbClr val="FFFFFF"/>
                </a:solidFill>
                <a:latin typeface="Calibri"/>
                <a:cs typeface="Calibri"/>
              </a:rPr>
              <a:t>to</a:t>
            </a:r>
            <a:r>
              <a:rPr sz="1800" spc="-45" dirty="0">
                <a:solidFill>
                  <a:srgbClr val="FFFFFF"/>
                </a:solidFill>
                <a:latin typeface="Calibri"/>
                <a:cs typeface="Calibri"/>
              </a:rPr>
              <a:t> </a:t>
            </a:r>
            <a:r>
              <a:rPr sz="1800" dirty="0">
                <a:solidFill>
                  <a:srgbClr val="FFFFFF"/>
                </a:solidFill>
                <a:latin typeface="Calibri"/>
                <a:cs typeface="Calibri"/>
              </a:rPr>
              <a:t>8%</a:t>
            </a:r>
            <a:r>
              <a:rPr sz="1800" spc="-45" dirty="0">
                <a:solidFill>
                  <a:srgbClr val="FFFFFF"/>
                </a:solidFill>
                <a:latin typeface="Calibri"/>
                <a:cs typeface="Calibri"/>
              </a:rPr>
              <a:t> </a:t>
            </a:r>
            <a:r>
              <a:rPr sz="1800" dirty="0">
                <a:solidFill>
                  <a:srgbClr val="FFFFFF"/>
                </a:solidFill>
                <a:latin typeface="Calibri"/>
                <a:cs typeface="Calibri"/>
              </a:rPr>
              <a:t>employer</a:t>
            </a:r>
            <a:r>
              <a:rPr sz="1800" spc="-50" dirty="0">
                <a:solidFill>
                  <a:srgbClr val="FFFFFF"/>
                </a:solidFill>
                <a:latin typeface="Calibri"/>
                <a:cs typeface="Calibri"/>
              </a:rPr>
              <a:t> </a:t>
            </a:r>
            <a:r>
              <a:rPr sz="1800" spc="-10" dirty="0">
                <a:solidFill>
                  <a:srgbClr val="FFFFFF"/>
                </a:solidFill>
                <a:latin typeface="Calibri"/>
                <a:cs typeface="Calibri"/>
              </a:rPr>
              <a:t>contributions </a:t>
            </a:r>
            <a:r>
              <a:rPr sz="1800" dirty="0">
                <a:solidFill>
                  <a:srgbClr val="FFFFFF"/>
                </a:solidFill>
                <a:latin typeface="Calibri"/>
                <a:cs typeface="Calibri"/>
              </a:rPr>
              <a:t>25</a:t>
            </a:r>
            <a:r>
              <a:rPr sz="1800" spc="-50" dirty="0">
                <a:solidFill>
                  <a:srgbClr val="FFFFFF"/>
                </a:solidFill>
                <a:latin typeface="Calibri"/>
                <a:cs typeface="Calibri"/>
              </a:rPr>
              <a:t> </a:t>
            </a:r>
            <a:r>
              <a:rPr sz="1800" dirty="0">
                <a:solidFill>
                  <a:srgbClr val="FFFFFF"/>
                </a:solidFill>
                <a:latin typeface="Calibri"/>
                <a:cs typeface="Calibri"/>
              </a:rPr>
              <a:t>days</a:t>
            </a:r>
            <a:r>
              <a:rPr sz="1800" spc="-45" dirty="0">
                <a:solidFill>
                  <a:srgbClr val="FFFFFF"/>
                </a:solidFill>
                <a:latin typeface="Calibri"/>
                <a:cs typeface="Calibri"/>
              </a:rPr>
              <a:t> </a:t>
            </a:r>
            <a:r>
              <a:rPr sz="1800" dirty="0">
                <a:solidFill>
                  <a:srgbClr val="FFFFFF"/>
                </a:solidFill>
                <a:latin typeface="Calibri"/>
                <a:cs typeface="Calibri"/>
              </a:rPr>
              <a:t>annual</a:t>
            </a:r>
            <a:r>
              <a:rPr sz="1800" spc="-50" dirty="0">
                <a:solidFill>
                  <a:srgbClr val="FFFFFF"/>
                </a:solidFill>
                <a:latin typeface="Calibri"/>
                <a:cs typeface="Calibri"/>
              </a:rPr>
              <a:t> </a:t>
            </a:r>
            <a:r>
              <a:rPr sz="1800" dirty="0">
                <a:solidFill>
                  <a:srgbClr val="FFFFFF"/>
                </a:solidFill>
                <a:latin typeface="Calibri"/>
                <a:cs typeface="Calibri"/>
              </a:rPr>
              <a:t>leave</a:t>
            </a:r>
            <a:r>
              <a:rPr sz="1800" spc="-45" dirty="0">
                <a:solidFill>
                  <a:srgbClr val="FFFFFF"/>
                </a:solidFill>
                <a:latin typeface="Calibri"/>
                <a:cs typeface="Calibri"/>
              </a:rPr>
              <a:t> </a:t>
            </a:r>
            <a:r>
              <a:rPr sz="1800" dirty="0">
                <a:solidFill>
                  <a:srgbClr val="FFFFFF"/>
                </a:solidFill>
                <a:latin typeface="Calibri"/>
                <a:cs typeface="Calibri"/>
              </a:rPr>
              <a:t>plus</a:t>
            </a:r>
            <a:r>
              <a:rPr sz="1800" spc="-45" dirty="0">
                <a:solidFill>
                  <a:srgbClr val="FFFFFF"/>
                </a:solidFill>
                <a:latin typeface="Calibri"/>
                <a:cs typeface="Calibri"/>
              </a:rPr>
              <a:t> </a:t>
            </a:r>
            <a:r>
              <a:rPr sz="1800" dirty="0">
                <a:solidFill>
                  <a:srgbClr val="FFFFFF"/>
                </a:solidFill>
                <a:latin typeface="Calibri"/>
                <a:cs typeface="Calibri"/>
              </a:rPr>
              <a:t>bank</a:t>
            </a:r>
            <a:r>
              <a:rPr sz="1800" spc="-50" dirty="0">
                <a:solidFill>
                  <a:srgbClr val="FFFFFF"/>
                </a:solidFill>
                <a:latin typeface="Calibri"/>
                <a:cs typeface="Calibri"/>
              </a:rPr>
              <a:t> </a:t>
            </a:r>
            <a:r>
              <a:rPr sz="1800" spc="-10" dirty="0">
                <a:solidFill>
                  <a:srgbClr val="FFFFFF"/>
                </a:solidFill>
                <a:latin typeface="Calibri"/>
                <a:cs typeface="Calibri"/>
              </a:rPr>
              <a:t>holidays</a:t>
            </a:r>
            <a:endParaRPr sz="1800">
              <a:latin typeface="Calibri"/>
              <a:cs typeface="Calibri"/>
            </a:endParaRPr>
          </a:p>
          <a:p>
            <a:pPr marL="530225">
              <a:lnSpc>
                <a:spcPct val="100000"/>
              </a:lnSpc>
              <a:spcBef>
                <a:spcPts val="170"/>
              </a:spcBef>
            </a:pPr>
            <a:r>
              <a:rPr sz="1800" dirty="0">
                <a:solidFill>
                  <a:srgbClr val="FFFFFF"/>
                </a:solidFill>
                <a:latin typeface="Calibri"/>
                <a:cs typeface="Calibri"/>
              </a:rPr>
              <a:t>2</a:t>
            </a:r>
            <a:r>
              <a:rPr sz="1800" spc="-30" dirty="0">
                <a:solidFill>
                  <a:srgbClr val="FFFFFF"/>
                </a:solidFill>
                <a:latin typeface="Calibri"/>
                <a:cs typeface="Calibri"/>
              </a:rPr>
              <a:t> </a:t>
            </a:r>
            <a:r>
              <a:rPr sz="1800" spc="-10" dirty="0">
                <a:solidFill>
                  <a:srgbClr val="FFFFFF"/>
                </a:solidFill>
                <a:latin typeface="Calibri"/>
                <a:cs typeface="Calibri"/>
              </a:rPr>
              <a:t>Volunteering</a:t>
            </a:r>
            <a:r>
              <a:rPr sz="1800" spc="-25" dirty="0">
                <a:solidFill>
                  <a:srgbClr val="FFFFFF"/>
                </a:solidFill>
                <a:latin typeface="Calibri"/>
                <a:cs typeface="Calibri"/>
              </a:rPr>
              <a:t> </a:t>
            </a:r>
            <a:r>
              <a:rPr sz="1800" dirty="0">
                <a:solidFill>
                  <a:srgbClr val="FFFFFF"/>
                </a:solidFill>
                <a:latin typeface="Calibri"/>
                <a:cs typeface="Calibri"/>
              </a:rPr>
              <a:t>days</a:t>
            </a:r>
            <a:r>
              <a:rPr sz="1800" spc="-25" dirty="0">
                <a:solidFill>
                  <a:srgbClr val="FFFFFF"/>
                </a:solidFill>
                <a:latin typeface="Calibri"/>
                <a:cs typeface="Calibri"/>
              </a:rPr>
              <a:t> </a:t>
            </a:r>
            <a:r>
              <a:rPr sz="1800" dirty="0">
                <a:solidFill>
                  <a:srgbClr val="FFFFFF"/>
                </a:solidFill>
                <a:latin typeface="Calibri"/>
                <a:cs typeface="Calibri"/>
              </a:rPr>
              <a:t>per</a:t>
            </a:r>
            <a:r>
              <a:rPr sz="1800" spc="-25" dirty="0">
                <a:solidFill>
                  <a:srgbClr val="FFFFFF"/>
                </a:solidFill>
                <a:latin typeface="Calibri"/>
                <a:cs typeface="Calibri"/>
              </a:rPr>
              <a:t> </a:t>
            </a:r>
            <a:r>
              <a:rPr sz="1800" spc="-20" dirty="0">
                <a:solidFill>
                  <a:srgbClr val="FFFFFF"/>
                </a:solidFill>
                <a:latin typeface="Calibri"/>
                <a:cs typeface="Calibri"/>
              </a:rPr>
              <a:t>year</a:t>
            </a:r>
            <a:endParaRPr sz="1800">
              <a:latin typeface="Calibri"/>
              <a:cs typeface="Calibri"/>
            </a:endParaRPr>
          </a:p>
        </p:txBody>
      </p:sp>
      <p:pic>
        <p:nvPicPr>
          <p:cNvPr id="9" name="object 9"/>
          <p:cNvPicPr/>
          <p:nvPr/>
        </p:nvPicPr>
        <p:blipFill>
          <a:blip r:embed="rId2" cstate="print"/>
          <a:stretch>
            <a:fillRect/>
          </a:stretch>
        </p:blipFill>
        <p:spPr>
          <a:xfrm>
            <a:off x="6709099" y="6398545"/>
            <a:ext cx="11578899" cy="3886199"/>
          </a:xfrm>
          <a:prstGeom prst="rect">
            <a:avLst/>
          </a:prstGeom>
        </p:spPr>
      </p:pic>
      <p:sp>
        <p:nvSpPr>
          <p:cNvPr id="10" name="object 10"/>
          <p:cNvSpPr txBox="1"/>
          <p:nvPr/>
        </p:nvSpPr>
        <p:spPr>
          <a:xfrm>
            <a:off x="17964368" y="9883342"/>
            <a:ext cx="128905" cy="254000"/>
          </a:xfrm>
          <a:prstGeom prst="rect">
            <a:avLst/>
          </a:prstGeom>
        </p:spPr>
        <p:txBody>
          <a:bodyPr vert="horz" wrap="square" lIns="0" tIns="0" rIns="0" bIns="0" rtlCol="0">
            <a:spAutoFit/>
          </a:bodyPr>
          <a:lstStyle/>
          <a:p>
            <a:pPr>
              <a:lnSpc>
                <a:spcPts val="1900"/>
              </a:lnSpc>
            </a:pPr>
            <a:r>
              <a:rPr sz="2000" b="1" spc="-50" dirty="0">
                <a:solidFill>
                  <a:srgbClr val="FFFFFF"/>
                </a:solidFill>
                <a:latin typeface="Calibri"/>
                <a:cs typeface="Calibri"/>
              </a:rPr>
              <a:t>9</a:t>
            </a:r>
            <a:endParaRPr sz="2000">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2000"/>
              </a:lnSpc>
            </a:pPr>
            <a:fld id="{81D60167-4931-47E6-BA6A-407CBD079E47}" type="slidenum">
              <a:rPr spc="-25" dirty="0"/>
              <a:t>10</a:t>
            </a:fld>
            <a:endParaRPr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092665"/>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3" name="object 3"/>
          <p:cNvSpPr txBox="1">
            <a:spLocks noGrp="1"/>
          </p:cNvSpPr>
          <p:nvPr>
            <p:ph type="title"/>
          </p:nvPr>
        </p:nvSpPr>
        <p:spPr>
          <a:xfrm>
            <a:off x="1016000" y="979805"/>
            <a:ext cx="4208145" cy="711200"/>
          </a:xfrm>
          <a:prstGeom prst="rect">
            <a:avLst/>
          </a:prstGeom>
        </p:spPr>
        <p:txBody>
          <a:bodyPr vert="horz" wrap="square" lIns="0" tIns="12700" rIns="0" bIns="0" rtlCol="0">
            <a:spAutoFit/>
          </a:bodyPr>
          <a:lstStyle/>
          <a:p>
            <a:pPr marL="12700">
              <a:lnSpc>
                <a:spcPct val="100000"/>
              </a:lnSpc>
              <a:spcBef>
                <a:spcPts val="100"/>
              </a:spcBef>
            </a:pPr>
            <a:r>
              <a:rPr dirty="0"/>
              <a:t>HOW</a:t>
            </a:r>
            <a:r>
              <a:rPr spc="-560" dirty="0"/>
              <a:t> </a:t>
            </a:r>
            <a:r>
              <a:rPr dirty="0"/>
              <a:t>TO</a:t>
            </a:r>
            <a:r>
              <a:rPr spc="-560" dirty="0"/>
              <a:t> </a:t>
            </a:r>
            <a:r>
              <a:rPr spc="-135" dirty="0"/>
              <a:t>APPLY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25" dirty="0"/>
              <a:t>11</a:t>
            </a:fld>
            <a:endParaRPr spc="-25" dirty="0"/>
          </a:p>
        </p:txBody>
      </p:sp>
      <p:sp>
        <p:nvSpPr>
          <p:cNvPr id="4" name="object 4"/>
          <p:cNvSpPr txBox="1"/>
          <p:nvPr/>
        </p:nvSpPr>
        <p:spPr>
          <a:xfrm>
            <a:off x="1016000" y="2340932"/>
            <a:ext cx="7858125" cy="5489323"/>
          </a:xfrm>
          <a:prstGeom prst="rect">
            <a:avLst/>
          </a:prstGeom>
        </p:spPr>
        <p:txBody>
          <a:bodyPr vert="horz" wrap="square" lIns="0" tIns="52705" rIns="0" bIns="0" rtlCol="0">
            <a:spAutoFit/>
          </a:bodyPr>
          <a:lstStyle/>
          <a:p>
            <a:pPr>
              <a:lnSpc>
                <a:spcPct val="115000"/>
              </a:lnSpc>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can upload your CV and covering letter, outlining your suitability for the role on our website at</a:t>
            </a:r>
          </a:p>
          <a:p>
            <a:pPr>
              <a:lnSpc>
                <a:spcPct val="115000"/>
              </a:lnSpc>
            </a:pPr>
            <a:r>
              <a:rPr lang="en-GB" sz="1800" dirty="0">
                <a:effectLst/>
                <a:latin typeface="Calibri" panose="020F0502020204030204" pitchFamily="34" charset="0"/>
                <a:ea typeface="Calibri" panose="020F0502020204030204" pitchFamily="34" charset="0"/>
                <a:cs typeface="Calibri" panose="020F0502020204030204" pitchFamily="34" charset="0"/>
                <a:hlinkClick r:id="rId2"/>
              </a:rPr>
              <a:t>https://www.streetgames.org/about-us/careers/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can email your CV and covering letter, outlining your suitability for the role direct to: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jobs@streetgames.org</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quote </a:t>
            </a:r>
            <a:r>
              <a:rPr lang="en-GB"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North Wales DSA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 the subject line</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If you require any additional support applying for this role, please contact </a:t>
            </a:r>
            <a:r>
              <a:rPr lang="en-GB" sz="1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jobs@streetgames.org</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we will try and accommodate any reasonable requests</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kern="1200" dirty="0">
                <a:solidFill>
                  <a:srgbClr val="FF0000"/>
                </a:solidFill>
                <a:latin typeface="+mj-lt"/>
                <a:ea typeface="+mj-ea"/>
                <a:cs typeface="+mj-cs"/>
              </a:rPr>
              <a:t>Closing date for applications is Sunday 15</a:t>
            </a:r>
            <a:r>
              <a:rPr lang="en-US" sz="1800" b="1" kern="1200" baseline="30000" dirty="0">
                <a:solidFill>
                  <a:srgbClr val="FF0000"/>
                </a:solidFill>
                <a:latin typeface="+mj-lt"/>
                <a:ea typeface="+mj-ea"/>
                <a:cs typeface="+mj-cs"/>
              </a:rPr>
              <a:t>th</a:t>
            </a:r>
            <a:r>
              <a:rPr lang="en-US" sz="1800" b="1" kern="1200" dirty="0">
                <a:solidFill>
                  <a:srgbClr val="FF0000"/>
                </a:solidFill>
                <a:latin typeface="+mj-lt"/>
                <a:ea typeface="+mj-ea"/>
                <a:cs typeface="+mj-cs"/>
              </a:rPr>
              <a:t> September 11.59pm</a:t>
            </a:r>
            <a:br>
              <a:rPr lang="en-US" sz="1800" b="1" kern="1200" dirty="0">
                <a:solidFill>
                  <a:srgbClr val="FF0000"/>
                </a:solidFill>
                <a:latin typeface="+mj-lt"/>
                <a:ea typeface="+mj-ea"/>
                <a:cs typeface="+mj-cs"/>
              </a:rPr>
            </a:br>
            <a:r>
              <a:rPr lang="en-US" sz="1800" b="1" kern="1200" dirty="0">
                <a:solidFill>
                  <a:srgbClr val="FF0000"/>
                </a:solidFill>
                <a:latin typeface="+mj-lt"/>
                <a:ea typeface="+mj-ea"/>
                <a:cs typeface="+mj-cs"/>
              </a:rPr>
              <a:t>Interviews will be held in Manchester </a:t>
            </a:r>
            <a:r>
              <a:rPr lang="en-GB" sz="1800" b="1" kern="1200" dirty="0">
                <a:solidFill>
                  <a:srgbClr val="FF0000"/>
                </a:solidFill>
                <a:latin typeface="+mj-lt"/>
                <a:ea typeface="+mj-ea"/>
                <a:cs typeface="+mj-cs"/>
              </a:rPr>
              <a:t>on Wednesday 2</a:t>
            </a:r>
            <a:r>
              <a:rPr lang="en-GB" sz="1800" b="1" kern="1200" baseline="30000" dirty="0">
                <a:solidFill>
                  <a:srgbClr val="FF0000"/>
                </a:solidFill>
                <a:latin typeface="+mj-lt"/>
                <a:ea typeface="+mj-ea"/>
                <a:cs typeface="+mj-cs"/>
              </a:rPr>
              <a:t>nd</a:t>
            </a:r>
            <a:r>
              <a:rPr lang="en-GB" sz="1800" b="1" kern="1200" dirty="0">
                <a:solidFill>
                  <a:srgbClr val="FF0000"/>
                </a:solidFill>
                <a:latin typeface="+mj-lt"/>
                <a:ea typeface="+mj-ea"/>
                <a:cs typeface="+mj-cs"/>
              </a:rPr>
              <a:t> October</a:t>
            </a:r>
            <a:endParaRPr lang="en-GB" dirty="0">
              <a:solidFill>
                <a:srgbClr val="FF0000"/>
              </a:solidFill>
            </a:endParaRPr>
          </a:p>
          <a:p>
            <a:pPr>
              <a:lnSpc>
                <a:spcPct val="115000"/>
              </a:lnSpc>
              <a:spcAft>
                <a:spcPts val="1000"/>
              </a:spcAft>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If you know you will be unavailable on the dates above, please state this on your application</a:t>
            </a:r>
          </a:p>
          <a:p>
            <a:pPr>
              <a:lnSpc>
                <a:spcPct val="115000"/>
              </a:lnSpc>
              <a:spcAft>
                <a:spcPts val="1000"/>
              </a:spcAft>
            </a:pP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We will accept applications in English or Welsh</a:t>
            </a:r>
          </a:p>
          <a:p>
            <a:pPr>
              <a:lnSpc>
                <a:spcPct val="115000"/>
              </a:lnSpc>
              <a:spcAft>
                <a:spcPts val="1000"/>
              </a:spcAft>
            </a:pPr>
            <a:r>
              <a:rPr lang="en-GB" sz="1800" dirty="0">
                <a:solidFill>
                  <a:schemeClr val="bg1"/>
                </a:solidFill>
                <a:latin typeface="Calibri" panose="020F0502020204030204" pitchFamily="34" charset="0"/>
                <a:ea typeface="Calibri" panose="020F0502020204030204" pitchFamily="34" charset="0"/>
                <a:cs typeface="Calibri" panose="020F0502020204030204" pitchFamily="34" charset="0"/>
              </a:rPr>
              <a:t>The interviews will be conducted in English</a:t>
            </a:r>
            <a:endParaRPr sz="1800" dirty="0">
              <a:solidFill>
                <a:schemeClr val="bg1"/>
              </a:solidFill>
              <a:latin typeface="Calibri"/>
              <a:cs typeface="Calibri"/>
            </a:endParaRPr>
          </a:p>
        </p:txBody>
      </p:sp>
      <p:sp>
        <p:nvSpPr>
          <p:cNvPr id="6" name="object 6"/>
          <p:cNvSpPr txBox="1"/>
          <p:nvPr/>
        </p:nvSpPr>
        <p:spPr>
          <a:xfrm>
            <a:off x="9247714" y="5656845"/>
            <a:ext cx="8110220" cy="2044149"/>
          </a:xfrm>
          <a:prstGeom prst="rect">
            <a:avLst/>
          </a:prstGeom>
          <a:solidFill>
            <a:srgbClr val="C7263D"/>
          </a:solidFill>
        </p:spPr>
        <p:txBody>
          <a:bodyPr vert="horz" wrap="square" lIns="0" tIns="194310" rIns="0" bIns="0" rtlCol="0">
            <a:spAutoFit/>
          </a:bodyPr>
          <a:lstStyle/>
          <a:p>
            <a:pPr marL="138430">
              <a:lnSpc>
                <a:spcPct val="100000"/>
              </a:lnSpc>
              <a:spcBef>
                <a:spcPts val="1530"/>
              </a:spcBef>
            </a:pPr>
            <a:r>
              <a:rPr sz="1800" b="1" dirty="0">
                <a:solidFill>
                  <a:srgbClr val="FFFFFF"/>
                </a:solidFill>
                <a:latin typeface="Calibri"/>
                <a:cs typeface="Calibri"/>
              </a:rPr>
              <a:t>methods</a:t>
            </a:r>
            <a:r>
              <a:rPr sz="1800" b="1" spc="-30" dirty="0">
                <a:solidFill>
                  <a:srgbClr val="FFFFFF"/>
                </a:solidFill>
                <a:latin typeface="Calibri"/>
                <a:cs typeface="Calibri"/>
              </a:rPr>
              <a:t> </a:t>
            </a:r>
            <a:r>
              <a:rPr sz="1800" b="1" dirty="0">
                <a:solidFill>
                  <a:srgbClr val="FFFFFF"/>
                </a:solidFill>
                <a:latin typeface="Calibri"/>
                <a:cs typeface="Calibri"/>
              </a:rPr>
              <a:t>are</a:t>
            </a:r>
            <a:r>
              <a:rPr sz="1800" b="1" spc="-30" dirty="0">
                <a:solidFill>
                  <a:srgbClr val="FFFFFF"/>
                </a:solidFill>
                <a:latin typeface="Calibri"/>
                <a:cs typeface="Calibri"/>
              </a:rPr>
              <a:t> </a:t>
            </a:r>
            <a:r>
              <a:rPr sz="1800" b="1" dirty="0">
                <a:solidFill>
                  <a:srgbClr val="FFFFFF"/>
                </a:solidFill>
                <a:latin typeface="Calibri"/>
                <a:cs typeface="Calibri"/>
              </a:rPr>
              <a:t>used</a:t>
            </a:r>
            <a:r>
              <a:rPr sz="1800" b="1" spc="-30" dirty="0">
                <a:solidFill>
                  <a:srgbClr val="FFFFFF"/>
                </a:solidFill>
                <a:latin typeface="Calibri"/>
                <a:cs typeface="Calibri"/>
              </a:rPr>
              <a:t> </a:t>
            </a:r>
            <a:r>
              <a:rPr sz="1800" b="1" dirty="0">
                <a:solidFill>
                  <a:srgbClr val="FFFFFF"/>
                </a:solidFill>
                <a:latin typeface="Calibri"/>
                <a:cs typeface="Calibri"/>
              </a:rPr>
              <a:t>to</a:t>
            </a:r>
            <a:r>
              <a:rPr sz="1800" b="1" spc="-25" dirty="0">
                <a:solidFill>
                  <a:srgbClr val="FFFFFF"/>
                </a:solidFill>
                <a:latin typeface="Calibri"/>
                <a:cs typeface="Calibri"/>
              </a:rPr>
              <a:t> </a:t>
            </a:r>
            <a:r>
              <a:rPr sz="1800" b="1" dirty="0">
                <a:solidFill>
                  <a:srgbClr val="FFFFFF"/>
                </a:solidFill>
                <a:latin typeface="Calibri"/>
                <a:cs typeface="Calibri"/>
              </a:rPr>
              <a:t>systematically</a:t>
            </a:r>
            <a:r>
              <a:rPr sz="1800" b="1" spc="-30" dirty="0">
                <a:solidFill>
                  <a:srgbClr val="FFFFFF"/>
                </a:solidFill>
                <a:latin typeface="Calibri"/>
                <a:cs typeface="Calibri"/>
              </a:rPr>
              <a:t> </a:t>
            </a:r>
            <a:r>
              <a:rPr sz="1800" b="1" dirty="0">
                <a:solidFill>
                  <a:srgbClr val="FFFFFF"/>
                </a:solidFill>
                <a:latin typeface="Calibri"/>
                <a:cs typeface="Calibri"/>
              </a:rPr>
              <a:t>remove</a:t>
            </a:r>
            <a:r>
              <a:rPr sz="1800" b="1" spc="-30" dirty="0">
                <a:solidFill>
                  <a:srgbClr val="FFFFFF"/>
                </a:solidFill>
                <a:latin typeface="Calibri"/>
                <a:cs typeface="Calibri"/>
              </a:rPr>
              <a:t> </a:t>
            </a:r>
            <a:r>
              <a:rPr sz="1800" b="1" dirty="0">
                <a:solidFill>
                  <a:srgbClr val="FFFFFF"/>
                </a:solidFill>
                <a:latin typeface="Calibri"/>
                <a:cs typeface="Calibri"/>
              </a:rPr>
              <a:t>bias</a:t>
            </a:r>
            <a:r>
              <a:rPr sz="1800" b="1" spc="-30" dirty="0">
                <a:solidFill>
                  <a:srgbClr val="FFFFFF"/>
                </a:solidFill>
                <a:latin typeface="Calibri"/>
                <a:cs typeface="Calibri"/>
              </a:rPr>
              <a:t> </a:t>
            </a:r>
            <a:r>
              <a:rPr sz="1800" b="1" dirty="0">
                <a:solidFill>
                  <a:srgbClr val="FFFFFF"/>
                </a:solidFill>
                <a:latin typeface="Calibri"/>
                <a:cs typeface="Calibri"/>
              </a:rPr>
              <a:t>from</a:t>
            </a:r>
            <a:r>
              <a:rPr sz="1800" b="1" spc="-30" dirty="0">
                <a:solidFill>
                  <a:srgbClr val="FFFFFF"/>
                </a:solidFill>
                <a:latin typeface="Calibri"/>
                <a:cs typeface="Calibri"/>
              </a:rPr>
              <a:t> </a:t>
            </a:r>
            <a:r>
              <a:rPr sz="1800" b="1" dirty="0">
                <a:solidFill>
                  <a:srgbClr val="FFFFFF"/>
                </a:solidFill>
                <a:latin typeface="Calibri"/>
                <a:cs typeface="Calibri"/>
              </a:rPr>
              <a:t>reviewing</a:t>
            </a:r>
            <a:r>
              <a:rPr sz="1800" b="1" spc="-25" dirty="0">
                <a:solidFill>
                  <a:srgbClr val="FFFFFF"/>
                </a:solidFill>
                <a:latin typeface="Calibri"/>
                <a:cs typeface="Calibri"/>
              </a:rPr>
              <a:t> </a:t>
            </a:r>
            <a:r>
              <a:rPr sz="1800" b="1" spc="-10" dirty="0">
                <a:solidFill>
                  <a:srgbClr val="FFFFFF"/>
                </a:solidFill>
                <a:latin typeface="Calibri"/>
                <a:cs typeface="Calibri"/>
              </a:rPr>
              <a:t>process:</a:t>
            </a:r>
            <a:endParaRPr sz="1800" dirty="0">
              <a:latin typeface="Calibri"/>
              <a:cs typeface="Calibri"/>
            </a:endParaRPr>
          </a:p>
          <a:p>
            <a:pPr>
              <a:lnSpc>
                <a:spcPct val="100000"/>
              </a:lnSpc>
              <a:spcBef>
                <a:spcPts val="275"/>
              </a:spcBef>
            </a:pPr>
            <a:endParaRPr sz="1800" dirty="0">
              <a:latin typeface="Calibri"/>
              <a:cs typeface="Calibri"/>
            </a:endParaRPr>
          </a:p>
          <a:p>
            <a:pPr marL="138430" marR="899794" indent="227965">
              <a:lnSpc>
                <a:spcPct val="114599"/>
              </a:lnSpc>
              <a:buAutoNum type="arabicPeriod"/>
              <a:tabLst>
                <a:tab pos="366395" algn="l"/>
              </a:tabLst>
            </a:pPr>
            <a:r>
              <a:rPr sz="1800" b="1" dirty="0">
                <a:solidFill>
                  <a:srgbClr val="FFFFFF"/>
                </a:solidFill>
                <a:latin typeface="Calibri"/>
                <a:cs typeface="Calibri"/>
              </a:rPr>
              <a:t>anonymisation</a:t>
            </a:r>
            <a:r>
              <a:rPr sz="1800" b="1" spc="-35" dirty="0">
                <a:solidFill>
                  <a:srgbClr val="FFFFFF"/>
                </a:solidFill>
                <a:latin typeface="Calibri"/>
                <a:cs typeface="Calibri"/>
              </a:rPr>
              <a:t> </a:t>
            </a:r>
            <a:r>
              <a:rPr sz="1800" dirty="0">
                <a:solidFill>
                  <a:srgbClr val="FFFFFF"/>
                </a:solidFill>
                <a:latin typeface="Calibri"/>
                <a:cs typeface="Calibri"/>
              </a:rPr>
              <a:t>–</a:t>
            </a:r>
            <a:r>
              <a:rPr sz="1800" spc="-40" dirty="0">
                <a:solidFill>
                  <a:srgbClr val="FFFFFF"/>
                </a:solidFill>
                <a:latin typeface="Calibri"/>
                <a:cs typeface="Calibri"/>
              </a:rPr>
              <a:t> </a:t>
            </a:r>
            <a:r>
              <a:rPr sz="1800" dirty="0">
                <a:solidFill>
                  <a:srgbClr val="FFFFFF"/>
                </a:solidFill>
                <a:latin typeface="Calibri"/>
                <a:cs typeface="Calibri"/>
              </a:rPr>
              <a:t>removing</a:t>
            </a:r>
            <a:r>
              <a:rPr sz="1800" spc="-35" dirty="0">
                <a:solidFill>
                  <a:srgbClr val="FFFFFF"/>
                </a:solidFill>
                <a:latin typeface="Calibri"/>
                <a:cs typeface="Calibri"/>
              </a:rPr>
              <a:t> </a:t>
            </a:r>
            <a:r>
              <a:rPr sz="1800" dirty="0">
                <a:solidFill>
                  <a:srgbClr val="FFFFFF"/>
                </a:solidFill>
                <a:latin typeface="Calibri"/>
                <a:cs typeface="Calibri"/>
              </a:rPr>
              <a:t>all</a:t>
            </a:r>
            <a:r>
              <a:rPr sz="1800" spc="-40" dirty="0">
                <a:solidFill>
                  <a:srgbClr val="FFFFFF"/>
                </a:solidFill>
                <a:latin typeface="Calibri"/>
                <a:cs typeface="Calibri"/>
              </a:rPr>
              <a:t> </a:t>
            </a:r>
            <a:r>
              <a:rPr sz="1800" dirty="0">
                <a:solidFill>
                  <a:srgbClr val="FFFFFF"/>
                </a:solidFill>
                <a:latin typeface="Calibri"/>
                <a:cs typeface="Calibri"/>
              </a:rPr>
              <a:t>personally</a:t>
            </a:r>
            <a:r>
              <a:rPr sz="1800" spc="-40" dirty="0">
                <a:solidFill>
                  <a:srgbClr val="FFFFFF"/>
                </a:solidFill>
                <a:latin typeface="Calibri"/>
                <a:cs typeface="Calibri"/>
              </a:rPr>
              <a:t> </a:t>
            </a:r>
            <a:r>
              <a:rPr sz="1800" spc="-10" dirty="0">
                <a:solidFill>
                  <a:srgbClr val="FFFFFF"/>
                </a:solidFill>
                <a:latin typeface="Calibri"/>
                <a:cs typeface="Calibri"/>
              </a:rPr>
              <a:t>identifiable</a:t>
            </a:r>
            <a:r>
              <a:rPr sz="1800" spc="-35" dirty="0">
                <a:solidFill>
                  <a:srgbClr val="FFFFFF"/>
                </a:solidFill>
                <a:latin typeface="Calibri"/>
                <a:cs typeface="Calibri"/>
              </a:rPr>
              <a:t> </a:t>
            </a:r>
            <a:r>
              <a:rPr sz="1800" spc="-10" dirty="0">
                <a:solidFill>
                  <a:srgbClr val="FFFFFF"/>
                </a:solidFill>
                <a:latin typeface="Calibri"/>
                <a:cs typeface="Calibri"/>
              </a:rPr>
              <a:t>information</a:t>
            </a:r>
            <a:r>
              <a:rPr sz="1800" spc="-40" dirty="0">
                <a:solidFill>
                  <a:srgbClr val="FFFFFF"/>
                </a:solidFill>
                <a:latin typeface="Calibri"/>
                <a:cs typeface="Calibri"/>
              </a:rPr>
              <a:t> </a:t>
            </a:r>
            <a:r>
              <a:rPr sz="1800" dirty="0">
                <a:solidFill>
                  <a:srgbClr val="FFFFFF"/>
                </a:solidFill>
                <a:latin typeface="Calibri"/>
                <a:cs typeface="Calibri"/>
              </a:rPr>
              <a:t>from</a:t>
            </a:r>
            <a:r>
              <a:rPr sz="1800" spc="-40" dirty="0">
                <a:solidFill>
                  <a:srgbClr val="FFFFFF"/>
                </a:solidFill>
                <a:latin typeface="Calibri"/>
                <a:cs typeface="Calibri"/>
              </a:rPr>
              <a:t> </a:t>
            </a:r>
            <a:r>
              <a:rPr sz="1800" spc="-25" dirty="0">
                <a:solidFill>
                  <a:srgbClr val="FFFFFF"/>
                </a:solidFill>
                <a:latin typeface="Calibri"/>
                <a:cs typeface="Calibri"/>
              </a:rPr>
              <a:t>an </a:t>
            </a:r>
            <a:r>
              <a:rPr sz="1800" spc="-10" dirty="0">
                <a:solidFill>
                  <a:srgbClr val="FFFFFF"/>
                </a:solidFill>
                <a:latin typeface="Calibri"/>
                <a:cs typeface="Calibri"/>
              </a:rPr>
              <a:t>application.</a:t>
            </a:r>
            <a:endParaRPr sz="1800" dirty="0">
              <a:latin typeface="Calibri"/>
              <a:cs typeface="Calibri"/>
            </a:endParaRPr>
          </a:p>
          <a:p>
            <a:pPr marL="138430" marR="153035" indent="227965">
              <a:lnSpc>
                <a:spcPct val="114599"/>
              </a:lnSpc>
              <a:buAutoNum type="arabicPeriod"/>
              <a:tabLst>
                <a:tab pos="366395" algn="l"/>
              </a:tabLst>
            </a:pPr>
            <a:r>
              <a:rPr sz="1800" b="1" dirty="0">
                <a:solidFill>
                  <a:srgbClr val="FFFFFF"/>
                </a:solidFill>
                <a:latin typeface="Calibri"/>
                <a:cs typeface="Calibri"/>
              </a:rPr>
              <a:t>wisdom</a:t>
            </a:r>
            <a:r>
              <a:rPr sz="1800" b="1" spc="-55" dirty="0">
                <a:solidFill>
                  <a:srgbClr val="FFFFFF"/>
                </a:solidFill>
                <a:latin typeface="Calibri"/>
                <a:cs typeface="Calibri"/>
              </a:rPr>
              <a:t> </a:t>
            </a:r>
            <a:r>
              <a:rPr sz="1800" b="1" dirty="0">
                <a:solidFill>
                  <a:srgbClr val="FFFFFF"/>
                </a:solidFill>
                <a:latin typeface="Calibri"/>
                <a:cs typeface="Calibri"/>
              </a:rPr>
              <a:t>of</a:t>
            </a:r>
            <a:r>
              <a:rPr sz="1800" b="1" spc="-40" dirty="0">
                <a:solidFill>
                  <a:srgbClr val="FFFFFF"/>
                </a:solidFill>
                <a:latin typeface="Calibri"/>
                <a:cs typeface="Calibri"/>
              </a:rPr>
              <a:t> </a:t>
            </a:r>
            <a:r>
              <a:rPr sz="1800" b="1" dirty="0">
                <a:solidFill>
                  <a:srgbClr val="FFFFFF"/>
                </a:solidFill>
                <a:latin typeface="Calibri"/>
                <a:cs typeface="Calibri"/>
              </a:rPr>
              <a:t>the</a:t>
            </a:r>
            <a:r>
              <a:rPr sz="1800" b="1" spc="-40" dirty="0">
                <a:solidFill>
                  <a:srgbClr val="FFFFFF"/>
                </a:solidFill>
                <a:latin typeface="Calibri"/>
                <a:cs typeface="Calibri"/>
              </a:rPr>
              <a:t> </a:t>
            </a:r>
            <a:r>
              <a:rPr sz="1800" b="1" dirty="0">
                <a:solidFill>
                  <a:srgbClr val="FFFFFF"/>
                </a:solidFill>
                <a:latin typeface="Calibri"/>
                <a:cs typeface="Calibri"/>
              </a:rPr>
              <a:t>crowd</a:t>
            </a:r>
            <a:r>
              <a:rPr sz="1800" b="1" spc="-40" dirty="0">
                <a:solidFill>
                  <a:srgbClr val="FFFFFF"/>
                </a:solidFill>
                <a:latin typeface="Calibri"/>
                <a:cs typeface="Calibri"/>
              </a:rPr>
              <a:t> </a:t>
            </a:r>
            <a:r>
              <a:rPr sz="1800" dirty="0">
                <a:solidFill>
                  <a:srgbClr val="FFFFFF"/>
                </a:solidFill>
                <a:latin typeface="Calibri"/>
                <a:cs typeface="Calibri"/>
              </a:rPr>
              <a:t>–</a:t>
            </a:r>
            <a:r>
              <a:rPr sz="1800" spc="-40" dirty="0">
                <a:solidFill>
                  <a:srgbClr val="FFFFFF"/>
                </a:solidFill>
                <a:latin typeface="Calibri"/>
                <a:cs typeface="Calibri"/>
              </a:rPr>
              <a:t> </a:t>
            </a:r>
            <a:r>
              <a:rPr sz="1800" dirty="0">
                <a:solidFill>
                  <a:srgbClr val="FFFFFF"/>
                </a:solidFill>
                <a:latin typeface="Calibri"/>
                <a:cs typeface="Calibri"/>
              </a:rPr>
              <a:t>getting</a:t>
            </a:r>
            <a:r>
              <a:rPr sz="1800" spc="-40" dirty="0">
                <a:solidFill>
                  <a:srgbClr val="FFFFFF"/>
                </a:solidFill>
                <a:latin typeface="Calibri"/>
                <a:cs typeface="Calibri"/>
              </a:rPr>
              <a:t> </a:t>
            </a:r>
            <a:r>
              <a:rPr sz="1800" dirty="0">
                <a:solidFill>
                  <a:srgbClr val="FFFFFF"/>
                </a:solidFill>
                <a:latin typeface="Calibri"/>
                <a:cs typeface="Calibri"/>
              </a:rPr>
              <a:t>more</a:t>
            </a:r>
            <a:r>
              <a:rPr sz="1800" spc="-40" dirty="0">
                <a:solidFill>
                  <a:srgbClr val="FFFFFF"/>
                </a:solidFill>
                <a:latin typeface="Calibri"/>
                <a:cs typeface="Calibri"/>
              </a:rPr>
              <a:t> </a:t>
            </a:r>
            <a:r>
              <a:rPr sz="1800" dirty="0">
                <a:solidFill>
                  <a:srgbClr val="FFFFFF"/>
                </a:solidFill>
                <a:latin typeface="Calibri"/>
                <a:cs typeface="Calibri"/>
              </a:rPr>
              <a:t>than</a:t>
            </a:r>
            <a:r>
              <a:rPr sz="1800" spc="-40" dirty="0">
                <a:solidFill>
                  <a:srgbClr val="FFFFFF"/>
                </a:solidFill>
                <a:latin typeface="Calibri"/>
                <a:cs typeface="Calibri"/>
              </a:rPr>
              <a:t> </a:t>
            </a:r>
            <a:r>
              <a:rPr sz="1800" dirty="0">
                <a:solidFill>
                  <a:srgbClr val="FFFFFF"/>
                </a:solidFill>
                <a:latin typeface="Calibri"/>
                <a:cs typeface="Calibri"/>
              </a:rPr>
              <a:t>one</a:t>
            </a:r>
            <a:r>
              <a:rPr sz="1800" spc="-40" dirty="0">
                <a:solidFill>
                  <a:srgbClr val="FFFFFF"/>
                </a:solidFill>
                <a:latin typeface="Calibri"/>
                <a:cs typeface="Calibri"/>
              </a:rPr>
              <a:t> </a:t>
            </a:r>
            <a:r>
              <a:rPr sz="1800" dirty="0">
                <a:solidFill>
                  <a:srgbClr val="FFFFFF"/>
                </a:solidFill>
                <a:latin typeface="Calibri"/>
                <a:cs typeface="Calibri"/>
              </a:rPr>
              <a:t>person</a:t>
            </a:r>
            <a:r>
              <a:rPr sz="1800" spc="-40"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review</a:t>
            </a:r>
            <a:r>
              <a:rPr sz="1800" spc="-40" dirty="0">
                <a:solidFill>
                  <a:srgbClr val="FFFFFF"/>
                </a:solidFill>
                <a:latin typeface="Calibri"/>
                <a:cs typeface="Calibri"/>
              </a:rPr>
              <a:t> </a:t>
            </a:r>
            <a:r>
              <a:rPr lang="en-GB" sz="1800" dirty="0">
                <a:solidFill>
                  <a:srgbClr val="FFFFFF"/>
                </a:solidFill>
                <a:latin typeface="Calibri"/>
                <a:cs typeface="Calibri"/>
              </a:rPr>
              <a:t>applications </a:t>
            </a:r>
            <a:r>
              <a:rPr sz="1800" spc="-10" dirty="0">
                <a:solidFill>
                  <a:srgbClr val="FFFFFF"/>
                </a:solidFill>
                <a:latin typeface="Calibri"/>
                <a:cs typeface="Calibri"/>
              </a:rPr>
              <a:t>helps </a:t>
            </a:r>
            <a:r>
              <a:rPr sz="1800" dirty="0">
                <a:solidFill>
                  <a:srgbClr val="FFFFFF"/>
                </a:solidFill>
                <a:latin typeface="Calibri"/>
                <a:cs typeface="Calibri"/>
              </a:rPr>
              <a:t>to</a:t>
            </a:r>
            <a:r>
              <a:rPr sz="1800" spc="-55" dirty="0">
                <a:solidFill>
                  <a:srgbClr val="FFFFFF"/>
                </a:solidFill>
                <a:latin typeface="Calibri"/>
                <a:cs typeface="Calibri"/>
              </a:rPr>
              <a:t> </a:t>
            </a:r>
            <a:r>
              <a:rPr sz="1800" dirty="0">
                <a:solidFill>
                  <a:srgbClr val="FFFFFF"/>
                </a:solidFill>
                <a:latin typeface="Calibri"/>
                <a:cs typeface="Calibri"/>
              </a:rPr>
              <a:t>average</a:t>
            </a:r>
            <a:r>
              <a:rPr sz="1800" spc="-50" dirty="0">
                <a:solidFill>
                  <a:srgbClr val="FFFFFF"/>
                </a:solidFill>
                <a:latin typeface="Calibri"/>
                <a:cs typeface="Calibri"/>
              </a:rPr>
              <a:t> </a:t>
            </a:r>
            <a:r>
              <a:rPr sz="1800" dirty="0">
                <a:solidFill>
                  <a:srgbClr val="FFFFFF"/>
                </a:solidFill>
                <a:latin typeface="Calibri"/>
                <a:cs typeface="Calibri"/>
              </a:rPr>
              <a:t>out</a:t>
            </a:r>
            <a:r>
              <a:rPr sz="1800" spc="-50" dirty="0">
                <a:solidFill>
                  <a:srgbClr val="FFFFFF"/>
                </a:solidFill>
                <a:latin typeface="Calibri"/>
                <a:cs typeface="Calibri"/>
              </a:rPr>
              <a:t> </a:t>
            </a:r>
            <a:r>
              <a:rPr sz="1800" dirty="0">
                <a:solidFill>
                  <a:srgbClr val="FFFFFF"/>
                </a:solidFill>
                <a:latin typeface="Calibri"/>
                <a:cs typeface="Calibri"/>
              </a:rPr>
              <a:t>subjectivity</a:t>
            </a:r>
            <a:r>
              <a:rPr sz="1800" spc="-50" dirty="0">
                <a:solidFill>
                  <a:srgbClr val="FFFFFF"/>
                </a:solidFill>
                <a:latin typeface="Calibri"/>
                <a:cs typeface="Calibri"/>
              </a:rPr>
              <a:t> </a:t>
            </a:r>
            <a:r>
              <a:rPr sz="1800" dirty="0">
                <a:solidFill>
                  <a:srgbClr val="FFFFFF"/>
                </a:solidFill>
                <a:latin typeface="Calibri"/>
                <a:cs typeface="Calibri"/>
              </a:rPr>
              <a:t>for</a:t>
            </a:r>
            <a:r>
              <a:rPr sz="1800" spc="-50" dirty="0">
                <a:solidFill>
                  <a:srgbClr val="FFFFFF"/>
                </a:solidFill>
                <a:latin typeface="Calibri"/>
                <a:cs typeface="Calibri"/>
              </a:rPr>
              <a:t> </a:t>
            </a:r>
            <a:r>
              <a:rPr sz="1800" dirty="0">
                <a:solidFill>
                  <a:srgbClr val="FFFFFF"/>
                </a:solidFill>
                <a:latin typeface="Calibri"/>
                <a:cs typeface="Calibri"/>
              </a:rPr>
              <a:t>a</a:t>
            </a:r>
            <a:r>
              <a:rPr sz="1800" spc="-50" dirty="0">
                <a:solidFill>
                  <a:srgbClr val="FFFFFF"/>
                </a:solidFill>
                <a:latin typeface="Calibri"/>
                <a:cs typeface="Calibri"/>
              </a:rPr>
              <a:t> </a:t>
            </a:r>
            <a:r>
              <a:rPr sz="1800" dirty="0">
                <a:solidFill>
                  <a:srgbClr val="FFFFFF"/>
                </a:solidFill>
                <a:latin typeface="Calibri"/>
                <a:cs typeface="Calibri"/>
              </a:rPr>
              <a:t>more</a:t>
            </a:r>
            <a:r>
              <a:rPr sz="1800" spc="-55" dirty="0">
                <a:solidFill>
                  <a:srgbClr val="FFFFFF"/>
                </a:solidFill>
                <a:latin typeface="Calibri"/>
                <a:cs typeface="Calibri"/>
              </a:rPr>
              <a:t> </a:t>
            </a:r>
            <a:r>
              <a:rPr sz="1800" dirty="0">
                <a:solidFill>
                  <a:srgbClr val="FFFFFF"/>
                </a:solidFill>
                <a:latin typeface="Calibri"/>
                <a:cs typeface="Calibri"/>
              </a:rPr>
              <a:t>accurate</a:t>
            </a:r>
            <a:r>
              <a:rPr sz="1800" spc="-50" dirty="0">
                <a:solidFill>
                  <a:srgbClr val="FFFFFF"/>
                </a:solidFill>
                <a:latin typeface="Calibri"/>
                <a:cs typeface="Calibri"/>
              </a:rPr>
              <a:t> </a:t>
            </a:r>
            <a:r>
              <a:rPr sz="1800" dirty="0">
                <a:solidFill>
                  <a:srgbClr val="FFFFFF"/>
                </a:solidFill>
                <a:latin typeface="Calibri"/>
                <a:cs typeface="Calibri"/>
              </a:rPr>
              <a:t>assessment</a:t>
            </a:r>
            <a:r>
              <a:rPr sz="1800" spc="-50"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spc="-10" dirty="0">
                <a:solidFill>
                  <a:srgbClr val="FFFFFF"/>
                </a:solidFill>
                <a:latin typeface="Calibri"/>
                <a:cs typeface="Calibri"/>
              </a:rPr>
              <a:t>merit</a:t>
            </a:r>
            <a:endParaRPr sz="18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7998" cy="10286999"/>
            </a:xfrm>
            <a:prstGeom prst="rect">
              <a:avLst/>
            </a:prstGeom>
          </p:spPr>
        </p:pic>
        <p:pic>
          <p:nvPicPr>
            <p:cNvPr id="4" name="object 4"/>
            <p:cNvPicPr/>
            <p:nvPr/>
          </p:nvPicPr>
          <p:blipFill>
            <a:blip r:embed="rId3" cstate="print"/>
            <a:stretch>
              <a:fillRect/>
            </a:stretch>
          </p:blipFill>
          <p:spPr>
            <a:xfrm>
              <a:off x="7011320" y="1368614"/>
              <a:ext cx="4267199" cy="3171824"/>
            </a:xfrm>
            <a:prstGeom prst="rect">
              <a:avLst/>
            </a:prstGeom>
          </p:spPr>
        </p:pic>
      </p:grpSp>
      <p:sp>
        <p:nvSpPr>
          <p:cNvPr id="5" name="object 5"/>
          <p:cNvSpPr txBox="1"/>
          <p:nvPr/>
        </p:nvSpPr>
        <p:spPr>
          <a:xfrm>
            <a:off x="6440487" y="4749474"/>
            <a:ext cx="5407025" cy="1597025"/>
          </a:xfrm>
          <a:prstGeom prst="rect">
            <a:avLst/>
          </a:prstGeom>
        </p:spPr>
        <p:txBody>
          <a:bodyPr vert="horz" wrap="square" lIns="0" tIns="12700" rIns="0" bIns="0" rtlCol="0">
            <a:spAutoFit/>
          </a:bodyPr>
          <a:lstStyle/>
          <a:p>
            <a:pPr marL="12700" marR="5080" algn="ctr">
              <a:lnSpc>
                <a:spcPct val="114599"/>
              </a:lnSpc>
              <a:spcBef>
                <a:spcPts val="100"/>
              </a:spcBef>
            </a:pPr>
            <a:r>
              <a:rPr sz="3000" dirty="0">
                <a:solidFill>
                  <a:srgbClr val="FFFFFF"/>
                </a:solidFill>
                <a:latin typeface="Calibri"/>
                <a:cs typeface="Calibri"/>
              </a:rPr>
              <a:t>CHANGING</a:t>
            </a:r>
            <a:r>
              <a:rPr sz="3000" spc="-130" dirty="0">
                <a:solidFill>
                  <a:srgbClr val="FFFFFF"/>
                </a:solidFill>
                <a:latin typeface="Calibri"/>
                <a:cs typeface="Calibri"/>
              </a:rPr>
              <a:t> </a:t>
            </a:r>
            <a:r>
              <a:rPr sz="3000" b="1" spc="-20" dirty="0">
                <a:solidFill>
                  <a:srgbClr val="C7263D"/>
                </a:solidFill>
                <a:latin typeface="Calibri"/>
                <a:cs typeface="Calibri"/>
              </a:rPr>
              <a:t>SPORT </a:t>
            </a:r>
            <a:r>
              <a:rPr sz="3000" spc="-10" dirty="0">
                <a:solidFill>
                  <a:srgbClr val="FFFFFF"/>
                </a:solidFill>
                <a:latin typeface="Calibri"/>
                <a:cs typeface="Calibri"/>
              </a:rPr>
              <a:t>STRENGHTHENING</a:t>
            </a:r>
            <a:r>
              <a:rPr sz="3000" spc="-55" dirty="0">
                <a:solidFill>
                  <a:srgbClr val="FFFFFF"/>
                </a:solidFill>
                <a:latin typeface="Calibri"/>
                <a:cs typeface="Calibri"/>
              </a:rPr>
              <a:t> </a:t>
            </a:r>
            <a:r>
              <a:rPr sz="3000" b="1" spc="-10" dirty="0">
                <a:solidFill>
                  <a:srgbClr val="C7263D"/>
                </a:solidFill>
                <a:latin typeface="Calibri"/>
                <a:cs typeface="Calibri"/>
              </a:rPr>
              <a:t>COMMUNITIES </a:t>
            </a:r>
            <a:r>
              <a:rPr sz="3000" dirty="0">
                <a:solidFill>
                  <a:srgbClr val="FFFFFF"/>
                </a:solidFill>
                <a:latin typeface="Calibri"/>
                <a:cs typeface="Calibri"/>
              </a:rPr>
              <a:t>TRANSFORMING</a:t>
            </a:r>
            <a:r>
              <a:rPr sz="3000" spc="-155" dirty="0">
                <a:solidFill>
                  <a:srgbClr val="FFFFFF"/>
                </a:solidFill>
                <a:latin typeface="Calibri"/>
                <a:cs typeface="Calibri"/>
              </a:rPr>
              <a:t> </a:t>
            </a:r>
            <a:r>
              <a:rPr sz="3000" b="1" spc="-20" dirty="0">
                <a:solidFill>
                  <a:srgbClr val="C7263D"/>
                </a:solidFill>
                <a:latin typeface="Calibri"/>
                <a:cs typeface="Calibri"/>
              </a:rPr>
              <a:t>LIVES</a:t>
            </a:r>
            <a:endParaRPr sz="3000">
              <a:latin typeface="Calibri"/>
              <a:cs typeface="Calibri"/>
            </a:endParaRPr>
          </a:p>
        </p:txBody>
      </p:sp>
      <p:grpSp>
        <p:nvGrpSpPr>
          <p:cNvPr id="6" name="object 6"/>
          <p:cNvGrpSpPr/>
          <p:nvPr/>
        </p:nvGrpSpPr>
        <p:grpSpPr>
          <a:xfrm>
            <a:off x="-19" y="7040694"/>
            <a:ext cx="18288654" cy="3246305"/>
            <a:chOff x="-19" y="7040694"/>
            <a:chExt cx="18288654" cy="3246305"/>
          </a:xfrm>
        </p:grpSpPr>
        <p:sp>
          <p:nvSpPr>
            <p:cNvPr id="7" name="object 7"/>
            <p:cNvSpPr/>
            <p:nvPr/>
          </p:nvSpPr>
          <p:spPr>
            <a:xfrm>
              <a:off x="6668319" y="7040694"/>
              <a:ext cx="4951730" cy="0"/>
            </a:xfrm>
            <a:custGeom>
              <a:avLst/>
              <a:gdLst/>
              <a:ahLst/>
              <a:cxnLst/>
              <a:rect l="l" t="t" r="r" b="b"/>
              <a:pathLst>
                <a:path w="4951730">
                  <a:moveTo>
                    <a:pt x="0" y="0"/>
                  </a:moveTo>
                  <a:lnTo>
                    <a:pt x="4951360" y="0"/>
                  </a:lnTo>
                </a:path>
              </a:pathLst>
            </a:custGeom>
            <a:ln w="19049">
              <a:solidFill>
                <a:srgbClr val="D99823"/>
              </a:solidFill>
            </a:ln>
          </p:spPr>
          <p:txBody>
            <a:bodyPr wrap="square" lIns="0" tIns="0" rIns="0" bIns="0" rtlCol="0"/>
            <a:lstStyle/>
            <a:p>
              <a:endParaRPr/>
            </a:p>
          </p:txBody>
        </p:sp>
        <p:sp>
          <p:nvSpPr>
            <p:cNvPr id="8" name="object 8"/>
            <p:cNvSpPr/>
            <p:nvPr/>
          </p:nvSpPr>
          <p:spPr>
            <a:xfrm>
              <a:off x="-19" y="10210799"/>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C7263D"/>
            </a:solidFill>
          </p:spPr>
          <p:txBody>
            <a:bodyPr wrap="square" lIns="0" tIns="0" rIns="0" bIns="0" rtlCol="0"/>
            <a:lstStyle/>
            <a:p>
              <a:endParaRPr/>
            </a:p>
          </p:txBody>
        </p:sp>
        <p:sp>
          <p:nvSpPr>
            <p:cNvPr id="9" name="object 9"/>
            <p:cNvSpPr/>
            <p:nvPr/>
          </p:nvSpPr>
          <p:spPr>
            <a:xfrm>
              <a:off x="0" y="10135326"/>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D99823"/>
            </a:solidFill>
          </p:spPr>
          <p:txBody>
            <a:bodyPr wrap="square" lIns="0" tIns="0" rIns="0" bIns="0" rtlCol="0"/>
            <a:lstStyle/>
            <a:p>
              <a:endParaRPr/>
            </a:p>
          </p:txBody>
        </p:sp>
      </p:grpSp>
      <p:sp>
        <p:nvSpPr>
          <p:cNvPr id="11" name="object 11"/>
          <p:cNvSpPr txBox="1"/>
          <p:nvPr/>
        </p:nvSpPr>
        <p:spPr>
          <a:xfrm>
            <a:off x="3653085" y="7851744"/>
            <a:ext cx="10982325" cy="474489"/>
          </a:xfrm>
          <a:prstGeom prst="rect">
            <a:avLst/>
          </a:prstGeom>
        </p:spPr>
        <p:txBody>
          <a:bodyPr vert="horz" wrap="square" lIns="0" tIns="12700" rIns="0" bIns="0" rtlCol="0">
            <a:spAutoFit/>
          </a:bodyPr>
          <a:lstStyle/>
          <a:p>
            <a:pPr marL="12700" algn="ctr">
              <a:lnSpc>
                <a:spcPct val="100000"/>
              </a:lnSpc>
              <a:spcBef>
                <a:spcPts val="100"/>
              </a:spcBef>
            </a:pPr>
            <a:r>
              <a:rPr lang="en-GB" sz="3000" b="1" dirty="0">
                <a:solidFill>
                  <a:srgbClr val="FFFFFF"/>
                </a:solidFill>
                <a:latin typeface="Calibri"/>
                <a:cs typeface="Calibri"/>
              </a:rPr>
              <a:t>Thank you for your interest</a:t>
            </a:r>
            <a:endParaRPr sz="300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654" cy="10286999"/>
            <a:chOff x="-19" y="0"/>
            <a:chExt cx="18288654" cy="10286999"/>
          </a:xfrm>
        </p:grpSpPr>
        <p:pic>
          <p:nvPicPr>
            <p:cNvPr id="3" name="object 3"/>
            <p:cNvPicPr/>
            <p:nvPr/>
          </p:nvPicPr>
          <p:blipFill>
            <a:blip r:embed="rId2" cstate="print"/>
            <a:stretch>
              <a:fillRect/>
            </a:stretch>
          </p:blipFill>
          <p:spPr>
            <a:xfrm>
              <a:off x="0" y="0"/>
              <a:ext cx="18287999" cy="10286999"/>
            </a:xfrm>
            <a:prstGeom prst="rect">
              <a:avLst/>
            </a:prstGeom>
          </p:spPr>
        </p:pic>
        <p:pic>
          <p:nvPicPr>
            <p:cNvPr id="4" name="object 4"/>
            <p:cNvPicPr/>
            <p:nvPr/>
          </p:nvPicPr>
          <p:blipFill>
            <a:blip r:embed="rId3" cstate="print"/>
            <a:stretch>
              <a:fillRect/>
            </a:stretch>
          </p:blipFill>
          <p:spPr>
            <a:xfrm>
              <a:off x="7011319" y="1368614"/>
              <a:ext cx="4267199" cy="3171824"/>
            </a:xfrm>
            <a:prstGeom prst="rect">
              <a:avLst/>
            </a:prstGeom>
          </p:spPr>
        </p:pic>
        <p:sp>
          <p:nvSpPr>
            <p:cNvPr id="5" name="object 5"/>
            <p:cNvSpPr/>
            <p:nvPr/>
          </p:nvSpPr>
          <p:spPr>
            <a:xfrm>
              <a:off x="6668319" y="7040694"/>
              <a:ext cx="4951730" cy="0"/>
            </a:xfrm>
            <a:custGeom>
              <a:avLst/>
              <a:gdLst/>
              <a:ahLst/>
              <a:cxnLst/>
              <a:rect l="l" t="t" r="r" b="b"/>
              <a:pathLst>
                <a:path w="4951730">
                  <a:moveTo>
                    <a:pt x="0" y="0"/>
                  </a:moveTo>
                  <a:lnTo>
                    <a:pt x="4951360" y="0"/>
                  </a:lnTo>
                </a:path>
              </a:pathLst>
            </a:custGeom>
            <a:ln w="19049">
              <a:solidFill>
                <a:srgbClr val="D99823"/>
              </a:solidFill>
            </a:ln>
          </p:spPr>
          <p:txBody>
            <a:bodyPr wrap="square" lIns="0" tIns="0" rIns="0" bIns="0" rtlCol="0"/>
            <a:lstStyle/>
            <a:p>
              <a:endParaRPr/>
            </a:p>
          </p:txBody>
        </p:sp>
        <p:sp>
          <p:nvSpPr>
            <p:cNvPr id="6" name="object 6"/>
            <p:cNvSpPr/>
            <p:nvPr/>
          </p:nvSpPr>
          <p:spPr>
            <a:xfrm>
              <a:off x="-19" y="10210799"/>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C7263D"/>
            </a:solidFill>
          </p:spPr>
          <p:txBody>
            <a:bodyPr wrap="square" lIns="0" tIns="0" rIns="0" bIns="0" rtlCol="0"/>
            <a:lstStyle/>
            <a:p>
              <a:endParaRPr/>
            </a:p>
          </p:txBody>
        </p:sp>
        <p:sp>
          <p:nvSpPr>
            <p:cNvPr id="7" name="object 7"/>
            <p:cNvSpPr/>
            <p:nvPr/>
          </p:nvSpPr>
          <p:spPr>
            <a:xfrm>
              <a:off x="0" y="10135326"/>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D99823"/>
            </a:solidFill>
          </p:spPr>
          <p:txBody>
            <a:bodyPr wrap="square" lIns="0" tIns="0" rIns="0" bIns="0" rtlCol="0"/>
            <a:lstStyle/>
            <a:p>
              <a:endParaRPr/>
            </a:p>
          </p:txBody>
        </p:sp>
      </p:grpSp>
      <p:sp>
        <p:nvSpPr>
          <p:cNvPr id="9" name="object 9"/>
          <p:cNvSpPr txBox="1"/>
          <p:nvPr/>
        </p:nvSpPr>
        <p:spPr>
          <a:xfrm>
            <a:off x="6559177" y="4749474"/>
            <a:ext cx="5170170" cy="1597025"/>
          </a:xfrm>
          <a:prstGeom prst="rect">
            <a:avLst/>
          </a:prstGeom>
        </p:spPr>
        <p:txBody>
          <a:bodyPr vert="horz" wrap="square" lIns="0" tIns="12700" rIns="0" bIns="0" rtlCol="0">
            <a:spAutoFit/>
          </a:bodyPr>
          <a:lstStyle/>
          <a:p>
            <a:pPr marL="12700" marR="5080" indent="-635" algn="ctr">
              <a:lnSpc>
                <a:spcPct val="114599"/>
              </a:lnSpc>
              <a:spcBef>
                <a:spcPts val="100"/>
              </a:spcBef>
            </a:pPr>
            <a:r>
              <a:rPr lang="en-GB" sz="3000" dirty="0">
                <a:solidFill>
                  <a:srgbClr val="FFFFFF"/>
                </a:solidFill>
                <a:latin typeface="Calibri"/>
                <a:cs typeface="Calibri"/>
              </a:rPr>
              <a:t>NEWID</a:t>
            </a:r>
            <a:r>
              <a:rPr sz="3000" spc="-130" dirty="0">
                <a:solidFill>
                  <a:srgbClr val="FFFFFF"/>
                </a:solidFill>
                <a:latin typeface="Calibri"/>
                <a:cs typeface="Calibri"/>
              </a:rPr>
              <a:t> </a:t>
            </a:r>
            <a:r>
              <a:rPr lang="en-GB" sz="3000" b="1" spc="-20" dirty="0">
                <a:solidFill>
                  <a:srgbClr val="C7263D"/>
                </a:solidFill>
                <a:latin typeface="Calibri"/>
                <a:cs typeface="Calibri"/>
              </a:rPr>
              <a:t>CAMP</a:t>
            </a:r>
          </a:p>
          <a:p>
            <a:pPr marL="12700" marR="5080" indent="-635" algn="ctr">
              <a:lnSpc>
                <a:spcPct val="114599"/>
              </a:lnSpc>
              <a:spcBef>
                <a:spcPts val="100"/>
              </a:spcBef>
            </a:pPr>
            <a:r>
              <a:rPr lang="en-GB" sz="3000" dirty="0">
                <a:solidFill>
                  <a:srgbClr val="FFFFFF"/>
                </a:solidFill>
                <a:latin typeface="Calibri"/>
                <a:cs typeface="Calibri"/>
              </a:rPr>
              <a:t>CRYFHAU</a:t>
            </a:r>
            <a:r>
              <a:rPr sz="3000" spc="-170" dirty="0">
                <a:solidFill>
                  <a:srgbClr val="FFFFFF"/>
                </a:solidFill>
                <a:latin typeface="Calibri"/>
                <a:cs typeface="Calibri"/>
              </a:rPr>
              <a:t> </a:t>
            </a:r>
            <a:r>
              <a:rPr lang="en-GB" sz="3000" b="1" spc="-10" dirty="0">
                <a:solidFill>
                  <a:srgbClr val="C7263D"/>
                </a:solidFill>
                <a:latin typeface="Calibri"/>
                <a:cs typeface="Calibri"/>
              </a:rPr>
              <a:t>CYMUNEDAU</a:t>
            </a:r>
            <a:r>
              <a:rPr sz="3000" b="1" spc="-10" dirty="0">
                <a:solidFill>
                  <a:srgbClr val="C7263D"/>
                </a:solidFill>
                <a:latin typeface="Calibri"/>
                <a:cs typeface="Calibri"/>
              </a:rPr>
              <a:t> </a:t>
            </a:r>
            <a:r>
              <a:rPr lang="en-GB" sz="3000" dirty="0">
                <a:solidFill>
                  <a:srgbClr val="FFFFFF"/>
                </a:solidFill>
                <a:latin typeface="Calibri"/>
                <a:cs typeface="Calibri"/>
              </a:rPr>
              <a:t>TRAWSNEWID</a:t>
            </a:r>
            <a:r>
              <a:rPr sz="3000" spc="-155" dirty="0">
                <a:solidFill>
                  <a:srgbClr val="FFFFFF"/>
                </a:solidFill>
                <a:latin typeface="Calibri"/>
                <a:cs typeface="Calibri"/>
              </a:rPr>
              <a:t> </a:t>
            </a:r>
            <a:r>
              <a:rPr lang="en-GB" sz="3000" b="1" spc="-10" dirty="0">
                <a:solidFill>
                  <a:srgbClr val="C7263D"/>
                </a:solidFill>
                <a:latin typeface="Calibri"/>
                <a:cs typeface="Calibri"/>
              </a:rPr>
              <a:t>BYWYDAU</a:t>
            </a:r>
            <a:endParaRPr sz="3000" dirty="0">
              <a:latin typeface="Calibri"/>
              <a:cs typeface="Calibri"/>
            </a:endParaRPr>
          </a:p>
        </p:txBody>
      </p:sp>
      <p:sp>
        <p:nvSpPr>
          <p:cNvPr id="10" name="object 10"/>
          <p:cNvSpPr txBox="1"/>
          <p:nvPr/>
        </p:nvSpPr>
        <p:spPr>
          <a:xfrm>
            <a:off x="1941289" y="7604792"/>
            <a:ext cx="14405422" cy="1661865"/>
          </a:xfrm>
          <a:prstGeom prst="rect">
            <a:avLst/>
          </a:prstGeom>
        </p:spPr>
        <p:txBody>
          <a:bodyPr vert="horz" wrap="square" lIns="0" tIns="12700" rIns="0" bIns="0" rtlCol="0">
            <a:spAutoFit/>
          </a:bodyPr>
          <a:lstStyle/>
          <a:p>
            <a:pPr marL="40640" marR="1648460" algn="ctr">
              <a:lnSpc>
                <a:spcPct val="114599"/>
              </a:lnSpc>
              <a:spcBef>
                <a:spcPts val="100"/>
              </a:spcBef>
            </a:pPr>
            <a:r>
              <a:rPr lang="en-GB" sz="4800" b="1" dirty="0">
                <a:solidFill>
                  <a:schemeClr val="bg1"/>
                </a:solidFill>
                <a:effectLst/>
                <a:latin typeface="Calibri" panose="020F0502020204030204" pitchFamily="34" charset="0"/>
                <a:ea typeface="Times New Roman" panose="02020603050405020304" pitchFamily="18" charset="0"/>
              </a:rPr>
              <a:t>			</a:t>
            </a:r>
            <a:r>
              <a:rPr lang="en-GB" sz="4800" b="1" dirty="0" err="1">
                <a:solidFill>
                  <a:schemeClr val="bg1"/>
                </a:solidFill>
                <a:effectLst/>
                <a:latin typeface="Calibri" panose="020F0502020204030204" pitchFamily="34" charset="0"/>
                <a:ea typeface="Times New Roman" panose="02020603050405020304" pitchFamily="18" charset="0"/>
              </a:rPr>
              <a:t>Gweithiwr</a:t>
            </a:r>
            <a:r>
              <a:rPr lang="en-GB" sz="4800" b="1" dirty="0">
                <a:solidFill>
                  <a:schemeClr val="bg1"/>
                </a:solidFill>
                <a:effectLst/>
                <a:latin typeface="Calibri" panose="020F0502020204030204" pitchFamily="34" charset="0"/>
                <a:ea typeface="Times New Roman" panose="02020603050405020304" pitchFamily="18" charset="0"/>
              </a:rPr>
              <a:t> </a:t>
            </a:r>
            <a:r>
              <a:rPr lang="en-GB" sz="4800" b="1" dirty="0" err="1">
                <a:solidFill>
                  <a:schemeClr val="bg1"/>
                </a:solidFill>
                <a:effectLst/>
                <a:latin typeface="Calibri" panose="020F0502020204030204" pitchFamily="34" charset="0"/>
                <a:ea typeface="Times New Roman" panose="02020603050405020304" pitchFamily="18" charset="0"/>
              </a:rPr>
              <a:t>Maes</a:t>
            </a:r>
            <a:r>
              <a:rPr lang="en-GB" sz="4800" b="1" dirty="0">
                <a:solidFill>
                  <a:schemeClr val="bg1"/>
                </a:solidFill>
                <a:effectLst/>
                <a:latin typeface="Calibri" panose="020F0502020204030204" pitchFamily="34" charset="0"/>
                <a:ea typeface="Times New Roman" panose="02020603050405020304" pitchFamily="18" charset="0"/>
              </a:rPr>
              <a:t> </a:t>
            </a:r>
            <a:r>
              <a:rPr lang="en-GB" sz="4800" b="1" dirty="0" err="1">
                <a:solidFill>
                  <a:schemeClr val="bg1"/>
                </a:solidFill>
                <a:effectLst/>
                <a:latin typeface="Calibri" panose="020F0502020204030204" pitchFamily="34" charset="0"/>
                <a:ea typeface="Times New Roman" panose="02020603050405020304" pitchFamily="18" charset="0"/>
              </a:rPr>
              <a:t>Chwaraeon</a:t>
            </a:r>
            <a:r>
              <a:rPr lang="en-GB" sz="4800" b="1" dirty="0">
                <a:solidFill>
                  <a:schemeClr val="bg1"/>
                </a:solidFill>
                <a:effectLst/>
                <a:latin typeface="Calibri" panose="020F0502020204030204" pitchFamily="34" charset="0"/>
                <a:ea typeface="Times New Roman" panose="02020603050405020304" pitchFamily="18" charset="0"/>
              </a:rPr>
              <a:t> Doorstep 			(</a:t>
            </a:r>
            <a:r>
              <a:rPr lang="en-GB" sz="4800" b="1" dirty="0" err="1">
                <a:solidFill>
                  <a:schemeClr val="bg1"/>
                </a:solidFill>
                <a:effectLst/>
                <a:latin typeface="Calibri" panose="020F0502020204030204" pitchFamily="34" charset="0"/>
                <a:ea typeface="Times New Roman" panose="02020603050405020304" pitchFamily="18" charset="0"/>
              </a:rPr>
              <a:t>Gogledd</a:t>
            </a:r>
            <a:r>
              <a:rPr lang="en-GB" sz="4800" b="1" dirty="0">
                <a:solidFill>
                  <a:schemeClr val="bg1"/>
                </a:solidFill>
                <a:effectLst/>
                <a:latin typeface="Calibri" panose="020F0502020204030204" pitchFamily="34" charset="0"/>
                <a:ea typeface="Times New Roman" panose="02020603050405020304" pitchFamily="18" charset="0"/>
              </a:rPr>
              <a:t> Cymru)</a:t>
            </a:r>
            <a:endParaRPr lang="en-GB" sz="4800" b="1" spc="-20" dirty="0">
              <a:solidFill>
                <a:schemeClr val="bg1"/>
              </a:solidFill>
              <a:latin typeface="Calibri"/>
              <a:cs typeface="Calibri"/>
            </a:endParaRPr>
          </a:p>
        </p:txBody>
      </p:sp>
    </p:spTree>
    <p:extLst>
      <p:ext uri="{BB962C8B-B14F-4D97-AF65-F5344CB8AC3E}">
        <p14:creationId xmlns:p14="http://schemas.microsoft.com/office/powerpoint/2010/main" val="3808403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10286999"/>
          </a:xfrm>
          <a:prstGeom prst="rect">
            <a:avLst/>
          </a:prstGeom>
        </p:spPr>
      </p:pic>
      <p:sp>
        <p:nvSpPr>
          <p:cNvPr id="3" name="object 3"/>
          <p:cNvSpPr/>
          <p:nvPr/>
        </p:nvSpPr>
        <p:spPr>
          <a:xfrm>
            <a:off x="10265851" y="250005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p:nvPr/>
        </p:nvSpPr>
        <p:spPr>
          <a:xfrm>
            <a:off x="10265852" y="3482402"/>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C7263D"/>
          </a:solidFill>
        </p:spPr>
        <p:txBody>
          <a:bodyPr wrap="square" lIns="0" tIns="0" rIns="0" bIns="0" rtlCol="0"/>
          <a:lstStyle/>
          <a:p>
            <a:endParaRPr/>
          </a:p>
        </p:txBody>
      </p:sp>
      <p:sp>
        <p:nvSpPr>
          <p:cNvPr id="5" name="object 5"/>
          <p:cNvSpPr txBox="1">
            <a:spLocks noGrp="1"/>
          </p:cNvSpPr>
          <p:nvPr>
            <p:ph type="title"/>
          </p:nvPr>
        </p:nvSpPr>
        <p:spPr>
          <a:xfrm>
            <a:off x="1016000" y="979805"/>
            <a:ext cx="16256000" cy="1042337"/>
          </a:xfrm>
          <a:prstGeom prst="rect">
            <a:avLst/>
          </a:prstGeom>
        </p:spPr>
        <p:txBody>
          <a:bodyPr vert="horz" wrap="square" lIns="0" tIns="346456" rIns="0" bIns="0" rtlCol="0">
            <a:spAutoFit/>
          </a:bodyPr>
          <a:lstStyle/>
          <a:p>
            <a:pPr marL="9249410">
              <a:lnSpc>
                <a:spcPct val="100000"/>
              </a:lnSpc>
              <a:spcBef>
                <a:spcPts val="100"/>
              </a:spcBef>
            </a:pPr>
            <a:r>
              <a:rPr lang="en-GB" spc="-120" dirty="0"/>
              <a:t>CYNNWYS</a:t>
            </a:r>
            <a:endParaRPr spc="-120" dirty="0"/>
          </a:p>
        </p:txBody>
      </p:sp>
      <p:sp>
        <p:nvSpPr>
          <p:cNvPr id="6" name="object 6"/>
          <p:cNvSpPr txBox="1"/>
          <p:nvPr/>
        </p:nvSpPr>
        <p:spPr>
          <a:xfrm>
            <a:off x="10797084" y="3349334"/>
            <a:ext cx="3528515" cy="474489"/>
          </a:xfrm>
          <a:prstGeom prst="rect">
            <a:avLst/>
          </a:prstGeom>
        </p:spPr>
        <p:txBody>
          <a:bodyPr vert="horz" wrap="square" lIns="0" tIns="12700" rIns="0" bIns="0" rtlCol="0">
            <a:spAutoFit/>
          </a:bodyPr>
          <a:lstStyle/>
          <a:p>
            <a:pPr marL="12700">
              <a:lnSpc>
                <a:spcPct val="100000"/>
              </a:lnSpc>
              <a:spcBef>
                <a:spcPts val="100"/>
              </a:spcBef>
            </a:pPr>
            <a:r>
              <a:rPr lang="en-GB" sz="3000" dirty="0" err="1">
                <a:solidFill>
                  <a:srgbClr val="FFFFFF"/>
                </a:solidFill>
                <a:latin typeface="Calibri"/>
                <a:cs typeface="Calibri"/>
              </a:rPr>
              <a:t>Ynghylch</a:t>
            </a:r>
            <a:r>
              <a:rPr sz="3000" spc="-60" dirty="0">
                <a:solidFill>
                  <a:srgbClr val="FFFFFF"/>
                </a:solidFill>
                <a:latin typeface="Calibri"/>
                <a:cs typeface="Calibri"/>
              </a:rPr>
              <a:t> </a:t>
            </a:r>
            <a:r>
              <a:rPr sz="3000" spc="-10" dirty="0">
                <a:solidFill>
                  <a:srgbClr val="FFFFFF"/>
                </a:solidFill>
                <a:latin typeface="Calibri"/>
                <a:cs typeface="Calibri"/>
              </a:rPr>
              <a:t>StreetGames</a:t>
            </a:r>
            <a:endParaRPr sz="3000" dirty="0">
              <a:latin typeface="Calibri"/>
              <a:cs typeface="Calibri"/>
            </a:endParaRPr>
          </a:p>
        </p:txBody>
      </p:sp>
      <p:sp>
        <p:nvSpPr>
          <p:cNvPr id="7" name="object 7"/>
          <p:cNvSpPr/>
          <p:nvPr/>
        </p:nvSpPr>
        <p:spPr>
          <a:xfrm>
            <a:off x="10265852" y="4387278"/>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D99823"/>
          </a:solidFill>
        </p:spPr>
        <p:txBody>
          <a:bodyPr wrap="square" lIns="0" tIns="0" rIns="0" bIns="0" rtlCol="0"/>
          <a:lstStyle/>
          <a:p>
            <a:endParaRPr/>
          </a:p>
        </p:txBody>
      </p:sp>
      <p:sp>
        <p:nvSpPr>
          <p:cNvPr id="8" name="object 8"/>
          <p:cNvSpPr txBox="1"/>
          <p:nvPr/>
        </p:nvSpPr>
        <p:spPr>
          <a:xfrm>
            <a:off x="10797085" y="4254210"/>
            <a:ext cx="3170011" cy="474489"/>
          </a:xfrm>
          <a:prstGeom prst="rect">
            <a:avLst/>
          </a:prstGeom>
        </p:spPr>
        <p:txBody>
          <a:bodyPr vert="horz" wrap="square" lIns="0" tIns="12700" rIns="0" bIns="0" rtlCol="0">
            <a:spAutoFit/>
          </a:bodyPr>
          <a:lstStyle/>
          <a:p>
            <a:pPr marL="12700">
              <a:lnSpc>
                <a:spcPct val="100000"/>
              </a:lnSpc>
              <a:spcBef>
                <a:spcPts val="100"/>
              </a:spcBef>
            </a:pPr>
            <a:r>
              <a:rPr lang="en-GB" sz="3000" dirty="0">
                <a:solidFill>
                  <a:srgbClr val="FFFFFF"/>
                </a:solidFill>
                <a:latin typeface="Calibri"/>
                <a:cs typeface="Calibri"/>
              </a:rPr>
              <a:t>Ein </a:t>
            </a:r>
            <a:r>
              <a:rPr lang="en-GB" sz="3000" dirty="0" err="1">
                <a:solidFill>
                  <a:srgbClr val="FFFFFF"/>
                </a:solidFill>
                <a:latin typeface="Calibri"/>
                <a:cs typeface="Calibri"/>
              </a:rPr>
              <a:t>Gwerthoedd</a:t>
            </a:r>
            <a:endParaRPr sz="3000" dirty="0">
              <a:latin typeface="Calibri"/>
              <a:cs typeface="Calibri"/>
            </a:endParaRPr>
          </a:p>
        </p:txBody>
      </p:sp>
      <p:sp>
        <p:nvSpPr>
          <p:cNvPr id="9" name="object 9"/>
          <p:cNvSpPr/>
          <p:nvPr/>
        </p:nvSpPr>
        <p:spPr>
          <a:xfrm>
            <a:off x="10265852" y="5258816"/>
            <a:ext cx="339090" cy="340360"/>
          </a:xfrm>
          <a:custGeom>
            <a:avLst/>
            <a:gdLst/>
            <a:ahLst/>
            <a:cxnLst/>
            <a:rect l="l" t="t" r="r" b="b"/>
            <a:pathLst>
              <a:path w="339090" h="340360">
                <a:moveTo>
                  <a:pt x="169428" y="340097"/>
                </a:moveTo>
                <a:lnTo>
                  <a:pt x="124388" y="334023"/>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FFFFFF"/>
          </a:solidFill>
        </p:spPr>
        <p:txBody>
          <a:bodyPr wrap="square" lIns="0" tIns="0" rIns="0" bIns="0" rtlCol="0"/>
          <a:lstStyle/>
          <a:p>
            <a:endParaRPr/>
          </a:p>
        </p:txBody>
      </p:sp>
      <p:sp>
        <p:nvSpPr>
          <p:cNvPr id="10" name="object 10"/>
          <p:cNvSpPr txBox="1"/>
          <p:nvPr/>
        </p:nvSpPr>
        <p:spPr>
          <a:xfrm>
            <a:off x="10797084" y="5168610"/>
            <a:ext cx="4061915" cy="474489"/>
          </a:xfrm>
          <a:prstGeom prst="rect">
            <a:avLst/>
          </a:prstGeom>
        </p:spPr>
        <p:txBody>
          <a:bodyPr vert="horz" wrap="square" lIns="0" tIns="12700" rIns="0" bIns="0" rtlCol="0">
            <a:spAutoFit/>
          </a:bodyPr>
          <a:lstStyle/>
          <a:p>
            <a:pPr marL="12700">
              <a:lnSpc>
                <a:spcPct val="100000"/>
              </a:lnSpc>
              <a:spcBef>
                <a:spcPts val="100"/>
              </a:spcBef>
            </a:pPr>
            <a:r>
              <a:rPr lang="en-GB" sz="3000" dirty="0">
                <a:solidFill>
                  <a:srgbClr val="FFFFFF"/>
                </a:solidFill>
                <a:latin typeface="Calibri"/>
                <a:cs typeface="Calibri"/>
              </a:rPr>
              <a:t>Ein </a:t>
            </a:r>
            <a:r>
              <a:rPr lang="en-GB" sz="3000" dirty="0" err="1">
                <a:solidFill>
                  <a:srgbClr val="FFFFFF"/>
                </a:solidFill>
                <a:latin typeface="Calibri"/>
                <a:cs typeface="Calibri"/>
              </a:rPr>
              <a:t>hymrwymiadau</a:t>
            </a:r>
            <a:endParaRPr sz="3000" dirty="0">
              <a:latin typeface="Calibri"/>
              <a:cs typeface="Calibri"/>
            </a:endParaRPr>
          </a:p>
        </p:txBody>
      </p:sp>
      <p:sp>
        <p:nvSpPr>
          <p:cNvPr id="11" name="object 11"/>
          <p:cNvSpPr/>
          <p:nvPr/>
        </p:nvSpPr>
        <p:spPr>
          <a:xfrm>
            <a:off x="10265852" y="6095615"/>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2"/>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2"/>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C7263D"/>
          </a:solidFill>
        </p:spPr>
        <p:txBody>
          <a:bodyPr wrap="square" lIns="0" tIns="0" rIns="0" bIns="0" rtlCol="0"/>
          <a:lstStyle/>
          <a:p>
            <a:endParaRPr/>
          </a:p>
        </p:txBody>
      </p:sp>
      <p:sp>
        <p:nvSpPr>
          <p:cNvPr id="13" name="object 13"/>
          <p:cNvSpPr/>
          <p:nvPr/>
        </p:nvSpPr>
        <p:spPr>
          <a:xfrm>
            <a:off x="10265852" y="8295616"/>
            <a:ext cx="339090" cy="340360"/>
          </a:xfrm>
          <a:custGeom>
            <a:avLst/>
            <a:gdLst/>
            <a:ahLst/>
            <a:cxnLst/>
            <a:rect l="l" t="t" r="r" b="b"/>
            <a:pathLst>
              <a:path w="339090" h="340359">
                <a:moveTo>
                  <a:pt x="169428" y="340097"/>
                </a:moveTo>
                <a:lnTo>
                  <a:pt x="124388" y="334023"/>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C7263D"/>
          </a:solidFill>
        </p:spPr>
        <p:txBody>
          <a:bodyPr wrap="square" lIns="0" tIns="0" rIns="0" bIns="0" rtlCol="0"/>
          <a:lstStyle/>
          <a:p>
            <a:endParaRPr/>
          </a:p>
        </p:txBody>
      </p:sp>
      <p:sp>
        <p:nvSpPr>
          <p:cNvPr id="14" name="object 14"/>
          <p:cNvSpPr txBox="1"/>
          <p:nvPr/>
        </p:nvSpPr>
        <p:spPr>
          <a:xfrm>
            <a:off x="10797085" y="7305457"/>
            <a:ext cx="2867660" cy="1363322"/>
          </a:xfrm>
          <a:prstGeom prst="rect">
            <a:avLst/>
          </a:prstGeom>
        </p:spPr>
        <p:txBody>
          <a:bodyPr vert="horz" wrap="square" lIns="0" tIns="12700" rIns="0" bIns="0" rtlCol="0">
            <a:spAutoFit/>
          </a:bodyPr>
          <a:lstStyle/>
          <a:p>
            <a:pPr marL="12700" marR="5080">
              <a:lnSpc>
                <a:spcPct val="153400"/>
              </a:lnSpc>
              <a:spcBef>
                <a:spcPts val="100"/>
              </a:spcBef>
            </a:pPr>
            <a:endParaRPr lang="en-GB" sz="3000" dirty="0">
              <a:solidFill>
                <a:srgbClr val="FFFFFF"/>
              </a:solidFill>
              <a:latin typeface="Calibri"/>
              <a:cs typeface="Calibri"/>
            </a:endParaRPr>
          </a:p>
          <a:p>
            <a:pPr marL="12700" marR="5080">
              <a:lnSpc>
                <a:spcPct val="153400"/>
              </a:lnSpc>
              <a:spcBef>
                <a:spcPts val="100"/>
              </a:spcBef>
            </a:pPr>
            <a:r>
              <a:rPr lang="en-GB" sz="3000" dirty="0">
                <a:solidFill>
                  <a:srgbClr val="FFFFFF"/>
                </a:solidFill>
                <a:latin typeface="Calibri"/>
                <a:cs typeface="Calibri"/>
              </a:rPr>
              <a:t>Sut </a:t>
            </a:r>
            <a:r>
              <a:rPr lang="en-GB" sz="3000" dirty="0" err="1">
                <a:solidFill>
                  <a:srgbClr val="FFFFFF"/>
                </a:solidFill>
                <a:latin typeface="Calibri"/>
                <a:cs typeface="Calibri"/>
              </a:rPr>
              <a:t>i</a:t>
            </a:r>
            <a:r>
              <a:rPr lang="en-GB" sz="3000" dirty="0">
                <a:solidFill>
                  <a:srgbClr val="FFFFFF"/>
                </a:solidFill>
                <a:latin typeface="Calibri"/>
                <a:cs typeface="Calibri"/>
              </a:rPr>
              <a:t> </a:t>
            </a:r>
            <a:r>
              <a:rPr lang="en-GB" sz="3000" dirty="0" err="1">
                <a:solidFill>
                  <a:srgbClr val="FFFFFF"/>
                </a:solidFill>
                <a:latin typeface="Calibri"/>
                <a:cs typeface="Calibri"/>
              </a:rPr>
              <a:t>wneud</a:t>
            </a:r>
            <a:r>
              <a:rPr lang="en-GB" sz="3000" dirty="0">
                <a:solidFill>
                  <a:srgbClr val="FFFFFF"/>
                </a:solidFill>
                <a:latin typeface="Calibri"/>
                <a:cs typeface="Calibri"/>
              </a:rPr>
              <a:t> </a:t>
            </a:r>
            <a:r>
              <a:rPr lang="en-GB" sz="3000" dirty="0" err="1">
                <a:solidFill>
                  <a:srgbClr val="FFFFFF"/>
                </a:solidFill>
                <a:latin typeface="Calibri"/>
                <a:cs typeface="Calibri"/>
              </a:rPr>
              <a:t>cais</a:t>
            </a:r>
            <a:endParaRPr sz="3000" dirty="0">
              <a:latin typeface="Calibri"/>
              <a:cs typeface="Calibri"/>
            </a:endParaRPr>
          </a:p>
        </p:txBody>
      </p:sp>
      <p:sp>
        <p:nvSpPr>
          <p:cNvPr id="15" name="object 15"/>
          <p:cNvSpPr txBox="1"/>
          <p:nvPr/>
        </p:nvSpPr>
        <p:spPr>
          <a:xfrm>
            <a:off x="17053569" y="3349334"/>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3</a:t>
            </a:r>
            <a:endParaRPr sz="3000">
              <a:latin typeface="Calibri"/>
              <a:cs typeface="Calibri"/>
            </a:endParaRPr>
          </a:p>
        </p:txBody>
      </p:sp>
      <p:sp>
        <p:nvSpPr>
          <p:cNvPr id="16" name="object 16"/>
          <p:cNvSpPr txBox="1"/>
          <p:nvPr/>
        </p:nvSpPr>
        <p:spPr>
          <a:xfrm>
            <a:off x="17053569" y="4254210"/>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4</a:t>
            </a:r>
            <a:endParaRPr sz="3000">
              <a:latin typeface="Calibri"/>
              <a:cs typeface="Calibri"/>
            </a:endParaRPr>
          </a:p>
        </p:txBody>
      </p:sp>
      <p:sp>
        <p:nvSpPr>
          <p:cNvPr id="17" name="object 17"/>
          <p:cNvSpPr txBox="1"/>
          <p:nvPr/>
        </p:nvSpPr>
        <p:spPr>
          <a:xfrm>
            <a:off x="17053569" y="5125748"/>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5</a:t>
            </a:r>
            <a:endParaRPr sz="3000">
              <a:latin typeface="Calibri"/>
              <a:cs typeface="Calibri"/>
            </a:endParaRPr>
          </a:p>
        </p:txBody>
      </p:sp>
      <p:sp>
        <p:nvSpPr>
          <p:cNvPr id="19" name="object 19"/>
          <p:cNvSpPr txBox="1"/>
          <p:nvPr/>
        </p:nvSpPr>
        <p:spPr>
          <a:xfrm>
            <a:off x="16860539" y="8295616"/>
            <a:ext cx="411480" cy="482600"/>
          </a:xfrm>
          <a:prstGeom prst="rect">
            <a:avLst/>
          </a:prstGeom>
        </p:spPr>
        <p:txBody>
          <a:bodyPr vert="horz" wrap="square" lIns="0" tIns="12700" rIns="0" bIns="0" rtlCol="0">
            <a:spAutoFit/>
          </a:bodyPr>
          <a:lstStyle/>
          <a:p>
            <a:pPr marL="12700">
              <a:lnSpc>
                <a:spcPct val="100000"/>
              </a:lnSpc>
              <a:spcBef>
                <a:spcPts val="100"/>
              </a:spcBef>
            </a:pPr>
            <a:r>
              <a:rPr sz="3000" spc="-25" dirty="0">
                <a:solidFill>
                  <a:srgbClr val="FFFFFF"/>
                </a:solidFill>
                <a:latin typeface="Calibri"/>
                <a:cs typeface="Calibri"/>
              </a:rPr>
              <a:t>1</a:t>
            </a:r>
            <a:r>
              <a:rPr lang="en-GB" sz="3000" spc="-25" dirty="0">
                <a:solidFill>
                  <a:srgbClr val="FFFFFF"/>
                </a:solidFill>
                <a:latin typeface="Calibri"/>
                <a:cs typeface="Calibri"/>
              </a:rPr>
              <a:t>1</a:t>
            </a:r>
            <a:endParaRPr sz="3000" dirty="0">
              <a:latin typeface="Calibri"/>
              <a:cs typeface="Calibri"/>
            </a:endParaRPr>
          </a:p>
        </p:txBody>
      </p:sp>
      <p:sp>
        <p:nvSpPr>
          <p:cNvPr id="20" name="object 20"/>
          <p:cNvSpPr/>
          <p:nvPr/>
        </p:nvSpPr>
        <p:spPr>
          <a:xfrm>
            <a:off x="10281892" y="7305457"/>
            <a:ext cx="339090" cy="340360"/>
          </a:xfrm>
          <a:custGeom>
            <a:avLst/>
            <a:gdLst/>
            <a:ahLst/>
            <a:cxnLst/>
            <a:rect l="l" t="t" r="r" b="b"/>
            <a:pathLst>
              <a:path w="339090" h="340359">
                <a:moveTo>
                  <a:pt x="169428" y="340097"/>
                </a:moveTo>
                <a:lnTo>
                  <a:pt x="124388" y="334023"/>
                </a:lnTo>
                <a:lnTo>
                  <a:pt x="83915" y="316880"/>
                </a:lnTo>
                <a:lnTo>
                  <a:pt x="49624" y="290291"/>
                </a:lnTo>
                <a:lnTo>
                  <a:pt x="23132" y="255875"/>
                </a:lnTo>
                <a:lnTo>
                  <a:pt x="6052" y="215254"/>
                </a:lnTo>
                <a:lnTo>
                  <a:pt x="0" y="170048"/>
                </a:lnTo>
                <a:lnTo>
                  <a:pt x="6052" y="124842"/>
                </a:lnTo>
                <a:lnTo>
                  <a:pt x="23132" y="84221"/>
                </a:lnTo>
                <a:lnTo>
                  <a:pt x="49624" y="49805"/>
                </a:lnTo>
                <a:lnTo>
                  <a:pt x="83915" y="23216"/>
                </a:lnTo>
                <a:lnTo>
                  <a:pt x="124388" y="6074"/>
                </a:lnTo>
                <a:lnTo>
                  <a:pt x="169428" y="0"/>
                </a:lnTo>
                <a:lnTo>
                  <a:pt x="214469" y="6074"/>
                </a:lnTo>
                <a:lnTo>
                  <a:pt x="254943" y="23216"/>
                </a:lnTo>
                <a:lnTo>
                  <a:pt x="289233" y="49805"/>
                </a:lnTo>
                <a:lnTo>
                  <a:pt x="315726" y="84221"/>
                </a:lnTo>
                <a:lnTo>
                  <a:pt x="332806" y="124842"/>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FFFFFF"/>
          </a:solidFill>
        </p:spPr>
        <p:txBody>
          <a:bodyPr wrap="square" lIns="0" tIns="0" rIns="0" bIns="0" rtlCol="0"/>
          <a:lstStyle/>
          <a:p>
            <a:endParaRPr/>
          </a:p>
        </p:txBody>
      </p:sp>
      <p:sp>
        <p:nvSpPr>
          <p:cNvPr id="21" name="object 21"/>
          <p:cNvSpPr txBox="1"/>
          <p:nvPr/>
        </p:nvSpPr>
        <p:spPr>
          <a:xfrm>
            <a:off x="10783968" y="6002048"/>
            <a:ext cx="6488430" cy="1705595"/>
          </a:xfrm>
          <a:prstGeom prst="rect">
            <a:avLst/>
          </a:prstGeom>
        </p:spPr>
        <p:txBody>
          <a:bodyPr vert="horz" wrap="square" lIns="0" tIns="12700" rIns="0" bIns="0" rtlCol="0">
            <a:spAutoFit/>
          </a:bodyPr>
          <a:lstStyle/>
          <a:p>
            <a:pPr marL="25400">
              <a:lnSpc>
                <a:spcPct val="100000"/>
              </a:lnSpc>
              <a:spcBef>
                <a:spcPts val="100"/>
              </a:spcBef>
              <a:tabLst>
                <a:tab pos="6282055" algn="l"/>
              </a:tabLst>
            </a:pPr>
            <a:r>
              <a:rPr lang="en-GB" sz="3000" dirty="0" err="1">
                <a:solidFill>
                  <a:srgbClr val="FFFFFF"/>
                </a:solidFill>
                <a:latin typeface="Calibri"/>
                <a:cs typeface="Calibri"/>
              </a:rPr>
              <a:t>Cydraddoldeb</a:t>
            </a:r>
            <a:r>
              <a:rPr lang="en-GB" sz="3000" dirty="0">
                <a:solidFill>
                  <a:srgbClr val="FFFFFF"/>
                </a:solidFill>
                <a:latin typeface="Calibri"/>
                <a:cs typeface="Calibri"/>
              </a:rPr>
              <a:t>, </a:t>
            </a:r>
            <a:r>
              <a:rPr lang="en-GB" sz="3000" dirty="0" err="1">
                <a:solidFill>
                  <a:srgbClr val="FFFFFF"/>
                </a:solidFill>
                <a:latin typeface="Calibri"/>
                <a:cs typeface="Calibri"/>
              </a:rPr>
              <a:t>amrywiaeth</a:t>
            </a:r>
            <a:r>
              <a:rPr lang="en-GB" sz="3000" dirty="0">
                <a:solidFill>
                  <a:srgbClr val="FFFFFF"/>
                </a:solidFill>
                <a:latin typeface="Calibri"/>
                <a:cs typeface="Calibri"/>
              </a:rPr>
              <a:t>, </a:t>
            </a:r>
            <a:r>
              <a:rPr lang="en-GB" sz="3000" dirty="0" err="1">
                <a:solidFill>
                  <a:srgbClr val="FFFFFF"/>
                </a:solidFill>
                <a:latin typeface="Calibri"/>
                <a:cs typeface="Calibri"/>
              </a:rPr>
              <a:t>cynhwysiant</a:t>
            </a:r>
            <a:r>
              <a:rPr lang="en-GB" sz="3000" dirty="0">
                <a:solidFill>
                  <a:srgbClr val="FFFFFF"/>
                </a:solidFill>
                <a:latin typeface="Calibri"/>
                <a:cs typeface="Calibri"/>
              </a:rPr>
              <a:t> a </a:t>
            </a:r>
            <a:r>
              <a:rPr lang="en-GB" sz="3000" dirty="0" err="1">
                <a:solidFill>
                  <a:srgbClr val="FFFFFF"/>
                </a:solidFill>
                <a:latin typeface="Calibri"/>
                <a:cs typeface="Calibri"/>
              </a:rPr>
              <a:t>pherthyn</a:t>
            </a:r>
            <a:r>
              <a:rPr sz="3000" dirty="0">
                <a:solidFill>
                  <a:srgbClr val="FFFFFF"/>
                </a:solidFill>
                <a:latin typeface="Calibri"/>
                <a:cs typeface="Calibri"/>
              </a:rPr>
              <a:t>	</a:t>
            </a:r>
            <a:r>
              <a:rPr sz="3000" spc="-50" dirty="0">
                <a:solidFill>
                  <a:srgbClr val="FFFFFF"/>
                </a:solidFill>
                <a:latin typeface="Calibri"/>
                <a:cs typeface="Calibri"/>
              </a:rPr>
              <a:t>6</a:t>
            </a:r>
            <a:endParaRPr sz="3000" dirty="0">
              <a:latin typeface="Calibri"/>
              <a:cs typeface="Calibri"/>
            </a:endParaRPr>
          </a:p>
          <a:p>
            <a:pPr marL="12700">
              <a:lnSpc>
                <a:spcPct val="100000"/>
              </a:lnSpc>
              <a:spcBef>
                <a:spcPts val="2360"/>
              </a:spcBef>
              <a:tabLst>
                <a:tab pos="6282055" algn="l"/>
              </a:tabLst>
            </a:pPr>
            <a:r>
              <a:rPr lang="en-GB" sz="3000" dirty="0" err="1">
                <a:solidFill>
                  <a:srgbClr val="FFFFFF"/>
                </a:solidFill>
                <a:latin typeface="Calibri"/>
                <a:cs typeface="Calibri"/>
              </a:rPr>
              <a:t>Disgrifiad</a:t>
            </a:r>
            <a:r>
              <a:rPr lang="en-GB" sz="3000" dirty="0">
                <a:solidFill>
                  <a:srgbClr val="FFFFFF"/>
                </a:solidFill>
                <a:latin typeface="Calibri"/>
                <a:cs typeface="Calibri"/>
              </a:rPr>
              <a:t> </a:t>
            </a:r>
            <a:r>
              <a:rPr lang="en-GB" sz="3000" dirty="0" err="1">
                <a:solidFill>
                  <a:srgbClr val="FFFFFF"/>
                </a:solidFill>
                <a:latin typeface="Calibri"/>
                <a:cs typeface="Calibri"/>
              </a:rPr>
              <a:t>swydd</a:t>
            </a:r>
            <a:r>
              <a:rPr sz="3000" dirty="0">
                <a:solidFill>
                  <a:srgbClr val="FFFFFF"/>
                </a:solidFill>
                <a:latin typeface="Calibri"/>
                <a:cs typeface="Calibri"/>
              </a:rPr>
              <a:t>	</a:t>
            </a:r>
            <a:r>
              <a:rPr lang="en-GB" sz="3000" spc="-50" dirty="0">
                <a:solidFill>
                  <a:srgbClr val="FFFFFF"/>
                </a:solidFill>
                <a:latin typeface="Calibri"/>
                <a:cs typeface="Calibri"/>
              </a:rPr>
              <a:t>7</a:t>
            </a:r>
            <a:endParaRPr sz="3000" dirty="0">
              <a:latin typeface="Calibri"/>
              <a:cs typeface="Calibri"/>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14</a:t>
            </a:fld>
            <a:endParaRPr spc="-50" dirty="0"/>
          </a:p>
        </p:txBody>
      </p:sp>
    </p:spTree>
    <p:extLst>
      <p:ext uri="{BB962C8B-B14F-4D97-AF65-F5344CB8AC3E}">
        <p14:creationId xmlns:p14="http://schemas.microsoft.com/office/powerpoint/2010/main" val="1526645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0" y="0"/>
            <a:ext cx="9143999" cy="10285913"/>
          </a:xfrm>
          <a:prstGeom prst="rect">
            <a:avLst/>
          </a:prstGeom>
        </p:spPr>
      </p:pic>
      <p:sp>
        <p:nvSpPr>
          <p:cNvPr id="3" name="object 3"/>
          <p:cNvSpPr/>
          <p:nvPr/>
        </p:nvSpPr>
        <p:spPr>
          <a:xfrm>
            <a:off x="1028700" y="2701289"/>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562983" rIns="0" bIns="0" rtlCol="0">
            <a:spAutoFit/>
          </a:bodyPr>
          <a:lstStyle/>
          <a:p>
            <a:pPr marL="12700">
              <a:lnSpc>
                <a:spcPct val="100000"/>
              </a:lnSpc>
              <a:spcBef>
                <a:spcPts val="100"/>
              </a:spcBef>
            </a:pPr>
            <a:r>
              <a:rPr lang="en-GB" spc="-160" dirty="0"/>
              <a:t>YNGHYLCH</a:t>
            </a:r>
            <a:r>
              <a:rPr spc="-585" dirty="0"/>
              <a:t> </a:t>
            </a:r>
            <a:r>
              <a:rPr spc="-195" dirty="0"/>
              <a:t>STREETGAMES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15</a:t>
            </a:fld>
            <a:endParaRPr spc="-50" dirty="0"/>
          </a:p>
        </p:txBody>
      </p:sp>
      <p:sp>
        <p:nvSpPr>
          <p:cNvPr id="5" name="object 5"/>
          <p:cNvSpPr txBox="1"/>
          <p:nvPr/>
        </p:nvSpPr>
        <p:spPr>
          <a:xfrm>
            <a:off x="1016000" y="3506077"/>
            <a:ext cx="5691505" cy="4466607"/>
          </a:xfrm>
          <a:prstGeom prst="rect">
            <a:avLst/>
          </a:prstGeom>
        </p:spPr>
        <p:txBody>
          <a:bodyPr vert="horz" wrap="square" lIns="0" tIns="12700" rIns="0" bIns="0" rtlCol="0">
            <a:spAutoFit/>
          </a:bodyPr>
          <a:lstStyle/>
          <a:p>
            <a:pPr marL="12700" marR="49530">
              <a:lnSpc>
                <a:spcPct val="114599"/>
              </a:lnSpc>
              <a:spcBef>
                <a:spcPts val="100"/>
              </a:spcBef>
            </a:pPr>
            <a:r>
              <a:rPr sz="1800" dirty="0">
                <a:solidFill>
                  <a:srgbClr val="FFFFFF"/>
                </a:solidFill>
                <a:latin typeface="Calibri"/>
                <a:cs typeface="Calibri"/>
              </a:rPr>
              <a:t>StreetGames</a:t>
            </a:r>
            <a:r>
              <a:rPr sz="1800" spc="-40" dirty="0">
                <a:solidFill>
                  <a:srgbClr val="FFFFFF"/>
                </a:solidFill>
                <a:latin typeface="Calibri"/>
                <a:cs typeface="Calibri"/>
              </a:rPr>
              <a:t> </a:t>
            </a:r>
            <a:r>
              <a:rPr lang="en-GB" sz="1800" dirty="0" err="1">
                <a:solidFill>
                  <a:srgbClr val="FFFFFF"/>
                </a:solidFill>
                <a:latin typeface="Calibri"/>
                <a:cs typeface="Calibri"/>
              </a:rPr>
              <a:t>Elusen</a:t>
            </a:r>
            <a:r>
              <a:rPr lang="en-GB" sz="1800" dirty="0">
                <a:solidFill>
                  <a:srgbClr val="FFFFFF"/>
                </a:solidFill>
                <a:latin typeface="Calibri"/>
                <a:cs typeface="Calibri"/>
              </a:rPr>
              <a:t> </a:t>
            </a:r>
            <a:r>
              <a:rPr lang="en-GB" sz="1800" dirty="0" err="1">
                <a:solidFill>
                  <a:srgbClr val="FFFFFF"/>
                </a:solidFill>
                <a:latin typeface="Calibri"/>
                <a:cs typeface="Calibri"/>
              </a:rPr>
              <a:t>sy'n</a:t>
            </a:r>
            <a:r>
              <a:rPr lang="en-GB" sz="1800" dirty="0">
                <a:solidFill>
                  <a:srgbClr val="FFFFFF"/>
                </a:solidFill>
                <a:latin typeface="Calibri"/>
                <a:cs typeface="Calibri"/>
              </a:rPr>
              <a:t> </a:t>
            </a:r>
            <a:r>
              <a:rPr lang="en-GB" sz="1800" dirty="0" err="1">
                <a:solidFill>
                  <a:srgbClr val="FFFFFF"/>
                </a:solidFill>
                <a:latin typeface="Calibri"/>
                <a:cs typeface="Calibri"/>
              </a:rPr>
              <a:t>angerddol</a:t>
            </a:r>
            <a:r>
              <a:rPr lang="en-GB" sz="1800" dirty="0">
                <a:solidFill>
                  <a:srgbClr val="FFFFFF"/>
                </a:solidFill>
                <a:latin typeface="Calibri"/>
                <a:cs typeface="Calibri"/>
              </a:rPr>
              <a:t> am </a:t>
            </a:r>
            <a:r>
              <a:rPr lang="en-GB" sz="1800" dirty="0" err="1">
                <a:solidFill>
                  <a:srgbClr val="FFFFFF"/>
                </a:solidFill>
                <a:latin typeface="Calibri"/>
                <a:cs typeface="Calibri"/>
              </a:rPr>
              <a:t>harneisio</a:t>
            </a:r>
            <a:r>
              <a:rPr lang="en-GB" sz="1800" dirty="0">
                <a:solidFill>
                  <a:srgbClr val="FFFFFF"/>
                </a:solidFill>
                <a:latin typeface="Calibri"/>
                <a:cs typeface="Calibri"/>
              </a:rPr>
              <a:t> </a:t>
            </a:r>
            <a:r>
              <a:rPr lang="en-GB" sz="1800" dirty="0" err="1">
                <a:solidFill>
                  <a:srgbClr val="FFFFFF"/>
                </a:solidFill>
                <a:latin typeface="Calibri"/>
                <a:cs typeface="Calibri"/>
              </a:rPr>
              <a:t>pŵer</a:t>
            </a:r>
            <a:r>
              <a:rPr lang="en-GB" sz="1800" dirty="0">
                <a:solidFill>
                  <a:srgbClr val="FFFFFF"/>
                </a:solidFill>
                <a:latin typeface="Calibri"/>
                <a:cs typeface="Calibri"/>
              </a:rPr>
              <a:t> </a:t>
            </a:r>
            <a:r>
              <a:rPr lang="en-GB" sz="1800" dirty="0" err="1">
                <a:solidFill>
                  <a:srgbClr val="FFFFFF"/>
                </a:solidFill>
                <a:latin typeface="Calibri"/>
                <a:cs typeface="Calibri"/>
              </a:rPr>
              <a:t>chwaraeon</a:t>
            </a:r>
            <a:r>
              <a:rPr lang="en-GB" sz="1800" dirty="0">
                <a:solidFill>
                  <a:srgbClr val="FFFFFF"/>
                </a:solidFill>
                <a:latin typeface="Calibri"/>
                <a:cs typeface="Calibri"/>
              </a:rPr>
              <a:t> </a:t>
            </a:r>
            <a:r>
              <a:rPr lang="en-GB" sz="1800" dirty="0" err="1">
                <a:solidFill>
                  <a:srgbClr val="FFFFFF"/>
                </a:solidFill>
                <a:latin typeface="Calibri"/>
                <a:cs typeface="Calibri"/>
              </a:rPr>
              <a:t>i</a:t>
            </a:r>
            <a:r>
              <a:rPr lang="en-GB" sz="1800" dirty="0">
                <a:solidFill>
                  <a:srgbClr val="FFFFFF"/>
                </a:solidFill>
                <a:latin typeface="Calibri"/>
                <a:cs typeface="Calibri"/>
              </a:rPr>
              <a:t> </a:t>
            </a:r>
            <a:r>
              <a:rPr lang="en-GB" sz="1800" dirty="0" err="1">
                <a:solidFill>
                  <a:srgbClr val="FFFFFF"/>
                </a:solidFill>
                <a:latin typeface="Calibri"/>
                <a:cs typeface="Calibri"/>
              </a:rPr>
              <a:t>newid</a:t>
            </a:r>
            <a:r>
              <a:rPr lang="en-GB" sz="1800" dirty="0">
                <a:solidFill>
                  <a:srgbClr val="FFFFFF"/>
                </a:solidFill>
                <a:latin typeface="Calibri"/>
                <a:cs typeface="Calibri"/>
              </a:rPr>
              <a:t> </a:t>
            </a:r>
            <a:r>
              <a:rPr lang="en-GB" sz="1800" dirty="0" err="1">
                <a:solidFill>
                  <a:srgbClr val="FFFFFF"/>
                </a:solidFill>
                <a:latin typeface="Calibri"/>
                <a:cs typeface="Calibri"/>
              </a:rPr>
              <a:t>bywydau</a:t>
            </a:r>
            <a:r>
              <a:rPr lang="en-GB" sz="1800" dirty="0">
                <a:solidFill>
                  <a:srgbClr val="FFFFFF"/>
                </a:solidFill>
                <a:latin typeface="Calibri"/>
                <a:cs typeface="Calibri"/>
              </a:rPr>
              <a:t> </a:t>
            </a:r>
            <a:r>
              <a:rPr lang="en-GB" sz="1800" dirty="0" err="1">
                <a:solidFill>
                  <a:srgbClr val="FFFFFF"/>
                </a:solidFill>
                <a:latin typeface="Calibri"/>
                <a:cs typeface="Calibri"/>
              </a:rPr>
              <a:t>pobl</a:t>
            </a:r>
            <a:r>
              <a:rPr lang="en-GB" sz="1800" dirty="0">
                <a:solidFill>
                  <a:srgbClr val="FFFFFF"/>
                </a:solidFill>
                <a:latin typeface="Calibri"/>
                <a:cs typeface="Calibri"/>
              </a:rPr>
              <a:t> </a:t>
            </a:r>
            <a:r>
              <a:rPr lang="en-GB" sz="1800" dirty="0" err="1">
                <a:solidFill>
                  <a:srgbClr val="FFFFFF"/>
                </a:solidFill>
                <a:latin typeface="Calibri"/>
                <a:cs typeface="Calibri"/>
              </a:rPr>
              <a:t>ifanc</a:t>
            </a:r>
            <a:r>
              <a:rPr lang="en-GB" sz="1800" dirty="0">
                <a:solidFill>
                  <a:srgbClr val="FFFFFF"/>
                </a:solidFill>
                <a:latin typeface="Calibri"/>
                <a:cs typeface="Calibri"/>
              </a:rPr>
              <a:t> </a:t>
            </a:r>
            <a:r>
              <a:rPr lang="en-GB" sz="1800" dirty="0" err="1">
                <a:solidFill>
                  <a:srgbClr val="FFFFFF"/>
                </a:solidFill>
                <a:latin typeface="Calibri"/>
                <a:cs typeface="Calibri"/>
              </a:rPr>
              <a:t>a'u</a:t>
            </a:r>
            <a:r>
              <a:rPr lang="en-GB" sz="1800" dirty="0">
                <a:solidFill>
                  <a:srgbClr val="FFFFFF"/>
                </a:solidFill>
                <a:latin typeface="Calibri"/>
                <a:cs typeface="Calibri"/>
              </a:rPr>
              <a:t> </a:t>
            </a:r>
            <a:r>
              <a:rPr lang="en-GB" sz="1800" dirty="0" err="1">
                <a:solidFill>
                  <a:srgbClr val="FFFFFF"/>
                </a:solidFill>
                <a:latin typeface="Calibri"/>
                <a:cs typeface="Calibri"/>
              </a:rPr>
              <a:t>cymunedau</a:t>
            </a:r>
            <a:r>
              <a:rPr lang="en-GB" sz="1800" dirty="0">
                <a:solidFill>
                  <a:srgbClr val="FFFFFF"/>
                </a:solidFill>
                <a:latin typeface="Calibri"/>
                <a:cs typeface="Calibri"/>
              </a:rPr>
              <a:t>. </a:t>
            </a:r>
            <a:r>
              <a:rPr lang="en-GB" sz="1800" dirty="0" err="1">
                <a:solidFill>
                  <a:srgbClr val="FFFFFF"/>
                </a:solidFill>
                <a:latin typeface="Calibri"/>
                <a:cs typeface="Calibri"/>
              </a:rPr>
              <a:t>Trwy</a:t>
            </a:r>
            <a:r>
              <a:rPr lang="en-GB" sz="1800" dirty="0">
                <a:solidFill>
                  <a:srgbClr val="FFFFFF"/>
                </a:solidFill>
                <a:latin typeface="Calibri"/>
                <a:cs typeface="Calibri"/>
              </a:rPr>
              <a:t> </a:t>
            </a:r>
            <a:r>
              <a:rPr lang="en-GB" sz="1800" dirty="0" err="1">
                <a:solidFill>
                  <a:srgbClr val="FFFFFF"/>
                </a:solidFill>
                <a:latin typeface="Calibri"/>
                <a:cs typeface="Calibri"/>
              </a:rPr>
              <a:t>ein</a:t>
            </a:r>
            <a:r>
              <a:rPr lang="en-GB" sz="1800" dirty="0">
                <a:solidFill>
                  <a:srgbClr val="FFFFFF"/>
                </a:solidFill>
                <a:latin typeface="Calibri"/>
                <a:cs typeface="Calibri"/>
              </a:rPr>
              <a:t> </a:t>
            </a:r>
            <a:r>
              <a:rPr lang="en-GB" sz="1800" dirty="0" err="1">
                <a:solidFill>
                  <a:srgbClr val="FFFFFF"/>
                </a:solidFill>
                <a:latin typeface="Calibri"/>
                <a:cs typeface="Calibri"/>
              </a:rPr>
              <a:t>gwaith</a:t>
            </a:r>
            <a:r>
              <a:rPr lang="en-GB" sz="1800" dirty="0">
                <a:solidFill>
                  <a:srgbClr val="FFFFFF"/>
                </a:solidFill>
                <a:latin typeface="Calibri"/>
                <a:cs typeface="Calibri"/>
              </a:rPr>
              <a:t> </a:t>
            </a:r>
            <a:r>
              <a:rPr lang="en-GB" sz="1800" dirty="0" err="1">
                <a:solidFill>
                  <a:srgbClr val="FFFFFF"/>
                </a:solidFill>
                <a:latin typeface="Calibri"/>
                <a:cs typeface="Calibri"/>
              </a:rPr>
              <a:t>gyda</a:t>
            </a:r>
            <a:r>
              <a:rPr lang="en-GB" sz="1800" dirty="0">
                <a:solidFill>
                  <a:srgbClr val="FFFFFF"/>
                </a:solidFill>
                <a:latin typeface="Calibri"/>
                <a:cs typeface="Calibri"/>
              </a:rPr>
              <a:t> 1,500 o </a:t>
            </a:r>
            <a:r>
              <a:rPr lang="en-GB" sz="1800" dirty="0" err="1">
                <a:solidFill>
                  <a:srgbClr val="FFFFFF"/>
                </a:solidFill>
                <a:latin typeface="Calibri"/>
                <a:cs typeface="Calibri"/>
              </a:rPr>
              <a:t>sefydliadau</a:t>
            </a:r>
            <a:r>
              <a:rPr lang="en-GB" sz="1800" dirty="0">
                <a:solidFill>
                  <a:srgbClr val="FFFFFF"/>
                </a:solidFill>
                <a:latin typeface="Calibri"/>
                <a:cs typeface="Calibri"/>
              </a:rPr>
              <a:t> </a:t>
            </a:r>
            <a:r>
              <a:rPr lang="en-GB" sz="1800" dirty="0" err="1">
                <a:solidFill>
                  <a:srgbClr val="FFFFFF"/>
                </a:solidFill>
                <a:latin typeface="Calibri"/>
                <a:cs typeface="Calibri"/>
              </a:rPr>
              <a:t>cymunedol</a:t>
            </a:r>
            <a:r>
              <a:rPr lang="en-GB" sz="1800" dirty="0">
                <a:solidFill>
                  <a:srgbClr val="FFFFFF"/>
                </a:solidFill>
                <a:latin typeface="Calibri"/>
                <a:cs typeface="Calibri"/>
              </a:rPr>
              <a:t> </a:t>
            </a:r>
            <a:r>
              <a:rPr lang="en-GB" sz="1800" dirty="0" err="1">
                <a:solidFill>
                  <a:srgbClr val="FFFFFF"/>
                </a:solidFill>
                <a:latin typeface="Calibri"/>
                <a:cs typeface="Calibri"/>
              </a:rPr>
              <a:t>lleol</a:t>
            </a:r>
            <a:r>
              <a:rPr lang="en-GB" sz="1800" dirty="0">
                <a:solidFill>
                  <a:srgbClr val="FFFFFF"/>
                </a:solidFill>
                <a:latin typeface="Calibri"/>
                <a:cs typeface="Calibri"/>
              </a:rPr>
              <a:t> </a:t>
            </a:r>
            <a:r>
              <a:rPr lang="en-GB" sz="1800" dirty="0" err="1">
                <a:solidFill>
                  <a:srgbClr val="FFFFFF"/>
                </a:solidFill>
                <a:latin typeface="Calibri"/>
                <a:cs typeface="Calibri"/>
              </a:rPr>
              <a:t>dibynadwy</a:t>
            </a:r>
            <a:r>
              <a:rPr lang="en-GB" sz="1800" dirty="0">
                <a:solidFill>
                  <a:srgbClr val="FFFFFF"/>
                </a:solidFill>
                <a:latin typeface="Calibri"/>
                <a:cs typeface="Calibri"/>
              </a:rPr>
              <a:t>, Mae StreetGames </a:t>
            </a:r>
            <a:r>
              <a:rPr lang="en-GB" sz="1800" dirty="0" err="1">
                <a:solidFill>
                  <a:srgbClr val="FFFFFF"/>
                </a:solidFill>
                <a:latin typeface="Calibri"/>
                <a:cs typeface="Calibri"/>
              </a:rPr>
              <a:t>yn</a:t>
            </a:r>
            <a:r>
              <a:rPr lang="en-GB" sz="1800" dirty="0">
                <a:solidFill>
                  <a:srgbClr val="FFFFFF"/>
                </a:solidFill>
                <a:latin typeface="Calibri"/>
                <a:cs typeface="Calibri"/>
              </a:rPr>
              <a:t> </a:t>
            </a:r>
            <a:r>
              <a:rPr lang="en-GB" sz="1800" dirty="0" err="1">
                <a:solidFill>
                  <a:srgbClr val="FFFFFF"/>
                </a:solidFill>
                <a:latin typeface="Calibri"/>
                <a:cs typeface="Calibri"/>
              </a:rPr>
              <a:t>mynd</a:t>
            </a:r>
            <a:r>
              <a:rPr lang="en-GB" sz="1800" dirty="0">
                <a:solidFill>
                  <a:srgbClr val="FFFFFF"/>
                </a:solidFill>
                <a:latin typeface="Calibri"/>
                <a:cs typeface="Calibri"/>
              </a:rPr>
              <a:t> </a:t>
            </a:r>
            <a:r>
              <a:rPr lang="en-GB" sz="1800" dirty="0" err="1">
                <a:solidFill>
                  <a:srgbClr val="FFFFFF"/>
                </a:solidFill>
                <a:latin typeface="Calibri"/>
                <a:cs typeface="Calibri"/>
              </a:rPr>
              <a:t>i'r</a:t>
            </a:r>
            <a:r>
              <a:rPr lang="en-GB" sz="1800" dirty="0">
                <a:solidFill>
                  <a:srgbClr val="FFFFFF"/>
                </a:solidFill>
                <a:latin typeface="Calibri"/>
                <a:cs typeface="Calibri"/>
              </a:rPr>
              <a:t> </a:t>
            </a:r>
            <a:r>
              <a:rPr lang="en-GB" sz="1800" dirty="0" err="1">
                <a:solidFill>
                  <a:srgbClr val="FFFFFF"/>
                </a:solidFill>
                <a:latin typeface="Calibri"/>
                <a:cs typeface="Calibri"/>
              </a:rPr>
              <a:t>afael</a:t>
            </a:r>
            <a:r>
              <a:rPr lang="en-GB" sz="1800" dirty="0">
                <a:solidFill>
                  <a:srgbClr val="FFFFFF"/>
                </a:solidFill>
                <a:latin typeface="Calibri"/>
                <a:cs typeface="Calibri"/>
              </a:rPr>
              <a:t> â </a:t>
            </a:r>
            <a:r>
              <a:rPr lang="en-GB" sz="1800" dirty="0" err="1">
                <a:solidFill>
                  <a:srgbClr val="FFFFFF"/>
                </a:solidFill>
                <a:latin typeface="Calibri"/>
                <a:cs typeface="Calibri"/>
              </a:rPr>
              <a:t>rhai</a:t>
            </a:r>
            <a:r>
              <a:rPr lang="en-GB" sz="1800" dirty="0">
                <a:solidFill>
                  <a:srgbClr val="FFFFFF"/>
                </a:solidFill>
                <a:latin typeface="Calibri"/>
                <a:cs typeface="Calibri"/>
              </a:rPr>
              <a:t> </a:t>
            </a:r>
            <a:r>
              <a:rPr lang="en-GB" sz="1800" dirty="0" err="1">
                <a:solidFill>
                  <a:srgbClr val="FFFFFF"/>
                </a:solidFill>
                <a:latin typeface="Calibri"/>
                <a:cs typeface="Calibri"/>
              </a:rPr>
              <a:t>o'r</a:t>
            </a:r>
            <a:r>
              <a:rPr lang="en-GB" sz="1800" dirty="0">
                <a:solidFill>
                  <a:srgbClr val="FFFFFF"/>
                </a:solidFill>
                <a:latin typeface="Calibri"/>
                <a:cs typeface="Calibri"/>
              </a:rPr>
              <a:t> </a:t>
            </a:r>
            <a:r>
              <a:rPr lang="en-GB" sz="1800" dirty="0" err="1">
                <a:solidFill>
                  <a:srgbClr val="FFFFFF"/>
                </a:solidFill>
                <a:latin typeface="Calibri"/>
                <a:cs typeface="Calibri"/>
              </a:rPr>
              <a:t>materion</a:t>
            </a:r>
            <a:r>
              <a:rPr lang="en-GB" sz="1800" dirty="0">
                <a:solidFill>
                  <a:srgbClr val="FFFFFF"/>
                </a:solidFill>
                <a:latin typeface="Calibri"/>
                <a:cs typeface="Calibri"/>
              </a:rPr>
              <a:t> </a:t>
            </a:r>
            <a:r>
              <a:rPr lang="en-GB" sz="1800" dirty="0" err="1">
                <a:solidFill>
                  <a:srgbClr val="FFFFFF"/>
                </a:solidFill>
                <a:latin typeface="Calibri"/>
                <a:cs typeface="Calibri"/>
              </a:rPr>
              <a:t>mwyaf</a:t>
            </a:r>
            <a:r>
              <a:rPr lang="en-GB" sz="1800" dirty="0">
                <a:solidFill>
                  <a:srgbClr val="FFFFFF"/>
                </a:solidFill>
                <a:latin typeface="Calibri"/>
                <a:cs typeface="Calibri"/>
              </a:rPr>
              <a:t> </a:t>
            </a:r>
            <a:r>
              <a:rPr lang="en-GB" sz="1800" dirty="0" err="1">
                <a:solidFill>
                  <a:srgbClr val="FFFFFF"/>
                </a:solidFill>
                <a:latin typeface="Calibri"/>
                <a:cs typeface="Calibri"/>
              </a:rPr>
              <a:t>dybryd</a:t>
            </a:r>
            <a:r>
              <a:rPr lang="en-GB" sz="1800" dirty="0">
                <a:solidFill>
                  <a:srgbClr val="FFFFFF"/>
                </a:solidFill>
                <a:latin typeface="Calibri"/>
                <a:cs typeface="Calibri"/>
              </a:rPr>
              <a:t> </a:t>
            </a:r>
            <a:r>
              <a:rPr lang="en-GB" sz="1800" dirty="0" err="1">
                <a:solidFill>
                  <a:srgbClr val="FFFFFF"/>
                </a:solidFill>
                <a:latin typeface="Calibri"/>
                <a:cs typeface="Calibri"/>
              </a:rPr>
              <a:t>sy'n</a:t>
            </a:r>
            <a:r>
              <a:rPr lang="en-GB" sz="1800" dirty="0">
                <a:solidFill>
                  <a:srgbClr val="FFFFFF"/>
                </a:solidFill>
                <a:latin typeface="Calibri"/>
                <a:cs typeface="Calibri"/>
              </a:rPr>
              <a:t> </a:t>
            </a:r>
            <a:r>
              <a:rPr lang="en-GB" sz="1800" dirty="0" err="1">
                <a:solidFill>
                  <a:srgbClr val="FFFFFF"/>
                </a:solidFill>
                <a:latin typeface="Calibri"/>
                <a:cs typeface="Calibri"/>
              </a:rPr>
              <a:t>wynebu</a:t>
            </a:r>
            <a:r>
              <a:rPr lang="en-GB" sz="1800" dirty="0">
                <a:solidFill>
                  <a:srgbClr val="FFFFFF"/>
                </a:solidFill>
                <a:latin typeface="Calibri"/>
                <a:cs typeface="Calibri"/>
              </a:rPr>
              <a:t> </a:t>
            </a:r>
            <a:r>
              <a:rPr lang="en-GB" sz="1800" dirty="0" err="1">
                <a:solidFill>
                  <a:srgbClr val="FFFFFF"/>
                </a:solidFill>
                <a:latin typeface="Calibri"/>
                <a:cs typeface="Calibri"/>
              </a:rPr>
              <a:t>pobl</a:t>
            </a:r>
            <a:r>
              <a:rPr lang="en-GB" sz="1800" dirty="0">
                <a:solidFill>
                  <a:srgbClr val="FFFFFF"/>
                </a:solidFill>
                <a:latin typeface="Calibri"/>
                <a:cs typeface="Calibri"/>
              </a:rPr>
              <a:t> </a:t>
            </a:r>
            <a:r>
              <a:rPr lang="en-GB" sz="1800" dirty="0" err="1">
                <a:solidFill>
                  <a:srgbClr val="FFFFFF"/>
                </a:solidFill>
                <a:latin typeface="Calibri"/>
                <a:cs typeface="Calibri"/>
              </a:rPr>
              <a:t>ifanc</a:t>
            </a:r>
            <a:r>
              <a:rPr lang="en-GB" sz="1800" dirty="0">
                <a:solidFill>
                  <a:srgbClr val="FFFFFF"/>
                </a:solidFill>
                <a:latin typeface="Calibri"/>
                <a:cs typeface="Calibri"/>
              </a:rPr>
              <a:t> </a:t>
            </a:r>
            <a:r>
              <a:rPr lang="en-GB" sz="1800" dirty="0" err="1">
                <a:solidFill>
                  <a:srgbClr val="FFFFFF"/>
                </a:solidFill>
                <a:latin typeface="Calibri"/>
                <a:cs typeface="Calibri"/>
              </a:rPr>
              <a:t>sy'n</a:t>
            </a:r>
            <a:r>
              <a:rPr lang="en-GB" sz="1800" dirty="0">
                <a:solidFill>
                  <a:srgbClr val="FFFFFF"/>
                </a:solidFill>
                <a:latin typeface="Calibri"/>
                <a:cs typeface="Calibri"/>
              </a:rPr>
              <a:t> </a:t>
            </a:r>
            <a:r>
              <a:rPr lang="en-GB" sz="1800" dirty="0" err="1">
                <a:solidFill>
                  <a:srgbClr val="FFFFFF"/>
                </a:solidFill>
                <a:latin typeface="Calibri"/>
                <a:cs typeface="Calibri"/>
              </a:rPr>
              <a:t>tyfu</a:t>
            </a:r>
            <a:r>
              <a:rPr lang="en-GB" sz="1800" dirty="0">
                <a:solidFill>
                  <a:srgbClr val="FFFFFF"/>
                </a:solidFill>
                <a:latin typeface="Calibri"/>
                <a:cs typeface="Calibri"/>
              </a:rPr>
              <a:t> </a:t>
            </a:r>
            <a:r>
              <a:rPr lang="en-GB" sz="1800" dirty="0" err="1">
                <a:solidFill>
                  <a:srgbClr val="FFFFFF"/>
                </a:solidFill>
                <a:latin typeface="Calibri"/>
                <a:cs typeface="Calibri"/>
              </a:rPr>
              <a:t>i</a:t>
            </a:r>
            <a:r>
              <a:rPr lang="en-GB" sz="1800" dirty="0">
                <a:solidFill>
                  <a:srgbClr val="FFFFFF"/>
                </a:solidFill>
                <a:latin typeface="Calibri"/>
                <a:cs typeface="Calibri"/>
              </a:rPr>
              <a:t> </a:t>
            </a:r>
            <a:r>
              <a:rPr lang="en-GB" sz="1800" dirty="0" err="1">
                <a:solidFill>
                  <a:srgbClr val="FFFFFF"/>
                </a:solidFill>
                <a:latin typeface="Calibri"/>
                <a:cs typeface="Calibri"/>
              </a:rPr>
              <a:t>fyny</a:t>
            </a:r>
            <a:r>
              <a:rPr lang="en-GB" sz="1800" dirty="0">
                <a:solidFill>
                  <a:srgbClr val="FFFFFF"/>
                </a:solidFill>
                <a:latin typeface="Calibri"/>
                <a:cs typeface="Calibri"/>
              </a:rPr>
              <a:t> </a:t>
            </a:r>
            <a:r>
              <a:rPr lang="en-GB" sz="1800" dirty="0" err="1">
                <a:solidFill>
                  <a:srgbClr val="FFFFFF"/>
                </a:solidFill>
                <a:latin typeface="Calibri"/>
                <a:cs typeface="Calibri"/>
              </a:rPr>
              <a:t>mewn</a:t>
            </a:r>
            <a:r>
              <a:rPr lang="en-GB" sz="1800" dirty="0">
                <a:solidFill>
                  <a:srgbClr val="FFFFFF"/>
                </a:solidFill>
                <a:latin typeface="Calibri"/>
                <a:cs typeface="Calibri"/>
              </a:rPr>
              <a:t> </a:t>
            </a:r>
            <a:r>
              <a:rPr lang="en-GB" sz="1800" dirty="0" err="1">
                <a:solidFill>
                  <a:srgbClr val="FFFFFF"/>
                </a:solidFill>
                <a:latin typeface="Calibri"/>
                <a:cs typeface="Calibri"/>
              </a:rPr>
              <a:t>cymunedau</a:t>
            </a:r>
            <a:r>
              <a:rPr lang="en-GB" sz="1800" dirty="0">
                <a:solidFill>
                  <a:srgbClr val="FFFFFF"/>
                </a:solidFill>
                <a:latin typeface="Calibri"/>
                <a:cs typeface="Calibri"/>
              </a:rPr>
              <a:t> </a:t>
            </a:r>
            <a:r>
              <a:rPr lang="en-GB" sz="1800" dirty="0" err="1">
                <a:solidFill>
                  <a:srgbClr val="FFFFFF"/>
                </a:solidFill>
                <a:latin typeface="Calibri"/>
                <a:cs typeface="Calibri"/>
              </a:rPr>
              <a:t>sydd</a:t>
            </a:r>
            <a:r>
              <a:rPr lang="en-GB" sz="1800" dirty="0">
                <a:solidFill>
                  <a:srgbClr val="FFFFFF"/>
                </a:solidFill>
                <a:latin typeface="Calibri"/>
                <a:cs typeface="Calibri"/>
              </a:rPr>
              <a:t> </a:t>
            </a:r>
            <a:r>
              <a:rPr lang="en-GB" sz="1800" dirty="0" err="1">
                <a:solidFill>
                  <a:srgbClr val="FFFFFF"/>
                </a:solidFill>
                <a:latin typeface="Calibri"/>
                <a:cs typeface="Calibri"/>
              </a:rPr>
              <a:t>heb</a:t>
            </a:r>
            <a:r>
              <a:rPr lang="en-GB" sz="1800" dirty="0">
                <a:solidFill>
                  <a:srgbClr val="FFFFFF"/>
                </a:solidFill>
                <a:latin typeface="Calibri"/>
                <a:cs typeface="Calibri"/>
              </a:rPr>
              <a:t> </a:t>
            </a:r>
            <a:r>
              <a:rPr lang="en-GB" sz="1800" dirty="0" err="1">
                <a:solidFill>
                  <a:srgbClr val="FFFFFF"/>
                </a:solidFill>
                <a:latin typeface="Calibri"/>
                <a:cs typeface="Calibri"/>
              </a:rPr>
              <a:t>eu</a:t>
            </a:r>
            <a:r>
              <a:rPr lang="en-GB" sz="1800" dirty="0">
                <a:solidFill>
                  <a:srgbClr val="FFFFFF"/>
                </a:solidFill>
                <a:latin typeface="Calibri"/>
                <a:cs typeface="Calibri"/>
              </a:rPr>
              <a:t> </a:t>
            </a:r>
            <a:r>
              <a:rPr lang="en-GB" sz="1800" dirty="0" err="1">
                <a:solidFill>
                  <a:srgbClr val="FFFFFF"/>
                </a:solidFill>
                <a:latin typeface="Calibri"/>
                <a:cs typeface="Calibri"/>
              </a:rPr>
              <a:t>gwasanaethu'n</a:t>
            </a:r>
            <a:r>
              <a:rPr lang="en-GB" sz="1800" dirty="0">
                <a:solidFill>
                  <a:srgbClr val="FFFFFF"/>
                </a:solidFill>
                <a:latin typeface="Calibri"/>
                <a:cs typeface="Calibri"/>
              </a:rPr>
              <a:t> </a:t>
            </a:r>
            <a:r>
              <a:rPr lang="en-GB" sz="1800" dirty="0" err="1">
                <a:solidFill>
                  <a:srgbClr val="FFFFFF"/>
                </a:solidFill>
                <a:latin typeface="Calibri"/>
                <a:cs typeface="Calibri"/>
              </a:rPr>
              <a:t>ddigonol</a:t>
            </a:r>
            <a:r>
              <a:rPr lang="en-GB" sz="1800" dirty="0">
                <a:solidFill>
                  <a:srgbClr val="FFFFFF"/>
                </a:solidFill>
                <a:latin typeface="Calibri"/>
                <a:cs typeface="Calibri"/>
              </a:rPr>
              <a:t>, </a:t>
            </a:r>
            <a:r>
              <a:rPr lang="en-GB" sz="1800" dirty="0" err="1">
                <a:solidFill>
                  <a:srgbClr val="FFFFFF"/>
                </a:solidFill>
                <a:latin typeface="Calibri"/>
                <a:cs typeface="Calibri"/>
              </a:rPr>
              <a:t>gan</a:t>
            </a:r>
            <a:r>
              <a:rPr lang="en-GB" sz="1800" dirty="0">
                <a:solidFill>
                  <a:srgbClr val="FFFFFF"/>
                </a:solidFill>
                <a:latin typeface="Calibri"/>
                <a:cs typeface="Calibri"/>
              </a:rPr>
              <a:t> </a:t>
            </a:r>
            <a:r>
              <a:rPr lang="en-GB" sz="1800" dirty="0" err="1">
                <a:solidFill>
                  <a:srgbClr val="FFFFFF"/>
                </a:solidFill>
                <a:latin typeface="Calibri"/>
                <a:cs typeface="Calibri"/>
              </a:rPr>
              <a:t>gynnwys</a:t>
            </a:r>
            <a:r>
              <a:rPr lang="en-GB" sz="1800" dirty="0">
                <a:solidFill>
                  <a:srgbClr val="FFFFFF"/>
                </a:solidFill>
                <a:latin typeface="Calibri"/>
                <a:cs typeface="Calibri"/>
              </a:rPr>
              <a:t> iechyd </a:t>
            </a:r>
            <a:r>
              <a:rPr lang="en-GB" sz="1800" dirty="0" err="1">
                <a:solidFill>
                  <a:srgbClr val="FFFFFF"/>
                </a:solidFill>
                <a:latin typeface="Calibri"/>
                <a:cs typeface="Calibri"/>
              </a:rPr>
              <a:t>meddwl</a:t>
            </a:r>
            <a:r>
              <a:rPr lang="en-GB" sz="1800" dirty="0">
                <a:solidFill>
                  <a:srgbClr val="FFFFFF"/>
                </a:solidFill>
                <a:latin typeface="Calibri"/>
                <a:cs typeface="Calibri"/>
              </a:rPr>
              <a:t> </a:t>
            </a:r>
            <a:r>
              <a:rPr lang="en-GB" sz="1800" dirty="0" err="1">
                <a:solidFill>
                  <a:srgbClr val="FFFFFF"/>
                </a:solidFill>
                <a:latin typeface="Calibri"/>
                <a:cs typeface="Calibri"/>
              </a:rPr>
              <a:t>gwael</a:t>
            </a:r>
            <a:r>
              <a:rPr lang="en-GB" sz="1800" dirty="0">
                <a:solidFill>
                  <a:srgbClr val="FFFFFF"/>
                </a:solidFill>
                <a:latin typeface="Calibri"/>
                <a:cs typeface="Calibri"/>
              </a:rPr>
              <a:t>, </a:t>
            </a:r>
            <a:r>
              <a:rPr lang="en-GB" sz="1800" dirty="0" err="1">
                <a:solidFill>
                  <a:srgbClr val="FFFFFF"/>
                </a:solidFill>
                <a:latin typeface="Calibri"/>
                <a:cs typeface="Calibri"/>
              </a:rPr>
              <a:t>tlodi</a:t>
            </a:r>
            <a:r>
              <a:rPr lang="en-GB" sz="1800" dirty="0">
                <a:solidFill>
                  <a:srgbClr val="FFFFFF"/>
                </a:solidFill>
                <a:latin typeface="Calibri"/>
                <a:cs typeface="Calibri"/>
              </a:rPr>
              <a:t> </a:t>
            </a:r>
            <a:r>
              <a:rPr lang="en-GB" sz="1800" dirty="0" err="1">
                <a:solidFill>
                  <a:srgbClr val="FFFFFF"/>
                </a:solidFill>
                <a:latin typeface="Calibri"/>
                <a:cs typeface="Calibri"/>
              </a:rPr>
              <a:t>bwyd</a:t>
            </a:r>
            <a:r>
              <a:rPr lang="en-GB" sz="1800" dirty="0">
                <a:solidFill>
                  <a:srgbClr val="FFFFFF"/>
                </a:solidFill>
                <a:latin typeface="Calibri"/>
                <a:cs typeface="Calibri"/>
              </a:rPr>
              <a:t>, </a:t>
            </a:r>
            <a:r>
              <a:rPr lang="en-GB" sz="1800" dirty="0" err="1">
                <a:solidFill>
                  <a:srgbClr val="FFFFFF"/>
                </a:solidFill>
                <a:latin typeface="Calibri"/>
                <a:cs typeface="Calibri"/>
              </a:rPr>
              <a:t>trosedd</a:t>
            </a:r>
            <a:r>
              <a:rPr lang="en-GB" sz="1800" dirty="0">
                <a:solidFill>
                  <a:srgbClr val="FFFFFF"/>
                </a:solidFill>
                <a:latin typeface="Calibri"/>
                <a:cs typeface="Calibri"/>
              </a:rPr>
              <a:t> a </a:t>
            </a:r>
            <a:r>
              <a:rPr lang="en-GB" sz="1800" dirty="0" err="1">
                <a:solidFill>
                  <a:srgbClr val="FFFFFF"/>
                </a:solidFill>
                <a:latin typeface="Calibri"/>
                <a:cs typeface="Calibri"/>
              </a:rPr>
              <a:t>diffyg</a:t>
            </a:r>
            <a:r>
              <a:rPr lang="en-GB" sz="1800" dirty="0">
                <a:solidFill>
                  <a:srgbClr val="FFFFFF"/>
                </a:solidFill>
                <a:latin typeface="Calibri"/>
                <a:cs typeface="Calibri"/>
              </a:rPr>
              <a:t> </a:t>
            </a:r>
            <a:r>
              <a:rPr lang="en-GB" sz="1800" dirty="0" err="1">
                <a:solidFill>
                  <a:srgbClr val="FFFFFF"/>
                </a:solidFill>
                <a:latin typeface="Calibri"/>
                <a:cs typeface="Calibri"/>
              </a:rPr>
              <a:t>cyfleoedd</a:t>
            </a:r>
            <a:r>
              <a:rPr lang="en-GB" sz="1800" dirty="0">
                <a:solidFill>
                  <a:srgbClr val="FFFFFF"/>
                </a:solidFill>
                <a:latin typeface="Calibri"/>
                <a:cs typeface="Calibri"/>
              </a:rPr>
              <a:t> </a:t>
            </a:r>
            <a:r>
              <a:rPr lang="en-GB" sz="1800" dirty="0" err="1">
                <a:solidFill>
                  <a:srgbClr val="FFFFFF"/>
                </a:solidFill>
                <a:latin typeface="Calibri"/>
                <a:cs typeface="Calibri"/>
              </a:rPr>
              <a:t>cyflogaeth</a:t>
            </a:r>
            <a:r>
              <a:rPr lang="en-GB" sz="1800" dirty="0">
                <a:solidFill>
                  <a:srgbClr val="FFFFFF"/>
                </a:solidFill>
                <a:latin typeface="Calibri"/>
                <a:cs typeface="Calibri"/>
              </a:rPr>
              <a:t>.</a:t>
            </a:r>
          </a:p>
          <a:p>
            <a:pPr marL="12700" marR="49530">
              <a:lnSpc>
                <a:spcPct val="114599"/>
              </a:lnSpc>
              <a:spcBef>
                <a:spcPts val="100"/>
              </a:spcBef>
            </a:pPr>
            <a:endParaRPr sz="1800" dirty="0">
              <a:latin typeface="Calibri"/>
              <a:cs typeface="Calibri"/>
            </a:endParaRPr>
          </a:p>
          <a:p>
            <a:pPr marL="12700" marR="5080">
              <a:lnSpc>
                <a:spcPct val="114599"/>
              </a:lnSpc>
              <a:spcBef>
                <a:spcPts val="5"/>
              </a:spcBef>
            </a:pPr>
            <a:r>
              <a:rPr lang="en-GB" sz="1800" dirty="0" err="1">
                <a:solidFill>
                  <a:srgbClr val="FFFFFF"/>
                </a:solidFill>
                <a:latin typeface="Calibri"/>
                <a:cs typeface="Calibri"/>
              </a:rPr>
              <a:t>Rydym</a:t>
            </a:r>
            <a:r>
              <a:rPr lang="en-GB" sz="1800" dirty="0">
                <a:solidFill>
                  <a:srgbClr val="FFFFFF"/>
                </a:solidFill>
                <a:latin typeface="Calibri"/>
                <a:cs typeface="Calibri"/>
              </a:rPr>
              <a:t> </a:t>
            </a:r>
            <a:r>
              <a:rPr lang="en-GB" sz="1800" dirty="0" err="1">
                <a:solidFill>
                  <a:srgbClr val="FFFFFF"/>
                </a:solidFill>
                <a:latin typeface="Calibri"/>
                <a:cs typeface="Calibri"/>
              </a:rPr>
              <a:t>yn</a:t>
            </a:r>
            <a:r>
              <a:rPr lang="en-GB" sz="1800" dirty="0">
                <a:solidFill>
                  <a:srgbClr val="FFFFFF"/>
                </a:solidFill>
                <a:latin typeface="Calibri"/>
                <a:cs typeface="Calibri"/>
              </a:rPr>
              <a:t> </a:t>
            </a:r>
            <a:r>
              <a:rPr lang="en-GB" sz="1800" dirty="0" err="1">
                <a:solidFill>
                  <a:srgbClr val="FFFFFF"/>
                </a:solidFill>
                <a:latin typeface="Calibri"/>
                <a:cs typeface="Calibri"/>
              </a:rPr>
              <a:t>gwneud</a:t>
            </a:r>
            <a:r>
              <a:rPr lang="en-GB" sz="1800" dirty="0">
                <a:solidFill>
                  <a:srgbClr val="FFFFFF"/>
                </a:solidFill>
                <a:latin typeface="Calibri"/>
                <a:cs typeface="Calibri"/>
              </a:rPr>
              <a:t> </a:t>
            </a:r>
            <a:r>
              <a:rPr lang="en-GB" sz="1800" dirty="0" err="1">
                <a:solidFill>
                  <a:srgbClr val="FFFFFF"/>
                </a:solidFill>
                <a:latin typeface="Calibri"/>
                <a:cs typeface="Calibri"/>
              </a:rPr>
              <a:t>hyn</a:t>
            </a:r>
            <a:r>
              <a:rPr lang="en-GB" sz="1800" dirty="0">
                <a:solidFill>
                  <a:srgbClr val="FFFFFF"/>
                </a:solidFill>
                <a:latin typeface="Calibri"/>
                <a:cs typeface="Calibri"/>
              </a:rPr>
              <a:t> </a:t>
            </a:r>
            <a:r>
              <a:rPr lang="en-GB" sz="1800" dirty="0" err="1">
                <a:solidFill>
                  <a:srgbClr val="FFFFFF"/>
                </a:solidFill>
                <a:latin typeface="Calibri"/>
                <a:cs typeface="Calibri"/>
              </a:rPr>
              <a:t>drwy</a:t>
            </a:r>
            <a:r>
              <a:rPr lang="en-GB" sz="1800" dirty="0">
                <a:solidFill>
                  <a:srgbClr val="FFFFFF"/>
                </a:solidFill>
                <a:latin typeface="Calibri"/>
                <a:cs typeface="Calibri"/>
              </a:rPr>
              <a:t> </a:t>
            </a:r>
            <a:r>
              <a:rPr lang="en-GB" sz="1800" dirty="0" err="1">
                <a:solidFill>
                  <a:srgbClr val="FFFFFF"/>
                </a:solidFill>
                <a:latin typeface="Calibri"/>
                <a:cs typeface="Calibri"/>
              </a:rPr>
              <a:t>gyflwyno</a:t>
            </a:r>
            <a:r>
              <a:rPr lang="en-GB" sz="1800" dirty="0">
                <a:solidFill>
                  <a:srgbClr val="FFFFFF"/>
                </a:solidFill>
                <a:latin typeface="Calibri"/>
                <a:cs typeface="Calibri"/>
              </a:rPr>
              <a:t> </a:t>
            </a:r>
            <a:r>
              <a:rPr sz="1800" dirty="0">
                <a:solidFill>
                  <a:srgbClr val="FFFFFF"/>
                </a:solidFill>
                <a:latin typeface="Calibri"/>
                <a:cs typeface="Calibri"/>
              </a:rPr>
              <a:t>‘Doorstep</a:t>
            </a:r>
            <a:r>
              <a:rPr sz="1800" spc="-45" dirty="0">
                <a:solidFill>
                  <a:srgbClr val="FFFFFF"/>
                </a:solidFill>
                <a:latin typeface="Calibri"/>
                <a:cs typeface="Calibri"/>
              </a:rPr>
              <a:t> </a:t>
            </a:r>
            <a:r>
              <a:rPr sz="1800" dirty="0">
                <a:solidFill>
                  <a:srgbClr val="FFFFFF"/>
                </a:solidFill>
                <a:latin typeface="Calibri"/>
                <a:cs typeface="Calibri"/>
              </a:rPr>
              <a:t>Sport’</a:t>
            </a:r>
            <a:r>
              <a:rPr sz="1800" spc="-40" dirty="0">
                <a:solidFill>
                  <a:srgbClr val="FFFFFF"/>
                </a:solidFill>
                <a:latin typeface="Calibri"/>
                <a:cs typeface="Calibri"/>
              </a:rPr>
              <a:t> </a:t>
            </a:r>
            <a:r>
              <a:rPr lang="en-GB" sz="1800" dirty="0" err="1">
                <a:solidFill>
                  <a:srgbClr val="FFFFFF"/>
                </a:solidFill>
                <a:latin typeface="Calibri"/>
                <a:cs typeface="Calibri"/>
              </a:rPr>
              <a:t>ar</a:t>
            </a:r>
            <a:r>
              <a:rPr lang="en-GB" sz="1800" dirty="0">
                <a:solidFill>
                  <a:srgbClr val="FFFFFF"/>
                </a:solidFill>
                <a:latin typeface="Calibri"/>
                <a:cs typeface="Calibri"/>
              </a:rPr>
              <a:t> yr </a:t>
            </a:r>
            <a:r>
              <a:rPr lang="en-GB" sz="1800" dirty="0" err="1">
                <a:solidFill>
                  <a:srgbClr val="FFFFFF"/>
                </a:solidFill>
                <a:latin typeface="Calibri"/>
                <a:cs typeface="Calibri"/>
              </a:rPr>
              <a:t>adeg</a:t>
            </a:r>
            <a:r>
              <a:rPr lang="en-GB" sz="1800" dirty="0">
                <a:solidFill>
                  <a:srgbClr val="FFFFFF"/>
                </a:solidFill>
                <a:latin typeface="Calibri"/>
                <a:cs typeface="Calibri"/>
              </a:rPr>
              <a:t> </a:t>
            </a:r>
            <a:r>
              <a:rPr lang="en-GB" sz="1800" dirty="0" err="1">
                <a:solidFill>
                  <a:srgbClr val="FFFFFF"/>
                </a:solidFill>
                <a:latin typeface="Calibri"/>
                <a:cs typeface="Calibri"/>
              </a:rPr>
              <a:t>iawn</a:t>
            </a:r>
            <a:r>
              <a:rPr lang="en-GB" sz="1800" dirty="0">
                <a:solidFill>
                  <a:srgbClr val="FFFFFF"/>
                </a:solidFill>
                <a:latin typeface="Calibri"/>
                <a:cs typeface="Calibri"/>
              </a:rPr>
              <a:t>, </a:t>
            </a:r>
            <a:r>
              <a:rPr lang="en-GB" sz="1800" dirty="0" err="1">
                <a:solidFill>
                  <a:srgbClr val="FFFFFF"/>
                </a:solidFill>
                <a:latin typeface="Calibri"/>
                <a:cs typeface="Calibri"/>
              </a:rPr>
              <a:t>yn</a:t>
            </a:r>
            <a:r>
              <a:rPr lang="en-GB" sz="1800" dirty="0">
                <a:solidFill>
                  <a:srgbClr val="FFFFFF"/>
                </a:solidFill>
                <a:latin typeface="Calibri"/>
                <a:cs typeface="Calibri"/>
              </a:rPr>
              <a:t> y </a:t>
            </a:r>
            <a:r>
              <a:rPr lang="en-GB" sz="1800" dirty="0" err="1">
                <a:solidFill>
                  <a:srgbClr val="FFFFFF"/>
                </a:solidFill>
                <a:latin typeface="Calibri"/>
                <a:cs typeface="Calibri"/>
              </a:rPr>
              <a:t>lle</a:t>
            </a:r>
            <a:r>
              <a:rPr lang="en-GB" sz="1800" dirty="0">
                <a:solidFill>
                  <a:srgbClr val="FFFFFF"/>
                </a:solidFill>
                <a:latin typeface="Calibri"/>
                <a:cs typeface="Calibri"/>
              </a:rPr>
              <a:t> </a:t>
            </a:r>
            <a:r>
              <a:rPr lang="en-GB" sz="1800" dirty="0" err="1">
                <a:solidFill>
                  <a:srgbClr val="FFFFFF"/>
                </a:solidFill>
                <a:latin typeface="Calibri"/>
                <a:cs typeface="Calibri"/>
              </a:rPr>
              <a:t>iawn</a:t>
            </a:r>
            <a:r>
              <a:rPr lang="en-GB" sz="1800" dirty="0">
                <a:solidFill>
                  <a:srgbClr val="FFFFFF"/>
                </a:solidFill>
                <a:latin typeface="Calibri"/>
                <a:cs typeface="Calibri"/>
              </a:rPr>
              <a:t>, </a:t>
            </a:r>
            <a:r>
              <a:rPr lang="en-GB" sz="1800" dirty="0" err="1">
                <a:solidFill>
                  <a:srgbClr val="FFFFFF"/>
                </a:solidFill>
                <a:latin typeface="Calibri"/>
                <a:cs typeface="Calibri"/>
              </a:rPr>
              <a:t>yn</a:t>
            </a:r>
            <a:r>
              <a:rPr lang="en-GB" sz="1800" dirty="0">
                <a:solidFill>
                  <a:srgbClr val="FFFFFF"/>
                </a:solidFill>
                <a:latin typeface="Calibri"/>
                <a:cs typeface="Calibri"/>
              </a:rPr>
              <a:t> yr </a:t>
            </a:r>
            <a:r>
              <a:rPr lang="en-GB" sz="1800" dirty="0" err="1">
                <a:solidFill>
                  <a:srgbClr val="FFFFFF"/>
                </a:solidFill>
                <a:latin typeface="Calibri"/>
                <a:cs typeface="Calibri"/>
              </a:rPr>
              <a:t>arddull</a:t>
            </a:r>
            <a:r>
              <a:rPr lang="en-GB" sz="1800" dirty="0">
                <a:solidFill>
                  <a:srgbClr val="FFFFFF"/>
                </a:solidFill>
                <a:latin typeface="Calibri"/>
                <a:cs typeface="Calibri"/>
              </a:rPr>
              <a:t> </a:t>
            </a:r>
            <a:r>
              <a:rPr lang="en-GB" sz="1800" dirty="0" err="1">
                <a:solidFill>
                  <a:srgbClr val="FFFFFF"/>
                </a:solidFill>
                <a:latin typeface="Calibri"/>
                <a:cs typeface="Calibri"/>
              </a:rPr>
              <a:t>gywir</a:t>
            </a:r>
            <a:r>
              <a:rPr lang="en-GB" sz="1800" dirty="0">
                <a:solidFill>
                  <a:srgbClr val="FFFFFF"/>
                </a:solidFill>
                <a:latin typeface="Calibri"/>
                <a:cs typeface="Calibri"/>
              </a:rPr>
              <a:t>, am y pris </a:t>
            </a:r>
            <a:r>
              <a:rPr lang="en-GB" sz="1800" dirty="0" err="1">
                <a:solidFill>
                  <a:srgbClr val="FFFFFF"/>
                </a:solidFill>
                <a:latin typeface="Calibri"/>
                <a:cs typeface="Calibri"/>
              </a:rPr>
              <a:t>cywir</a:t>
            </a:r>
            <a:r>
              <a:rPr lang="en-GB" sz="1800" dirty="0">
                <a:solidFill>
                  <a:srgbClr val="FFFFFF"/>
                </a:solidFill>
                <a:latin typeface="Calibri"/>
                <a:cs typeface="Calibri"/>
              </a:rPr>
              <a:t> a </a:t>
            </a:r>
            <a:r>
              <a:rPr lang="en-GB" sz="1800" dirty="0" err="1">
                <a:solidFill>
                  <a:srgbClr val="FFFFFF"/>
                </a:solidFill>
                <a:latin typeface="Calibri"/>
                <a:cs typeface="Calibri"/>
              </a:rPr>
              <a:t>chan</a:t>
            </a:r>
            <a:r>
              <a:rPr lang="en-GB" sz="1800" dirty="0">
                <a:solidFill>
                  <a:srgbClr val="FFFFFF"/>
                </a:solidFill>
                <a:latin typeface="Calibri"/>
                <a:cs typeface="Calibri"/>
              </a:rPr>
              <a:t> y </a:t>
            </a:r>
            <a:r>
              <a:rPr lang="en-GB" sz="1800" dirty="0" err="1">
                <a:solidFill>
                  <a:srgbClr val="FFFFFF"/>
                </a:solidFill>
                <a:latin typeface="Calibri"/>
                <a:cs typeface="Calibri"/>
              </a:rPr>
              <a:t>bobl</a:t>
            </a:r>
            <a:r>
              <a:rPr lang="en-GB" sz="1800" dirty="0">
                <a:solidFill>
                  <a:srgbClr val="FFFFFF"/>
                </a:solidFill>
                <a:latin typeface="Calibri"/>
                <a:cs typeface="Calibri"/>
              </a:rPr>
              <a:t> </a:t>
            </a:r>
            <a:r>
              <a:rPr lang="en-GB" sz="1800" dirty="0" err="1">
                <a:solidFill>
                  <a:srgbClr val="FFFFFF"/>
                </a:solidFill>
                <a:latin typeface="Calibri"/>
                <a:cs typeface="Calibri"/>
              </a:rPr>
              <a:t>iawn</a:t>
            </a:r>
            <a:r>
              <a:rPr lang="en-GB" sz="1800" dirty="0">
                <a:solidFill>
                  <a:srgbClr val="FFFFFF"/>
                </a:solidFill>
                <a:latin typeface="Calibri"/>
                <a:cs typeface="Calibri"/>
              </a:rPr>
              <a:t>.</a:t>
            </a:r>
            <a:r>
              <a:rPr sz="1800" spc="-50" dirty="0">
                <a:solidFill>
                  <a:srgbClr val="FFFFFF"/>
                </a:solidFill>
                <a:latin typeface="Calibri"/>
                <a:cs typeface="Calibri"/>
              </a:rPr>
              <a:t> </a:t>
            </a:r>
            <a:r>
              <a:rPr sz="1800" dirty="0">
                <a:solidFill>
                  <a:srgbClr val="FFFFFF"/>
                </a:solidFill>
                <a:latin typeface="Calibri"/>
                <a:cs typeface="Calibri"/>
              </a:rPr>
              <a:t>Doorstep</a:t>
            </a:r>
            <a:r>
              <a:rPr sz="1800" spc="-50" dirty="0">
                <a:solidFill>
                  <a:srgbClr val="FFFFFF"/>
                </a:solidFill>
                <a:latin typeface="Calibri"/>
                <a:cs typeface="Calibri"/>
              </a:rPr>
              <a:t> </a:t>
            </a:r>
            <a:r>
              <a:rPr sz="1800" dirty="0">
                <a:solidFill>
                  <a:srgbClr val="FFFFFF"/>
                </a:solidFill>
                <a:latin typeface="Calibri"/>
                <a:cs typeface="Calibri"/>
              </a:rPr>
              <a:t>Sport</a:t>
            </a:r>
            <a:r>
              <a:rPr sz="1800" spc="-45" dirty="0">
                <a:solidFill>
                  <a:srgbClr val="FFFFFF"/>
                </a:solidFill>
                <a:latin typeface="Calibri"/>
                <a:cs typeface="Calibri"/>
              </a:rPr>
              <a:t> </a:t>
            </a:r>
            <a:r>
              <a:rPr lang="en-GB" sz="1800" dirty="0">
                <a:solidFill>
                  <a:srgbClr val="FFFFFF"/>
                </a:solidFill>
                <a:latin typeface="Calibri"/>
                <a:cs typeface="Calibri"/>
              </a:rPr>
              <a:t>Ei nod </a:t>
            </a:r>
            <a:r>
              <a:rPr lang="en-GB" sz="1800" dirty="0" err="1">
                <a:solidFill>
                  <a:srgbClr val="FFFFFF"/>
                </a:solidFill>
                <a:latin typeface="Calibri"/>
                <a:cs typeface="Calibri"/>
              </a:rPr>
              <a:t>yw</a:t>
            </a:r>
            <a:r>
              <a:rPr lang="en-GB" sz="1800" dirty="0">
                <a:solidFill>
                  <a:srgbClr val="FFFFFF"/>
                </a:solidFill>
                <a:latin typeface="Calibri"/>
                <a:cs typeface="Calibri"/>
              </a:rPr>
              <a:t> </a:t>
            </a:r>
            <a:r>
              <a:rPr lang="en-GB" sz="1800" dirty="0" err="1">
                <a:solidFill>
                  <a:srgbClr val="FFFFFF"/>
                </a:solidFill>
                <a:latin typeface="Calibri"/>
                <a:cs typeface="Calibri"/>
              </a:rPr>
              <a:t>sicrhau</a:t>
            </a:r>
            <a:r>
              <a:rPr lang="en-GB" sz="1800" dirty="0">
                <a:solidFill>
                  <a:srgbClr val="FFFFFF"/>
                </a:solidFill>
                <a:latin typeface="Calibri"/>
                <a:cs typeface="Calibri"/>
              </a:rPr>
              <a:t> bod </a:t>
            </a:r>
            <a:r>
              <a:rPr lang="en-GB" sz="1800" dirty="0" err="1">
                <a:solidFill>
                  <a:srgbClr val="FFFFFF"/>
                </a:solidFill>
                <a:latin typeface="Calibri"/>
                <a:cs typeface="Calibri"/>
              </a:rPr>
              <a:t>chwaraeon</a:t>
            </a:r>
            <a:r>
              <a:rPr lang="en-GB" sz="1800" dirty="0">
                <a:solidFill>
                  <a:srgbClr val="FFFFFF"/>
                </a:solidFill>
                <a:latin typeface="Calibri"/>
                <a:cs typeface="Calibri"/>
              </a:rPr>
              <a:t> </a:t>
            </a:r>
            <a:r>
              <a:rPr lang="en-GB" sz="1800" dirty="0" err="1">
                <a:solidFill>
                  <a:srgbClr val="FFFFFF"/>
                </a:solidFill>
                <a:latin typeface="Calibri"/>
                <a:cs typeface="Calibri"/>
              </a:rPr>
              <a:t>yn</a:t>
            </a:r>
            <a:r>
              <a:rPr lang="en-GB" sz="1800" dirty="0">
                <a:solidFill>
                  <a:srgbClr val="FFFFFF"/>
                </a:solidFill>
                <a:latin typeface="Calibri"/>
                <a:cs typeface="Calibri"/>
              </a:rPr>
              <a:t> </a:t>
            </a:r>
            <a:r>
              <a:rPr lang="en-GB" sz="1800" dirty="0" err="1">
                <a:solidFill>
                  <a:srgbClr val="FFFFFF"/>
                </a:solidFill>
                <a:latin typeface="Calibri"/>
                <a:cs typeface="Calibri"/>
              </a:rPr>
              <a:t>hygyrch</a:t>
            </a:r>
            <a:r>
              <a:rPr lang="en-GB" sz="1800" dirty="0">
                <a:solidFill>
                  <a:srgbClr val="FFFFFF"/>
                </a:solidFill>
                <a:latin typeface="Calibri"/>
                <a:cs typeface="Calibri"/>
              </a:rPr>
              <a:t> </a:t>
            </a:r>
            <a:r>
              <a:rPr lang="en-GB" sz="1800" dirty="0" err="1">
                <a:solidFill>
                  <a:srgbClr val="FFFFFF"/>
                </a:solidFill>
                <a:latin typeface="Calibri"/>
                <a:cs typeface="Calibri"/>
              </a:rPr>
              <a:t>i</a:t>
            </a:r>
            <a:r>
              <a:rPr lang="en-GB" sz="1800" dirty="0">
                <a:solidFill>
                  <a:srgbClr val="FFFFFF"/>
                </a:solidFill>
                <a:latin typeface="Calibri"/>
                <a:cs typeface="Calibri"/>
              </a:rPr>
              <a:t> </a:t>
            </a:r>
            <a:r>
              <a:rPr lang="en-GB" sz="1800" dirty="0" err="1">
                <a:solidFill>
                  <a:srgbClr val="FFFFFF"/>
                </a:solidFill>
                <a:latin typeface="Calibri"/>
                <a:cs typeface="Calibri"/>
              </a:rPr>
              <a:t>bawb</a:t>
            </a:r>
            <a:r>
              <a:rPr lang="en-GB" sz="1800" dirty="0">
                <a:solidFill>
                  <a:srgbClr val="FFFFFF"/>
                </a:solidFill>
                <a:latin typeface="Calibri"/>
                <a:cs typeface="Calibri"/>
              </a:rPr>
              <a:t>, </a:t>
            </a:r>
            <a:r>
              <a:rPr lang="en-GB" sz="1800" dirty="0" err="1">
                <a:solidFill>
                  <a:srgbClr val="FFFFFF"/>
                </a:solidFill>
                <a:latin typeface="Calibri"/>
                <a:cs typeface="Calibri"/>
              </a:rPr>
              <a:t>beth</a:t>
            </a:r>
            <a:r>
              <a:rPr lang="en-GB" sz="1800" dirty="0">
                <a:solidFill>
                  <a:srgbClr val="FFFFFF"/>
                </a:solidFill>
                <a:latin typeface="Calibri"/>
                <a:cs typeface="Calibri"/>
              </a:rPr>
              <a:t> </a:t>
            </a:r>
            <a:r>
              <a:rPr lang="en-GB" sz="1800" dirty="0" err="1">
                <a:solidFill>
                  <a:srgbClr val="FFFFFF"/>
                </a:solidFill>
                <a:latin typeface="Calibri"/>
                <a:cs typeface="Calibri"/>
              </a:rPr>
              <a:t>bynnag</a:t>
            </a:r>
            <a:r>
              <a:rPr lang="en-GB" sz="1800" dirty="0">
                <a:solidFill>
                  <a:srgbClr val="FFFFFF"/>
                </a:solidFill>
                <a:latin typeface="Calibri"/>
                <a:cs typeface="Calibri"/>
              </a:rPr>
              <a:t> </a:t>
            </a:r>
            <a:r>
              <a:rPr lang="en-GB" sz="1800" dirty="0" err="1">
                <a:solidFill>
                  <a:srgbClr val="FFFFFF"/>
                </a:solidFill>
                <a:latin typeface="Calibri"/>
                <a:cs typeface="Calibri"/>
              </a:rPr>
              <a:t>fo'u</a:t>
            </a:r>
            <a:r>
              <a:rPr lang="en-GB" sz="1800" dirty="0">
                <a:solidFill>
                  <a:srgbClr val="FFFFFF"/>
                </a:solidFill>
                <a:latin typeface="Calibri"/>
                <a:cs typeface="Calibri"/>
              </a:rPr>
              <a:t> </a:t>
            </a:r>
            <a:r>
              <a:rPr lang="en-GB" sz="1800" dirty="0" err="1">
                <a:solidFill>
                  <a:srgbClr val="FFFFFF"/>
                </a:solidFill>
                <a:latin typeface="Calibri"/>
                <a:cs typeface="Calibri"/>
              </a:rPr>
              <a:t>hincwm</a:t>
            </a:r>
            <a:r>
              <a:rPr lang="en-GB" sz="1800" dirty="0">
                <a:solidFill>
                  <a:srgbClr val="FFFFFF"/>
                </a:solidFill>
                <a:latin typeface="Calibri"/>
                <a:cs typeface="Calibri"/>
              </a:rPr>
              <a:t> </a:t>
            </a:r>
            <a:r>
              <a:rPr lang="en-GB" sz="1800" dirty="0" err="1">
                <a:solidFill>
                  <a:srgbClr val="FFFFFF"/>
                </a:solidFill>
                <a:latin typeface="Calibri"/>
                <a:cs typeface="Calibri"/>
              </a:rPr>
              <a:t>a'u</a:t>
            </a:r>
            <a:r>
              <a:rPr lang="en-GB" sz="1800" dirty="0">
                <a:solidFill>
                  <a:srgbClr val="FFFFFF"/>
                </a:solidFill>
                <a:latin typeface="Calibri"/>
                <a:cs typeface="Calibri"/>
              </a:rPr>
              <a:t> </a:t>
            </a:r>
            <a:r>
              <a:rPr lang="en-GB" sz="1800" dirty="0" err="1">
                <a:solidFill>
                  <a:srgbClr val="FFFFFF"/>
                </a:solidFill>
                <a:latin typeface="Calibri"/>
                <a:cs typeface="Calibri"/>
              </a:rPr>
              <a:t>hamgylchiadau</a:t>
            </a:r>
            <a:r>
              <a:rPr lang="en-GB" sz="1800" dirty="0">
                <a:solidFill>
                  <a:srgbClr val="FFFFFF"/>
                </a:solidFill>
                <a:latin typeface="Calibri"/>
                <a:cs typeface="Calibri"/>
              </a:rPr>
              <a:t> </a:t>
            </a:r>
            <a:r>
              <a:rPr lang="en-GB" sz="1800" dirty="0" err="1">
                <a:solidFill>
                  <a:srgbClr val="FFFFFF"/>
                </a:solidFill>
                <a:latin typeface="Calibri"/>
                <a:cs typeface="Calibri"/>
              </a:rPr>
              <a:t>cymdeithasol</a:t>
            </a:r>
            <a:r>
              <a:rPr lang="en-GB" sz="1800" dirty="0">
                <a:solidFill>
                  <a:srgbClr val="FFFFFF"/>
                </a:solidFill>
                <a:latin typeface="Calibri"/>
                <a:cs typeface="Calibri"/>
              </a:rPr>
              <a:t>.</a:t>
            </a:r>
            <a:endParaRPr sz="1800" dirty="0">
              <a:latin typeface="Calibri"/>
              <a:cs typeface="Calibri"/>
            </a:endParaRPr>
          </a:p>
        </p:txBody>
      </p:sp>
    </p:spTree>
    <p:extLst>
      <p:ext uri="{BB962C8B-B14F-4D97-AF65-F5344CB8AC3E}">
        <p14:creationId xmlns:p14="http://schemas.microsoft.com/office/powerpoint/2010/main" val="2397430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161222"/>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pic>
        <p:nvPicPr>
          <p:cNvPr id="3" name="object 3"/>
          <p:cNvPicPr/>
          <p:nvPr/>
        </p:nvPicPr>
        <p:blipFill>
          <a:blip r:embed="rId2" cstate="print"/>
          <a:stretch>
            <a:fillRect/>
          </a:stretch>
        </p:blipFill>
        <p:spPr>
          <a:xfrm>
            <a:off x="13918344" y="4906735"/>
            <a:ext cx="2209799" cy="1990724"/>
          </a:xfrm>
          <a:prstGeom prst="rect">
            <a:avLst/>
          </a:prstGeom>
        </p:spPr>
      </p:pic>
      <p:pic>
        <p:nvPicPr>
          <p:cNvPr id="4" name="object 4"/>
          <p:cNvPicPr/>
          <p:nvPr/>
        </p:nvPicPr>
        <p:blipFill>
          <a:blip r:embed="rId3" cstate="print"/>
          <a:stretch>
            <a:fillRect/>
          </a:stretch>
        </p:blipFill>
        <p:spPr>
          <a:xfrm>
            <a:off x="4943690" y="4906735"/>
            <a:ext cx="2209799" cy="1990724"/>
          </a:xfrm>
          <a:prstGeom prst="rect">
            <a:avLst/>
          </a:prstGeom>
        </p:spPr>
      </p:pic>
      <p:pic>
        <p:nvPicPr>
          <p:cNvPr id="5" name="object 5"/>
          <p:cNvPicPr/>
          <p:nvPr/>
        </p:nvPicPr>
        <p:blipFill>
          <a:blip r:embed="rId4" cstate="print"/>
          <a:stretch>
            <a:fillRect/>
          </a:stretch>
        </p:blipFill>
        <p:spPr>
          <a:xfrm>
            <a:off x="1982909" y="4906735"/>
            <a:ext cx="2209799" cy="1990724"/>
          </a:xfrm>
          <a:prstGeom prst="rect">
            <a:avLst/>
          </a:prstGeom>
        </p:spPr>
      </p:pic>
      <p:pic>
        <p:nvPicPr>
          <p:cNvPr id="6" name="object 6"/>
          <p:cNvPicPr/>
          <p:nvPr/>
        </p:nvPicPr>
        <p:blipFill>
          <a:blip r:embed="rId5" cstate="print"/>
          <a:stretch>
            <a:fillRect/>
          </a:stretch>
        </p:blipFill>
        <p:spPr>
          <a:xfrm>
            <a:off x="10956927" y="4906735"/>
            <a:ext cx="2209799" cy="1990724"/>
          </a:xfrm>
          <a:prstGeom prst="rect">
            <a:avLst/>
          </a:prstGeom>
        </p:spPr>
      </p:pic>
      <p:grpSp>
        <p:nvGrpSpPr>
          <p:cNvPr id="7" name="object 7"/>
          <p:cNvGrpSpPr/>
          <p:nvPr/>
        </p:nvGrpSpPr>
        <p:grpSpPr>
          <a:xfrm>
            <a:off x="7995510" y="4906735"/>
            <a:ext cx="2209800" cy="1990725"/>
            <a:chOff x="7995510" y="4906735"/>
            <a:chExt cx="2209800" cy="1990725"/>
          </a:xfrm>
        </p:grpSpPr>
        <p:pic>
          <p:nvPicPr>
            <p:cNvPr id="8" name="object 8"/>
            <p:cNvPicPr/>
            <p:nvPr/>
          </p:nvPicPr>
          <p:blipFill>
            <a:blip r:embed="rId6" cstate="print"/>
            <a:stretch>
              <a:fillRect/>
            </a:stretch>
          </p:blipFill>
          <p:spPr>
            <a:xfrm>
              <a:off x="7995510" y="4906735"/>
              <a:ext cx="2209799" cy="1990724"/>
            </a:xfrm>
            <a:prstGeom prst="rect">
              <a:avLst/>
            </a:prstGeom>
          </p:spPr>
        </p:pic>
        <p:sp>
          <p:nvSpPr>
            <p:cNvPr id="9" name="object 9"/>
            <p:cNvSpPr/>
            <p:nvPr/>
          </p:nvSpPr>
          <p:spPr>
            <a:xfrm>
              <a:off x="8674608" y="5625247"/>
              <a:ext cx="991869" cy="886460"/>
            </a:xfrm>
            <a:custGeom>
              <a:avLst/>
              <a:gdLst/>
              <a:ahLst/>
              <a:cxnLst/>
              <a:rect l="l" t="t" r="r" b="b"/>
              <a:pathLst>
                <a:path w="991870" h="886459">
                  <a:moveTo>
                    <a:pt x="0" y="718558"/>
                  </a:moveTo>
                  <a:lnTo>
                    <a:pt x="32797" y="748943"/>
                  </a:lnTo>
                  <a:lnTo>
                    <a:pt x="64511" y="774111"/>
                  </a:lnTo>
                  <a:lnTo>
                    <a:pt x="105028" y="801877"/>
                  </a:lnTo>
                  <a:lnTo>
                    <a:pt x="144163" y="824126"/>
                  </a:lnTo>
                  <a:lnTo>
                    <a:pt x="185111" y="843363"/>
                  </a:lnTo>
                  <a:lnTo>
                    <a:pt x="227721" y="859439"/>
                  </a:lnTo>
                  <a:lnTo>
                    <a:pt x="271844" y="872203"/>
                  </a:lnTo>
                  <a:lnTo>
                    <a:pt x="317331" y="881506"/>
                  </a:lnTo>
                  <a:lnTo>
                    <a:pt x="357890" y="886450"/>
                  </a:lnTo>
                </a:path>
                <a:path w="991870" h="886459">
                  <a:moveTo>
                    <a:pt x="465696" y="886450"/>
                  </a:moveTo>
                  <a:lnTo>
                    <a:pt x="506256" y="881506"/>
                  </a:lnTo>
                  <a:lnTo>
                    <a:pt x="551742" y="872203"/>
                  </a:lnTo>
                  <a:lnTo>
                    <a:pt x="595865" y="859439"/>
                  </a:lnTo>
                  <a:lnTo>
                    <a:pt x="638476" y="843363"/>
                  </a:lnTo>
                  <a:lnTo>
                    <a:pt x="679423" y="824126"/>
                  </a:lnTo>
                  <a:lnTo>
                    <a:pt x="718558" y="801877"/>
                  </a:lnTo>
                  <a:lnTo>
                    <a:pt x="755730" y="776766"/>
                  </a:lnTo>
                  <a:lnTo>
                    <a:pt x="790790" y="748943"/>
                  </a:lnTo>
                  <a:lnTo>
                    <a:pt x="823587" y="718558"/>
                  </a:lnTo>
                  <a:lnTo>
                    <a:pt x="853972" y="685761"/>
                  </a:lnTo>
                  <a:lnTo>
                    <a:pt x="881795" y="650701"/>
                  </a:lnTo>
                  <a:lnTo>
                    <a:pt x="906906" y="613529"/>
                  </a:lnTo>
                  <a:lnTo>
                    <a:pt x="929155" y="574394"/>
                  </a:lnTo>
                  <a:lnTo>
                    <a:pt x="948393" y="533447"/>
                  </a:lnTo>
                  <a:lnTo>
                    <a:pt x="964468" y="490836"/>
                  </a:lnTo>
                  <a:lnTo>
                    <a:pt x="977233" y="446713"/>
                  </a:lnTo>
                  <a:lnTo>
                    <a:pt x="986535" y="401227"/>
                  </a:lnTo>
                  <a:lnTo>
                    <a:pt x="991479" y="360666"/>
                  </a:lnTo>
                </a:path>
                <a:path w="991870" h="886459">
                  <a:moveTo>
                    <a:pt x="991479" y="252862"/>
                  </a:moveTo>
                  <a:lnTo>
                    <a:pt x="986535" y="212302"/>
                  </a:lnTo>
                  <a:lnTo>
                    <a:pt x="977233" y="166815"/>
                  </a:lnTo>
                  <a:lnTo>
                    <a:pt x="964468" y="122692"/>
                  </a:lnTo>
                  <a:lnTo>
                    <a:pt x="948393" y="80082"/>
                  </a:lnTo>
                  <a:lnTo>
                    <a:pt x="929155" y="39134"/>
                  </a:lnTo>
                  <a:lnTo>
                    <a:pt x="906906" y="0"/>
                  </a:lnTo>
                </a:path>
              </a:pathLst>
            </a:custGeom>
            <a:ln w="38100">
              <a:solidFill>
                <a:srgbClr val="FFFFFF"/>
              </a:solidFill>
            </a:ln>
          </p:spPr>
          <p:txBody>
            <a:bodyPr wrap="square" lIns="0" tIns="0" rIns="0" bIns="0" rtlCol="0"/>
            <a:lstStyle/>
            <a:p>
              <a:endParaRPr/>
            </a:p>
          </p:txBody>
        </p:sp>
      </p:grpSp>
      <p:sp>
        <p:nvSpPr>
          <p:cNvPr id="10" name="object 10"/>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lang="en-GB" spc="-245" dirty="0"/>
              <a:t>EIN GWERTHOEDD</a:t>
            </a:r>
            <a:endParaRPr spc="-150" dirty="0"/>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16</a:t>
            </a:fld>
            <a:endParaRPr spc="-50" dirty="0"/>
          </a:p>
        </p:txBody>
      </p:sp>
      <p:sp>
        <p:nvSpPr>
          <p:cNvPr id="11" name="object 11"/>
          <p:cNvSpPr txBox="1"/>
          <p:nvPr/>
        </p:nvSpPr>
        <p:spPr>
          <a:xfrm>
            <a:off x="1924363" y="7423924"/>
            <a:ext cx="2146300" cy="553870"/>
          </a:xfrm>
          <a:prstGeom prst="rect">
            <a:avLst/>
          </a:prstGeom>
        </p:spPr>
        <p:txBody>
          <a:bodyPr vert="horz" wrap="square" lIns="0" tIns="12700" rIns="0" bIns="0" rtlCol="0">
            <a:spAutoFit/>
          </a:bodyPr>
          <a:lstStyle/>
          <a:p>
            <a:pPr marL="356235" marR="5080" indent="-344170">
              <a:lnSpc>
                <a:spcPct val="113300"/>
              </a:lnSpc>
              <a:spcBef>
                <a:spcPts val="100"/>
              </a:spcBef>
            </a:pPr>
            <a:r>
              <a:rPr lang="en-GB" sz="1600" dirty="0">
                <a:solidFill>
                  <a:srgbClr val="FFFFFF"/>
                </a:solidFill>
                <a:latin typeface="Calibri"/>
                <a:cs typeface="Calibri"/>
              </a:rPr>
              <a:t>Mae </a:t>
            </a:r>
            <a:r>
              <a:rPr lang="en-GB" sz="1600" dirty="0" err="1">
                <a:solidFill>
                  <a:srgbClr val="FFFFFF"/>
                </a:solidFill>
                <a:latin typeface="Calibri"/>
                <a:cs typeface="Calibri"/>
              </a:rPr>
              <a:t>pobl</a:t>
            </a:r>
            <a:r>
              <a:rPr lang="en-GB" sz="1600" dirty="0">
                <a:solidFill>
                  <a:srgbClr val="FFFFFF"/>
                </a:solidFill>
                <a:latin typeface="Calibri"/>
                <a:cs typeface="Calibri"/>
              </a:rPr>
              <a:t> </a:t>
            </a:r>
            <a:r>
              <a:rPr lang="en-GB" sz="1600" dirty="0" err="1">
                <a:solidFill>
                  <a:srgbClr val="FFFFFF"/>
                </a:solidFill>
                <a:latin typeface="Calibri"/>
                <a:cs typeface="Calibri"/>
              </a:rPr>
              <a:t>wrth</a:t>
            </a:r>
            <a:r>
              <a:rPr lang="en-GB" sz="1600" dirty="0">
                <a:solidFill>
                  <a:srgbClr val="FFFFFF"/>
                </a:solidFill>
                <a:latin typeface="Calibri"/>
                <a:cs typeface="Calibri"/>
              </a:rPr>
              <a:t> </a:t>
            </a:r>
            <a:r>
              <a:rPr lang="en-GB" sz="1600" dirty="0" err="1">
                <a:solidFill>
                  <a:srgbClr val="FFFFFF"/>
                </a:solidFill>
                <a:latin typeface="Calibri"/>
                <a:cs typeface="Calibri"/>
              </a:rPr>
              <a:t>wraidd</a:t>
            </a:r>
            <a:r>
              <a:rPr lang="en-GB" sz="1600" dirty="0">
                <a:solidFill>
                  <a:srgbClr val="FFFFFF"/>
                </a:solidFill>
                <a:latin typeface="Calibri"/>
                <a:cs typeface="Calibri"/>
              </a:rPr>
              <a:t> </a:t>
            </a:r>
            <a:r>
              <a:rPr lang="en-GB" sz="1600" dirty="0" err="1">
                <a:solidFill>
                  <a:srgbClr val="FFFFFF"/>
                </a:solidFill>
                <a:latin typeface="Calibri"/>
                <a:cs typeface="Calibri"/>
              </a:rPr>
              <a:t>popeth</a:t>
            </a:r>
            <a:r>
              <a:rPr lang="en-GB" sz="1600" dirty="0">
                <a:solidFill>
                  <a:srgbClr val="FFFFFF"/>
                </a:solidFill>
                <a:latin typeface="Calibri"/>
                <a:cs typeface="Calibri"/>
              </a:rPr>
              <a:t> a </a:t>
            </a:r>
            <a:r>
              <a:rPr lang="en-GB" sz="1600" dirty="0" err="1">
                <a:solidFill>
                  <a:srgbClr val="FFFFFF"/>
                </a:solidFill>
                <a:latin typeface="Calibri"/>
                <a:cs typeface="Calibri"/>
              </a:rPr>
              <a:t>wnawn</a:t>
            </a:r>
            <a:endParaRPr sz="1600" dirty="0">
              <a:latin typeface="Calibri"/>
              <a:cs typeface="Calibri"/>
            </a:endParaRPr>
          </a:p>
        </p:txBody>
      </p:sp>
      <p:sp>
        <p:nvSpPr>
          <p:cNvPr id="12" name="object 12"/>
          <p:cNvSpPr txBox="1"/>
          <p:nvPr/>
        </p:nvSpPr>
        <p:spPr>
          <a:xfrm>
            <a:off x="2257633" y="6896840"/>
            <a:ext cx="1480185" cy="299720"/>
          </a:xfrm>
          <a:prstGeom prst="rect">
            <a:avLst/>
          </a:prstGeom>
        </p:spPr>
        <p:txBody>
          <a:bodyPr vert="horz" wrap="square" lIns="0" tIns="12700" rIns="0" bIns="0" rtlCol="0">
            <a:spAutoFit/>
          </a:bodyPr>
          <a:lstStyle/>
          <a:p>
            <a:pPr marL="12700" algn="ctr">
              <a:lnSpc>
                <a:spcPct val="100000"/>
              </a:lnSpc>
              <a:spcBef>
                <a:spcPts val="100"/>
              </a:spcBef>
            </a:pPr>
            <a:r>
              <a:rPr lang="en-GB" sz="1800" b="1" spc="-10" dirty="0" err="1">
                <a:solidFill>
                  <a:srgbClr val="FFFFFF"/>
                </a:solidFill>
                <a:latin typeface="Calibri"/>
                <a:cs typeface="Calibri"/>
              </a:rPr>
              <a:t>Pobl-ganolog</a:t>
            </a:r>
            <a:endParaRPr sz="1800" dirty="0">
              <a:latin typeface="Calibri"/>
              <a:cs typeface="Calibri"/>
            </a:endParaRPr>
          </a:p>
        </p:txBody>
      </p:sp>
      <p:sp>
        <p:nvSpPr>
          <p:cNvPr id="13" name="object 13"/>
          <p:cNvSpPr txBox="1"/>
          <p:nvPr/>
        </p:nvSpPr>
        <p:spPr>
          <a:xfrm>
            <a:off x="3309921" y="2990921"/>
            <a:ext cx="11506200" cy="1612493"/>
          </a:xfrm>
          <a:prstGeom prst="rect">
            <a:avLst/>
          </a:prstGeom>
        </p:spPr>
        <p:txBody>
          <a:bodyPr vert="horz" wrap="square" lIns="0" tIns="12700" rIns="0" bIns="0" rtlCol="0">
            <a:spAutoFit/>
          </a:bodyPr>
          <a:lstStyle/>
          <a:p>
            <a:pPr marL="12065" marR="5080" algn="ctr">
              <a:lnSpc>
                <a:spcPct val="114599"/>
              </a:lnSpc>
              <a:spcBef>
                <a:spcPts val="100"/>
              </a:spcBef>
            </a:pPr>
            <a:r>
              <a:rPr lang="en-GB" sz="1800" dirty="0">
                <a:solidFill>
                  <a:srgbClr val="FFFFFF"/>
                </a:solidFill>
                <a:latin typeface="Calibri"/>
                <a:cs typeface="Calibri"/>
              </a:rPr>
              <a:t>Mae </a:t>
            </a:r>
            <a:r>
              <a:rPr lang="en-GB" sz="1800" dirty="0" err="1">
                <a:solidFill>
                  <a:srgbClr val="FFFFFF"/>
                </a:solidFill>
                <a:latin typeface="Calibri"/>
                <a:cs typeface="Calibri"/>
              </a:rPr>
              <a:t>gennym</a:t>
            </a:r>
            <a:r>
              <a:rPr lang="en-GB" sz="1800" dirty="0">
                <a:solidFill>
                  <a:srgbClr val="FFFFFF"/>
                </a:solidFill>
                <a:latin typeface="Calibri"/>
                <a:cs typeface="Calibri"/>
              </a:rPr>
              <a:t> set o </a:t>
            </a:r>
            <a:r>
              <a:rPr lang="en-GB" sz="1800" dirty="0" err="1">
                <a:solidFill>
                  <a:srgbClr val="FFFFFF"/>
                </a:solidFill>
                <a:latin typeface="Calibri"/>
                <a:cs typeface="Calibri"/>
              </a:rPr>
              <a:t>werthoedd</a:t>
            </a:r>
            <a:r>
              <a:rPr lang="en-GB" sz="1800" dirty="0">
                <a:solidFill>
                  <a:srgbClr val="FFFFFF"/>
                </a:solidFill>
                <a:latin typeface="Calibri"/>
                <a:cs typeface="Calibri"/>
              </a:rPr>
              <a:t> a </a:t>
            </a:r>
            <a:r>
              <a:rPr lang="en-GB" sz="1800" dirty="0" err="1">
                <a:solidFill>
                  <a:srgbClr val="FFFFFF"/>
                </a:solidFill>
                <a:latin typeface="Calibri"/>
                <a:cs typeface="Calibri"/>
              </a:rPr>
              <a:t>rennir</a:t>
            </a:r>
            <a:r>
              <a:rPr lang="en-GB" sz="1800" dirty="0">
                <a:solidFill>
                  <a:srgbClr val="FFFFFF"/>
                </a:solidFill>
                <a:latin typeface="Calibri"/>
                <a:cs typeface="Calibri"/>
              </a:rPr>
              <a:t>, </a:t>
            </a:r>
            <a:r>
              <a:rPr lang="en-GB" sz="1800" dirty="0" err="1">
                <a:solidFill>
                  <a:srgbClr val="FFFFFF"/>
                </a:solidFill>
                <a:latin typeface="Calibri"/>
                <a:cs typeface="Calibri"/>
              </a:rPr>
              <a:t>drwy'r</a:t>
            </a:r>
            <a:r>
              <a:rPr lang="en-GB" sz="1800" dirty="0">
                <a:solidFill>
                  <a:srgbClr val="FFFFFF"/>
                </a:solidFill>
                <a:latin typeface="Calibri"/>
                <a:cs typeface="Calibri"/>
              </a:rPr>
              <a:t> </a:t>
            </a:r>
            <a:r>
              <a:rPr lang="en-GB" sz="1800" dirty="0" err="1">
                <a:solidFill>
                  <a:srgbClr val="FFFFFF"/>
                </a:solidFill>
                <a:latin typeface="Calibri"/>
                <a:cs typeface="Calibri"/>
              </a:rPr>
              <a:t>gymuned</a:t>
            </a:r>
            <a:r>
              <a:rPr lang="en-GB" sz="1800" dirty="0">
                <a:solidFill>
                  <a:srgbClr val="FFFFFF"/>
                </a:solidFill>
                <a:latin typeface="Calibri"/>
                <a:cs typeface="Calibri"/>
              </a:rPr>
              <a:t> o </a:t>
            </a:r>
            <a:r>
              <a:rPr lang="en-GB" sz="1800" dirty="0" err="1">
                <a:solidFill>
                  <a:srgbClr val="FFFFFF"/>
                </a:solidFill>
                <a:latin typeface="Calibri"/>
                <a:cs typeface="Calibri"/>
              </a:rPr>
              <a:t>bobl</a:t>
            </a:r>
            <a:r>
              <a:rPr lang="en-GB" sz="1800" dirty="0">
                <a:solidFill>
                  <a:srgbClr val="FFFFFF"/>
                </a:solidFill>
                <a:latin typeface="Calibri"/>
                <a:cs typeface="Calibri"/>
              </a:rPr>
              <a:t> </a:t>
            </a:r>
            <a:r>
              <a:rPr lang="en-GB" sz="1800" dirty="0" err="1">
                <a:solidFill>
                  <a:srgbClr val="FFFFFF"/>
                </a:solidFill>
                <a:latin typeface="Calibri"/>
                <a:cs typeface="Calibri"/>
              </a:rPr>
              <a:t>dalentog</a:t>
            </a:r>
            <a:r>
              <a:rPr lang="en-GB" sz="1800" dirty="0">
                <a:solidFill>
                  <a:srgbClr val="FFFFFF"/>
                </a:solidFill>
                <a:latin typeface="Calibri"/>
                <a:cs typeface="Calibri"/>
              </a:rPr>
              <a:t>, </a:t>
            </a:r>
            <a:r>
              <a:rPr lang="en-GB" sz="1800" dirty="0" err="1">
                <a:solidFill>
                  <a:srgbClr val="FFFFFF"/>
                </a:solidFill>
                <a:latin typeface="Calibri"/>
                <a:cs typeface="Calibri"/>
              </a:rPr>
              <a:t>sy'n</a:t>
            </a:r>
            <a:r>
              <a:rPr lang="en-GB" sz="1800" dirty="0">
                <a:solidFill>
                  <a:srgbClr val="FFFFFF"/>
                </a:solidFill>
                <a:latin typeface="Calibri"/>
                <a:cs typeface="Calibri"/>
              </a:rPr>
              <a:t> </a:t>
            </a:r>
            <a:r>
              <a:rPr lang="en-GB" sz="1800" dirty="0" err="1">
                <a:solidFill>
                  <a:srgbClr val="FFFFFF"/>
                </a:solidFill>
                <a:latin typeface="Calibri"/>
                <a:cs typeface="Calibri"/>
              </a:rPr>
              <a:t>gweithio</a:t>
            </a:r>
            <a:r>
              <a:rPr lang="en-GB" sz="1800" dirty="0">
                <a:solidFill>
                  <a:srgbClr val="FFFFFF"/>
                </a:solidFill>
                <a:latin typeface="Calibri"/>
                <a:cs typeface="Calibri"/>
              </a:rPr>
              <a:t> I </a:t>
            </a:r>
            <a:r>
              <a:rPr sz="1800" spc="-10" dirty="0">
                <a:solidFill>
                  <a:srgbClr val="FFFFFF"/>
                </a:solidFill>
                <a:latin typeface="Calibri"/>
                <a:cs typeface="Calibri"/>
              </a:rPr>
              <a:t>StreetGames.</a:t>
            </a:r>
            <a:r>
              <a:rPr sz="1800" spc="-45" dirty="0">
                <a:solidFill>
                  <a:srgbClr val="FFFFFF"/>
                </a:solidFill>
                <a:latin typeface="Calibri"/>
                <a:cs typeface="Calibri"/>
              </a:rPr>
              <a:t> </a:t>
            </a:r>
            <a:r>
              <a:rPr lang="en-GB" sz="1800" dirty="0" err="1">
                <a:solidFill>
                  <a:srgbClr val="FFFFFF"/>
                </a:solidFill>
                <a:latin typeface="Calibri"/>
                <a:cs typeface="Calibri"/>
              </a:rPr>
              <a:t>Rydym</a:t>
            </a:r>
            <a:r>
              <a:rPr lang="en-GB" sz="1800" dirty="0">
                <a:solidFill>
                  <a:srgbClr val="FFFFFF"/>
                </a:solidFill>
                <a:latin typeface="Calibri"/>
                <a:cs typeface="Calibri"/>
              </a:rPr>
              <a:t> </a:t>
            </a:r>
            <a:r>
              <a:rPr lang="en-GB" sz="1800" dirty="0" err="1">
                <a:solidFill>
                  <a:srgbClr val="FFFFFF"/>
                </a:solidFill>
                <a:latin typeface="Calibri"/>
                <a:cs typeface="Calibri"/>
              </a:rPr>
              <a:t>yn</a:t>
            </a:r>
            <a:r>
              <a:rPr lang="en-GB" sz="1800" dirty="0">
                <a:solidFill>
                  <a:srgbClr val="FFFFFF"/>
                </a:solidFill>
                <a:latin typeface="Calibri"/>
                <a:cs typeface="Calibri"/>
              </a:rPr>
              <a:t> dal </a:t>
            </a:r>
            <a:r>
              <a:rPr lang="en-GB" sz="1800" dirty="0" err="1">
                <a:solidFill>
                  <a:srgbClr val="FFFFFF"/>
                </a:solidFill>
                <a:latin typeface="Calibri"/>
                <a:cs typeface="Calibri"/>
              </a:rPr>
              <a:t>ein</a:t>
            </a:r>
            <a:r>
              <a:rPr lang="en-GB" sz="1800" dirty="0">
                <a:solidFill>
                  <a:srgbClr val="FFFFFF"/>
                </a:solidFill>
                <a:latin typeface="Calibri"/>
                <a:cs typeface="Calibri"/>
              </a:rPr>
              <a:t> </a:t>
            </a:r>
            <a:r>
              <a:rPr lang="en-GB" sz="1800" dirty="0" err="1">
                <a:solidFill>
                  <a:srgbClr val="FFFFFF"/>
                </a:solidFill>
                <a:latin typeface="Calibri"/>
                <a:cs typeface="Calibri"/>
              </a:rPr>
              <a:t>gilydd</a:t>
            </a:r>
            <a:r>
              <a:rPr lang="en-GB" sz="1800" dirty="0">
                <a:solidFill>
                  <a:srgbClr val="FFFFFF"/>
                </a:solidFill>
                <a:latin typeface="Calibri"/>
                <a:cs typeface="Calibri"/>
              </a:rPr>
              <a:t> </a:t>
            </a:r>
            <a:r>
              <a:rPr lang="en-GB" sz="1800" dirty="0" err="1">
                <a:solidFill>
                  <a:srgbClr val="FFFFFF"/>
                </a:solidFill>
                <a:latin typeface="Calibri"/>
                <a:cs typeface="Calibri"/>
              </a:rPr>
              <a:t>yn</a:t>
            </a:r>
            <a:r>
              <a:rPr lang="en-GB" sz="1800" dirty="0">
                <a:solidFill>
                  <a:srgbClr val="FFFFFF"/>
                </a:solidFill>
                <a:latin typeface="Calibri"/>
                <a:cs typeface="Calibri"/>
              </a:rPr>
              <a:t> </a:t>
            </a:r>
            <a:r>
              <a:rPr lang="en-GB" sz="1800" dirty="0" err="1">
                <a:solidFill>
                  <a:srgbClr val="FFFFFF"/>
                </a:solidFill>
                <a:latin typeface="Calibri"/>
                <a:cs typeface="Calibri"/>
              </a:rPr>
              <a:t>atebol</a:t>
            </a:r>
            <a:r>
              <a:rPr lang="en-GB" sz="1800" dirty="0">
                <a:solidFill>
                  <a:srgbClr val="FFFFFF"/>
                </a:solidFill>
                <a:latin typeface="Calibri"/>
                <a:cs typeface="Calibri"/>
              </a:rPr>
              <a:t> </a:t>
            </a:r>
            <a:r>
              <a:rPr lang="en-GB" sz="1800" dirty="0" err="1">
                <a:solidFill>
                  <a:srgbClr val="FFFFFF"/>
                </a:solidFill>
                <a:latin typeface="Calibri"/>
                <a:cs typeface="Calibri"/>
              </a:rPr>
              <a:t>i'r</a:t>
            </a:r>
            <a:r>
              <a:rPr lang="en-GB" sz="1800" dirty="0">
                <a:solidFill>
                  <a:srgbClr val="FFFFFF"/>
                </a:solidFill>
                <a:latin typeface="Calibri"/>
                <a:cs typeface="Calibri"/>
              </a:rPr>
              <a:t> </a:t>
            </a:r>
            <a:r>
              <a:rPr lang="en-GB" sz="1800" dirty="0" err="1">
                <a:solidFill>
                  <a:srgbClr val="FFFFFF"/>
                </a:solidFill>
                <a:latin typeface="Calibri"/>
                <a:cs typeface="Calibri"/>
              </a:rPr>
              <a:t>gwerthoedd</a:t>
            </a:r>
            <a:r>
              <a:rPr lang="en-GB" sz="1800" dirty="0">
                <a:solidFill>
                  <a:srgbClr val="FFFFFF"/>
                </a:solidFill>
                <a:latin typeface="Calibri"/>
                <a:cs typeface="Calibri"/>
              </a:rPr>
              <a:t> </a:t>
            </a:r>
            <a:r>
              <a:rPr lang="en-GB" sz="1800" dirty="0" err="1">
                <a:solidFill>
                  <a:srgbClr val="FFFFFF"/>
                </a:solidFill>
                <a:latin typeface="Calibri"/>
                <a:cs typeface="Calibri"/>
              </a:rPr>
              <a:t>hyn</a:t>
            </a:r>
            <a:r>
              <a:rPr lang="en-GB" sz="1800" dirty="0">
                <a:solidFill>
                  <a:srgbClr val="FFFFFF"/>
                </a:solidFill>
                <a:latin typeface="Calibri"/>
                <a:cs typeface="Calibri"/>
              </a:rPr>
              <a:t> ac </a:t>
            </a:r>
            <a:r>
              <a:rPr lang="en-GB" sz="1800" dirty="0" err="1">
                <a:solidFill>
                  <a:srgbClr val="FFFFFF"/>
                </a:solidFill>
                <a:latin typeface="Calibri"/>
                <a:cs typeface="Calibri"/>
              </a:rPr>
              <a:t>yn</a:t>
            </a:r>
            <a:r>
              <a:rPr lang="en-GB" sz="1800" dirty="0">
                <a:solidFill>
                  <a:srgbClr val="FFFFFF"/>
                </a:solidFill>
                <a:latin typeface="Calibri"/>
                <a:cs typeface="Calibri"/>
              </a:rPr>
              <a:t> </a:t>
            </a:r>
            <a:r>
              <a:rPr lang="en-GB" sz="1800" dirty="0" err="1">
                <a:solidFill>
                  <a:srgbClr val="FFFFFF"/>
                </a:solidFill>
                <a:latin typeface="Calibri"/>
                <a:cs typeface="Calibri"/>
              </a:rPr>
              <a:t>sicrhau</a:t>
            </a:r>
            <a:r>
              <a:rPr lang="en-GB" sz="1800" dirty="0">
                <a:solidFill>
                  <a:srgbClr val="FFFFFF"/>
                </a:solidFill>
                <a:latin typeface="Calibri"/>
                <a:cs typeface="Calibri"/>
              </a:rPr>
              <a:t> </a:t>
            </a:r>
            <a:r>
              <a:rPr lang="en-GB" sz="1800" dirty="0" err="1">
                <a:solidFill>
                  <a:srgbClr val="FFFFFF"/>
                </a:solidFill>
                <a:latin typeface="Calibri"/>
                <a:cs typeface="Calibri"/>
              </a:rPr>
              <a:t>ein</a:t>
            </a:r>
            <a:r>
              <a:rPr lang="en-GB" sz="1800" dirty="0">
                <a:solidFill>
                  <a:srgbClr val="FFFFFF"/>
                </a:solidFill>
                <a:latin typeface="Calibri"/>
                <a:cs typeface="Calibri"/>
              </a:rPr>
              <a:t> bod </a:t>
            </a:r>
            <a:r>
              <a:rPr lang="en-GB" sz="1800" dirty="0" err="1">
                <a:solidFill>
                  <a:srgbClr val="FFFFFF"/>
                </a:solidFill>
                <a:latin typeface="Calibri"/>
                <a:cs typeface="Calibri"/>
              </a:rPr>
              <a:t>yn</a:t>
            </a:r>
            <a:r>
              <a:rPr lang="en-GB" sz="1800" dirty="0">
                <a:solidFill>
                  <a:srgbClr val="FFFFFF"/>
                </a:solidFill>
                <a:latin typeface="Calibri"/>
                <a:cs typeface="Calibri"/>
              </a:rPr>
              <a:t> </a:t>
            </a:r>
            <a:r>
              <a:rPr lang="en-GB" sz="1800" dirty="0" err="1">
                <a:solidFill>
                  <a:srgbClr val="FFFFFF"/>
                </a:solidFill>
                <a:latin typeface="Calibri"/>
                <a:cs typeface="Calibri"/>
              </a:rPr>
              <a:t>byw</a:t>
            </a:r>
            <a:r>
              <a:rPr lang="en-GB" sz="1800" dirty="0">
                <a:solidFill>
                  <a:srgbClr val="FFFFFF"/>
                </a:solidFill>
                <a:latin typeface="Calibri"/>
                <a:cs typeface="Calibri"/>
              </a:rPr>
              <a:t> </a:t>
            </a:r>
            <a:r>
              <a:rPr lang="en-GB" sz="1800" dirty="0" err="1">
                <a:solidFill>
                  <a:srgbClr val="FFFFFF"/>
                </a:solidFill>
                <a:latin typeface="Calibri"/>
                <a:cs typeface="Calibri"/>
              </a:rPr>
              <a:t>ein</a:t>
            </a:r>
            <a:r>
              <a:rPr lang="en-GB" sz="1800" dirty="0">
                <a:solidFill>
                  <a:srgbClr val="FFFFFF"/>
                </a:solidFill>
                <a:latin typeface="Calibri"/>
                <a:cs typeface="Calibri"/>
              </a:rPr>
              <a:t> </a:t>
            </a:r>
            <a:r>
              <a:rPr lang="en-GB" sz="1800" dirty="0" err="1">
                <a:solidFill>
                  <a:srgbClr val="FFFFFF"/>
                </a:solidFill>
                <a:latin typeface="Calibri"/>
                <a:cs typeface="Calibri"/>
              </a:rPr>
              <a:t>gwerthoedd</a:t>
            </a:r>
            <a:r>
              <a:rPr lang="en-GB" sz="1800" dirty="0">
                <a:solidFill>
                  <a:srgbClr val="FFFFFF"/>
                </a:solidFill>
                <a:latin typeface="Calibri"/>
                <a:cs typeface="Calibri"/>
              </a:rPr>
              <a:t> </a:t>
            </a:r>
            <a:r>
              <a:rPr lang="en-GB" sz="1800" dirty="0" err="1">
                <a:solidFill>
                  <a:srgbClr val="FFFFFF"/>
                </a:solidFill>
                <a:latin typeface="Calibri"/>
                <a:cs typeface="Calibri"/>
              </a:rPr>
              <a:t>wrth</a:t>
            </a:r>
            <a:r>
              <a:rPr lang="en-GB" sz="1800" dirty="0">
                <a:solidFill>
                  <a:srgbClr val="FFFFFF"/>
                </a:solidFill>
                <a:latin typeface="Calibri"/>
                <a:cs typeface="Calibri"/>
              </a:rPr>
              <a:t> </a:t>
            </a:r>
            <a:r>
              <a:rPr lang="en-GB" sz="1800" dirty="0" err="1">
                <a:solidFill>
                  <a:srgbClr val="FFFFFF"/>
                </a:solidFill>
                <a:latin typeface="Calibri"/>
                <a:cs typeface="Calibri"/>
              </a:rPr>
              <a:t>weithio</a:t>
            </a:r>
            <a:r>
              <a:rPr lang="en-GB" sz="1800" dirty="0">
                <a:solidFill>
                  <a:srgbClr val="FFFFFF"/>
                </a:solidFill>
                <a:latin typeface="Calibri"/>
                <a:cs typeface="Calibri"/>
              </a:rPr>
              <a:t> </a:t>
            </a:r>
            <a:r>
              <a:rPr lang="en-GB" sz="1800" dirty="0" err="1">
                <a:solidFill>
                  <a:srgbClr val="FFFFFF"/>
                </a:solidFill>
                <a:latin typeface="Calibri"/>
                <a:cs typeface="Calibri"/>
              </a:rPr>
              <a:t>gyda</a:t>
            </a:r>
            <a:r>
              <a:rPr lang="en-GB" sz="1800" dirty="0">
                <a:solidFill>
                  <a:srgbClr val="FFFFFF"/>
                </a:solidFill>
                <a:latin typeface="Calibri"/>
                <a:cs typeface="Calibri"/>
              </a:rPr>
              <a:t> </a:t>
            </a:r>
            <a:r>
              <a:rPr lang="en-GB" sz="1800" dirty="0" err="1">
                <a:solidFill>
                  <a:srgbClr val="FFFFFF"/>
                </a:solidFill>
                <a:latin typeface="Calibri"/>
                <a:cs typeface="Calibri"/>
              </a:rPr>
              <a:t>phartneriaid</a:t>
            </a:r>
            <a:r>
              <a:rPr lang="en-GB" sz="1800" dirty="0">
                <a:solidFill>
                  <a:srgbClr val="FFFFFF"/>
                </a:solidFill>
                <a:latin typeface="Calibri"/>
                <a:cs typeface="Calibri"/>
              </a:rPr>
              <a:t> </a:t>
            </a:r>
            <a:r>
              <a:rPr lang="en-GB" sz="1800" dirty="0" err="1">
                <a:solidFill>
                  <a:srgbClr val="FFFFFF"/>
                </a:solidFill>
                <a:latin typeface="Calibri"/>
                <a:cs typeface="Calibri"/>
              </a:rPr>
              <a:t>allanol</a:t>
            </a:r>
            <a:r>
              <a:rPr lang="en-GB" sz="1800" dirty="0">
                <a:solidFill>
                  <a:srgbClr val="FFFFFF"/>
                </a:solidFill>
                <a:latin typeface="Calibri"/>
                <a:cs typeface="Calibri"/>
              </a:rPr>
              <a:t> a/neu </a:t>
            </a:r>
            <a:r>
              <a:rPr lang="en-GB" sz="1800" dirty="0" err="1">
                <a:solidFill>
                  <a:srgbClr val="FFFFFF"/>
                </a:solidFill>
                <a:latin typeface="Calibri"/>
                <a:cs typeface="Calibri"/>
              </a:rPr>
              <a:t>bobl</a:t>
            </a:r>
            <a:r>
              <a:rPr lang="en-GB" sz="1800" dirty="0">
                <a:solidFill>
                  <a:srgbClr val="FFFFFF"/>
                </a:solidFill>
                <a:latin typeface="Calibri"/>
                <a:cs typeface="Calibri"/>
              </a:rPr>
              <a:t> </a:t>
            </a:r>
            <a:r>
              <a:rPr lang="en-GB" sz="1800" dirty="0" err="1">
                <a:solidFill>
                  <a:srgbClr val="FFFFFF"/>
                </a:solidFill>
                <a:latin typeface="Calibri"/>
                <a:cs typeface="Calibri"/>
              </a:rPr>
              <a:t>ifanc</a:t>
            </a:r>
            <a:r>
              <a:rPr lang="en-GB" sz="1800" dirty="0">
                <a:solidFill>
                  <a:srgbClr val="FFFFFF"/>
                </a:solidFill>
                <a:latin typeface="Calibri"/>
                <a:cs typeface="Calibri"/>
              </a:rPr>
              <a:t>.</a:t>
            </a:r>
          </a:p>
          <a:p>
            <a:pPr marL="12065" marR="5080" algn="ctr">
              <a:lnSpc>
                <a:spcPct val="114599"/>
              </a:lnSpc>
              <a:spcBef>
                <a:spcPts val="100"/>
              </a:spcBef>
            </a:pPr>
            <a:endParaRPr lang="en-GB" b="1" dirty="0">
              <a:solidFill>
                <a:srgbClr val="FFFFFF"/>
              </a:solidFill>
              <a:latin typeface="Calibri"/>
              <a:cs typeface="Calibri"/>
            </a:endParaRPr>
          </a:p>
          <a:p>
            <a:pPr marL="12065" marR="5080" algn="ctr">
              <a:lnSpc>
                <a:spcPct val="114599"/>
              </a:lnSpc>
              <a:spcBef>
                <a:spcPts val="100"/>
              </a:spcBef>
            </a:pPr>
            <a:r>
              <a:rPr lang="en-GB" sz="1800" b="1" dirty="0" err="1">
                <a:solidFill>
                  <a:srgbClr val="FFFFFF"/>
                </a:solidFill>
                <a:latin typeface="Calibri"/>
                <a:cs typeface="Calibri"/>
              </a:rPr>
              <a:t>Rydym</a:t>
            </a:r>
            <a:r>
              <a:rPr lang="en-GB" sz="1800" b="1" dirty="0">
                <a:solidFill>
                  <a:srgbClr val="FFFFFF"/>
                </a:solidFill>
                <a:latin typeface="Calibri"/>
                <a:cs typeface="Calibri"/>
              </a:rPr>
              <a:t> </a:t>
            </a:r>
            <a:r>
              <a:rPr lang="en-GB" sz="1800" b="1" dirty="0" err="1">
                <a:solidFill>
                  <a:srgbClr val="FFFFFF"/>
                </a:solidFill>
                <a:latin typeface="Calibri"/>
                <a:cs typeface="Calibri"/>
              </a:rPr>
              <a:t>ni</a:t>
            </a:r>
            <a:r>
              <a:rPr lang="en-GB" sz="1800" b="1" dirty="0">
                <a:solidFill>
                  <a:srgbClr val="FFFFFF"/>
                </a:solidFill>
                <a:latin typeface="Calibri"/>
                <a:cs typeface="Calibri"/>
              </a:rPr>
              <a:t>:</a:t>
            </a:r>
            <a:endParaRPr sz="1800" dirty="0">
              <a:latin typeface="Calibri"/>
              <a:cs typeface="Calibri"/>
            </a:endParaRPr>
          </a:p>
        </p:txBody>
      </p:sp>
      <p:sp>
        <p:nvSpPr>
          <p:cNvPr id="14" name="object 14"/>
          <p:cNvSpPr txBox="1"/>
          <p:nvPr/>
        </p:nvSpPr>
        <p:spPr>
          <a:xfrm>
            <a:off x="5004163" y="7423924"/>
            <a:ext cx="2090420" cy="1682750"/>
          </a:xfrm>
          <a:prstGeom prst="rect">
            <a:avLst/>
          </a:prstGeom>
        </p:spPr>
        <p:txBody>
          <a:bodyPr vert="horz" wrap="square" lIns="0" tIns="12700" rIns="0" bIns="0" rtlCol="0">
            <a:spAutoFit/>
          </a:bodyPr>
          <a:lstStyle/>
          <a:p>
            <a:pPr marL="12700" marR="5080" algn="ctr">
              <a:lnSpc>
                <a:spcPct val="113300"/>
              </a:lnSpc>
              <a:spcBef>
                <a:spcPts val="100"/>
              </a:spcBef>
            </a:pPr>
            <a:r>
              <a:rPr lang="en-GB" sz="1600" dirty="0" err="1">
                <a:solidFill>
                  <a:srgbClr val="FFFFFF"/>
                </a:solidFill>
                <a:latin typeface="Calibri"/>
                <a:cs typeface="Calibri"/>
              </a:rPr>
              <a:t>Rydym</a:t>
            </a:r>
            <a:r>
              <a:rPr lang="en-GB" sz="1600" dirty="0">
                <a:solidFill>
                  <a:srgbClr val="FFFFFF"/>
                </a:solidFill>
                <a:latin typeface="Calibri"/>
                <a:cs typeface="Calibri"/>
              </a:rPr>
              <a:t> </a:t>
            </a:r>
            <a:r>
              <a:rPr lang="en-GB" sz="1600" dirty="0" err="1">
                <a:solidFill>
                  <a:srgbClr val="FFFFFF"/>
                </a:solidFill>
                <a:latin typeface="Calibri"/>
                <a:cs typeface="Calibri"/>
              </a:rPr>
              <a:t>yn</a:t>
            </a:r>
            <a:r>
              <a:rPr lang="en-GB" sz="1600" dirty="0">
                <a:solidFill>
                  <a:srgbClr val="FFFFFF"/>
                </a:solidFill>
                <a:latin typeface="Calibri"/>
                <a:cs typeface="Calibri"/>
              </a:rPr>
              <a:t> </a:t>
            </a:r>
            <a:r>
              <a:rPr lang="en-GB" sz="1600" dirty="0" err="1">
                <a:solidFill>
                  <a:srgbClr val="FFFFFF"/>
                </a:solidFill>
                <a:latin typeface="Calibri"/>
                <a:cs typeface="Calibri"/>
              </a:rPr>
              <a:t>angerddol</a:t>
            </a:r>
            <a:r>
              <a:rPr lang="en-GB" sz="1600" dirty="0">
                <a:solidFill>
                  <a:srgbClr val="FFFFFF"/>
                </a:solidFill>
                <a:latin typeface="Calibri"/>
                <a:cs typeface="Calibri"/>
              </a:rPr>
              <a:t> am </a:t>
            </a:r>
            <a:r>
              <a:rPr lang="en-GB" sz="1600" dirty="0" err="1">
                <a:solidFill>
                  <a:srgbClr val="FFFFFF"/>
                </a:solidFill>
                <a:latin typeface="Calibri"/>
                <a:cs typeface="Calibri"/>
              </a:rPr>
              <a:t>wneud</a:t>
            </a:r>
            <a:r>
              <a:rPr lang="en-GB" sz="1600" dirty="0">
                <a:solidFill>
                  <a:srgbClr val="FFFFFF"/>
                </a:solidFill>
                <a:latin typeface="Calibri"/>
                <a:cs typeface="Calibri"/>
              </a:rPr>
              <a:t> </a:t>
            </a:r>
            <a:r>
              <a:rPr lang="en-GB" sz="1600" dirty="0" err="1">
                <a:solidFill>
                  <a:srgbClr val="FFFFFF"/>
                </a:solidFill>
                <a:latin typeface="Calibri"/>
                <a:cs typeface="Calibri"/>
              </a:rPr>
              <a:t>gwahaniaeth</a:t>
            </a:r>
            <a:r>
              <a:rPr lang="en-GB" sz="1600" dirty="0">
                <a:solidFill>
                  <a:srgbClr val="FFFFFF"/>
                </a:solidFill>
                <a:latin typeface="Calibri"/>
                <a:cs typeface="Calibri"/>
              </a:rPr>
              <a:t> </a:t>
            </a:r>
            <a:r>
              <a:rPr lang="en-GB" sz="1600" dirty="0" err="1">
                <a:solidFill>
                  <a:srgbClr val="FFFFFF"/>
                </a:solidFill>
                <a:latin typeface="Calibri"/>
                <a:cs typeface="Calibri"/>
              </a:rPr>
              <a:t>i</a:t>
            </a:r>
            <a:r>
              <a:rPr lang="en-GB" sz="1600" dirty="0">
                <a:solidFill>
                  <a:srgbClr val="FFFFFF"/>
                </a:solidFill>
                <a:latin typeface="Calibri"/>
                <a:cs typeface="Calibri"/>
              </a:rPr>
              <a:t> </a:t>
            </a:r>
            <a:r>
              <a:rPr lang="en-GB" sz="1600" dirty="0" err="1">
                <a:solidFill>
                  <a:srgbClr val="FFFFFF"/>
                </a:solidFill>
                <a:latin typeface="Calibri"/>
                <a:cs typeface="Calibri"/>
              </a:rPr>
              <a:t>blant</a:t>
            </a:r>
            <a:r>
              <a:rPr lang="en-GB" sz="1600" dirty="0">
                <a:solidFill>
                  <a:srgbClr val="FFFFFF"/>
                </a:solidFill>
                <a:latin typeface="Calibri"/>
                <a:cs typeface="Calibri"/>
              </a:rPr>
              <a:t> a </a:t>
            </a:r>
            <a:r>
              <a:rPr lang="en-GB" sz="1600" dirty="0" err="1">
                <a:solidFill>
                  <a:srgbClr val="FFFFFF"/>
                </a:solidFill>
                <a:latin typeface="Calibri"/>
                <a:cs typeface="Calibri"/>
              </a:rPr>
              <a:t>phobl</a:t>
            </a:r>
            <a:r>
              <a:rPr lang="en-GB" sz="1600" dirty="0">
                <a:solidFill>
                  <a:srgbClr val="FFFFFF"/>
                </a:solidFill>
                <a:latin typeface="Calibri"/>
                <a:cs typeface="Calibri"/>
              </a:rPr>
              <a:t> </a:t>
            </a:r>
            <a:r>
              <a:rPr lang="en-GB" sz="1600" dirty="0" err="1">
                <a:solidFill>
                  <a:srgbClr val="FFFFFF"/>
                </a:solidFill>
                <a:latin typeface="Calibri"/>
                <a:cs typeface="Calibri"/>
              </a:rPr>
              <a:t>ifanc</a:t>
            </a:r>
            <a:r>
              <a:rPr lang="en-GB" sz="1600" dirty="0">
                <a:solidFill>
                  <a:srgbClr val="FFFFFF"/>
                </a:solidFill>
                <a:latin typeface="Calibri"/>
                <a:cs typeface="Calibri"/>
              </a:rPr>
              <a:t> </a:t>
            </a:r>
            <a:r>
              <a:rPr lang="en-GB" sz="1600" dirty="0" err="1">
                <a:solidFill>
                  <a:srgbClr val="FFFFFF"/>
                </a:solidFill>
                <a:latin typeface="Calibri"/>
                <a:cs typeface="Calibri"/>
              </a:rPr>
              <a:t>sy'n</a:t>
            </a:r>
            <a:r>
              <a:rPr lang="en-GB" sz="1600" dirty="0">
                <a:solidFill>
                  <a:srgbClr val="FFFFFF"/>
                </a:solidFill>
                <a:latin typeface="Calibri"/>
                <a:cs typeface="Calibri"/>
              </a:rPr>
              <a:t> </a:t>
            </a:r>
            <a:r>
              <a:rPr lang="en-GB" sz="1600" dirty="0" err="1">
                <a:solidFill>
                  <a:srgbClr val="FFFFFF"/>
                </a:solidFill>
                <a:latin typeface="Calibri"/>
                <a:cs typeface="Calibri"/>
              </a:rPr>
              <a:t>byw</a:t>
            </a:r>
            <a:r>
              <a:rPr lang="en-GB" sz="1600" dirty="0">
                <a:solidFill>
                  <a:srgbClr val="FFFFFF"/>
                </a:solidFill>
                <a:latin typeface="Calibri"/>
                <a:cs typeface="Calibri"/>
              </a:rPr>
              <a:t> </a:t>
            </a:r>
            <a:r>
              <a:rPr lang="en-GB" sz="1600" dirty="0" err="1">
                <a:solidFill>
                  <a:srgbClr val="FFFFFF"/>
                </a:solidFill>
                <a:latin typeface="Calibri"/>
                <a:cs typeface="Calibri"/>
              </a:rPr>
              <a:t>mewn</a:t>
            </a:r>
            <a:r>
              <a:rPr lang="en-GB" sz="1600" dirty="0">
                <a:solidFill>
                  <a:srgbClr val="FFFFFF"/>
                </a:solidFill>
                <a:latin typeface="Calibri"/>
                <a:cs typeface="Calibri"/>
              </a:rPr>
              <a:t> </a:t>
            </a:r>
            <a:r>
              <a:rPr lang="en-GB" sz="1600" dirty="0" err="1">
                <a:solidFill>
                  <a:srgbClr val="FFFFFF"/>
                </a:solidFill>
                <a:latin typeface="Calibri"/>
                <a:cs typeface="Calibri"/>
              </a:rPr>
              <a:t>cymunedau</a:t>
            </a:r>
            <a:r>
              <a:rPr lang="en-GB" sz="1600" dirty="0">
                <a:solidFill>
                  <a:srgbClr val="FFFFFF"/>
                </a:solidFill>
                <a:latin typeface="Calibri"/>
                <a:cs typeface="Calibri"/>
              </a:rPr>
              <a:t> </a:t>
            </a:r>
            <a:r>
              <a:rPr lang="en-GB" sz="1600" dirty="0" err="1">
                <a:solidFill>
                  <a:srgbClr val="FFFFFF"/>
                </a:solidFill>
                <a:latin typeface="Calibri"/>
                <a:cs typeface="Calibri"/>
              </a:rPr>
              <a:t>incwm</a:t>
            </a:r>
            <a:r>
              <a:rPr lang="en-GB" sz="1600" dirty="0">
                <a:solidFill>
                  <a:srgbClr val="FFFFFF"/>
                </a:solidFill>
                <a:latin typeface="Calibri"/>
                <a:cs typeface="Calibri"/>
              </a:rPr>
              <a:t> </a:t>
            </a:r>
            <a:r>
              <a:rPr lang="en-GB" sz="1600" dirty="0" err="1">
                <a:solidFill>
                  <a:srgbClr val="FFFFFF"/>
                </a:solidFill>
                <a:latin typeface="Calibri"/>
                <a:cs typeface="Calibri"/>
              </a:rPr>
              <a:t>isel</a:t>
            </a:r>
            <a:r>
              <a:rPr lang="en-GB" sz="1600" dirty="0">
                <a:solidFill>
                  <a:srgbClr val="FFFFFF"/>
                </a:solidFill>
                <a:latin typeface="Calibri"/>
                <a:cs typeface="Calibri"/>
              </a:rPr>
              <a:t> a </a:t>
            </a:r>
            <a:r>
              <a:rPr lang="en-GB" sz="1600" dirty="0" err="1">
                <a:solidFill>
                  <a:srgbClr val="FFFFFF"/>
                </a:solidFill>
                <a:latin typeface="Calibri"/>
                <a:cs typeface="Calibri"/>
              </a:rPr>
              <a:t>thanwasanaethir</a:t>
            </a:r>
            <a:endParaRPr sz="1600" dirty="0">
              <a:latin typeface="Calibri"/>
              <a:cs typeface="Calibri"/>
            </a:endParaRPr>
          </a:p>
        </p:txBody>
      </p:sp>
      <p:sp>
        <p:nvSpPr>
          <p:cNvPr id="15" name="object 15"/>
          <p:cNvSpPr txBox="1"/>
          <p:nvPr/>
        </p:nvSpPr>
        <p:spPr>
          <a:xfrm>
            <a:off x="5523914" y="6896840"/>
            <a:ext cx="1050925" cy="299720"/>
          </a:xfrm>
          <a:prstGeom prst="rect">
            <a:avLst/>
          </a:prstGeom>
        </p:spPr>
        <p:txBody>
          <a:bodyPr vert="horz" wrap="square" lIns="0" tIns="12700" rIns="0" bIns="0" rtlCol="0">
            <a:spAutoFit/>
          </a:bodyPr>
          <a:lstStyle/>
          <a:p>
            <a:pPr marL="12700">
              <a:lnSpc>
                <a:spcPct val="100000"/>
              </a:lnSpc>
              <a:spcBef>
                <a:spcPts val="100"/>
              </a:spcBef>
            </a:pPr>
            <a:r>
              <a:rPr lang="en-GB" sz="1800" b="1" spc="-10" dirty="0" err="1">
                <a:solidFill>
                  <a:srgbClr val="FFFFFF"/>
                </a:solidFill>
                <a:latin typeface="Calibri"/>
                <a:cs typeface="Calibri"/>
              </a:rPr>
              <a:t>Angerddol</a:t>
            </a:r>
            <a:endParaRPr sz="1800" dirty="0">
              <a:latin typeface="Calibri"/>
              <a:cs typeface="Calibri"/>
            </a:endParaRPr>
          </a:p>
        </p:txBody>
      </p:sp>
      <p:sp>
        <p:nvSpPr>
          <p:cNvPr id="16" name="object 16"/>
          <p:cNvSpPr txBox="1"/>
          <p:nvPr/>
        </p:nvSpPr>
        <p:spPr>
          <a:xfrm>
            <a:off x="7858028" y="7423924"/>
            <a:ext cx="2486025" cy="1666738"/>
          </a:xfrm>
          <a:prstGeom prst="rect">
            <a:avLst/>
          </a:prstGeom>
        </p:spPr>
        <p:txBody>
          <a:bodyPr vert="horz" wrap="square" lIns="0" tIns="12700" rIns="0" bIns="0" rtlCol="0">
            <a:spAutoFit/>
          </a:bodyPr>
          <a:lstStyle/>
          <a:p>
            <a:pPr marL="12700" marR="5080" indent="-635" algn="ctr">
              <a:lnSpc>
                <a:spcPct val="113300"/>
              </a:lnSpc>
              <a:spcBef>
                <a:spcPts val="100"/>
              </a:spcBef>
            </a:pPr>
            <a:r>
              <a:rPr lang="en-GB" sz="1600" dirty="0" err="1">
                <a:solidFill>
                  <a:srgbClr val="FFFFFF"/>
                </a:solidFill>
                <a:latin typeface="Calibri"/>
                <a:cs typeface="Calibri"/>
              </a:rPr>
              <a:t>Rydym</a:t>
            </a:r>
            <a:r>
              <a:rPr lang="en-GB" sz="1600" dirty="0">
                <a:solidFill>
                  <a:srgbClr val="FFFFFF"/>
                </a:solidFill>
                <a:latin typeface="Calibri"/>
                <a:cs typeface="Calibri"/>
              </a:rPr>
              <a:t> </a:t>
            </a:r>
            <a:r>
              <a:rPr lang="en-GB" sz="1600" dirty="0" err="1">
                <a:solidFill>
                  <a:srgbClr val="FFFFFF"/>
                </a:solidFill>
                <a:latin typeface="Calibri"/>
                <a:cs typeface="Calibri"/>
              </a:rPr>
              <a:t>yn</a:t>
            </a:r>
            <a:r>
              <a:rPr lang="en-GB" sz="1600" dirty="0">
                <a:solidFill>
                  <a:srgbClr val="FFFFFF"/>
                </a:solidFill>
                <a:latin typeface="Calibri"/>
                <a:cs typeface="Calibri"/>
              </a:rPr>
              <a:t> </a:t>
            </a:r>
            <a:r>
              <a:rPr lang="en-GB" sz="1600" dirty="0" err="1">
                <a:solidFill>
                  <a:srgbClr val="FFFFFF"/>
                </a:solidFill>
                <a:latin typeface="Calibri"/>
                <a:cs typeface="Calibri"/>
              </a:rPr>
              <a:t>gadarnhaol</a:t>
            </a:r>
            <a:r>
              <a:rPr lang="en-GB" sz="1600" dirty="0">
                <a:solidFill>
                  <a:srgbClr val="FFFFFF"/>
                </a:solidFill>
                <a:latin typeface="Calibri"/>
                <a:cs typeface="Calibri"/>
              </a:rPr>
              <a:t> </a:t>
            </a:r>
            <a:r>
              <a:rPr lang="en-GB" sz="1600" dirty="0" err="1">
                <a:solidFill>
                  <a:srgbClr val="FFFFFF"/>
                </a:solidFill>
                <a:latin typeface="Calibri"/>
                <a:cs typeface="Calibri"/>
              </a:rPr>
              <a:t>yn</a:t>
            </a:r>
            <a:r>
              <a:rPr lang="en-GB" sz="1600" dirty="0">
                <a:solidFill>
                  <a:srgbClr val="FFFFFF"/>
                </a:solidFill>
                <a:latin typeface="Calibri"/>
                <a:cs typeface="Calibri"/>
              </a:rPr>
              <a:t> </a:t>
            </a:r>
            <a:r>
              <a:rPr lang="en-GB" sz="1600" dirty="0" err="1">
                <a:solidFill>
                  <a:srgbClr val="FFFFFF"/>
                </a:solidFill>
                <a:latin typeface="Calibri"/>
                <a:cs typeface="Calibri"/>
              </a:rPr>
              <a:t>ein</a:t>
            </a:r>
            <a:r>
              <a:rPr lang="en-GB" sz="1600" dirty="0">
                <a:solidFill>
                  <a:srgbClr val="FFFFFF"/>
                </a:solidFill>
                <a:latin typeface="Calibri"/>
                <a:cs typeface="Calibri"/>
              </a:rPr>
              <a:t> dull o </a:t>
            </a:r>
            <a:r>
              <a:rPr lang="en-GB" sz="1600" dirty="0" err="1">
                <a:solidFill>
                  <a:srgbClr val="FFFFFF"/>
                </a:solidFill>
                <a:latin typeface="Calibri"/>
                <a:cs typeface="Calibri"/>
              </a:rPr>
              <a:t>ymdrin</a:t>
            </a:r>
            <a:r>
              <a:rPr lang="en-GB" sz="1600" dirty="0">
                <a:solidFill>
                  <a:srgbClr val="FFFFFF"/>
                </a:solidFill>
                <a:latin typeface="Calibri"/>
                <a:cs typeface="Calibri"/>
              </a:rPr>
              <a:t> â </a:t>
            </a:r>
            <a:r>
              <a:rPr lang="en-GB" sz="1600" dirty="0" err="1">
                <a:solidFill>
                  <a:srgbClr val="FFFFFF"/>
                </a:solidFill>
                <a:latin typeface="Calibri"/>
                <a:cs typeface="Calibri"/>
              </a:rPr>
              <a:t>phob</a:t>
            </a:r>
            <a:r>
              <a:rPr lang="en-GB" sz="1600" dirty="0">
                <a:solidFill>
                  <a:srgbClr val="FFFFFF"/>
                </a:solidFill>
                <a:latin typeface="Calibri"/>
                <a:cs typeface="Calibri"/>
              </a:rPr>
              <a:t> </a:t>
            </a:r>
            <a:r>
              <a:rPr lang="en-GB" sz="1600" dirty="0" err="1">
                <a:solidFill>
                  <a:srgbClr val="FFFFFF"/>
                </a:solidFill>
                <a:latin typeface="Calibri"/>
                <a:cs typeface="Calibri"/>
              </a:rPr>
              <a:t>maes</a:t>
            </a:r>
            <a:r>
              <a:rPr lang="en-GB" sz="1600" dirty="0">
                <a:solidFill>
                  <a:srgbClr val="FFFFFF"/>
                </a:solidFill>
                <a:latin typeface="Calibri"/>
                <a:cs typeface="Calibri"/>
              </a:rPr>
              <a:t> </a:t>
            </a:r>
            <a:r>
              <a:rPr lang="en-GB" sz="1600" dirty="0" err="1">
                <a:solidFill>
                  <a:srgbClr val="FFFFFF"/>
                </a:solidFill>
                <a:latin typeface="Calibri"/>
                <a:cs typeface="Calibri"/>
              </a:rPr>
              <a:t>o'n</a:t>
            </a:r>
            <a:r>
              <a:rPr lang="en-GB" sz="1600" dirty="0">
                <a:solidFill>
                  <a:srgbClr val="FFFFFF"/>
                </a:solidFill>
                <a:latin typeface="Calibri"/>
                <a:cs typeface="Calibri"/>
              </a:rPr>
              <a:t> </a:t>
            </a:r>
            <a:r>
              <a:rPr lang="en-GB" sz="1600" dirty="0" err="1">
                <a:solidFill>
                  <a:srgbClr val="FFFFFF"/>
                </a:solidFill>
                <a:latin typeface="Calibri"/>
                <a:cs typeface="Calibri"/>
              </a:rPr>
              <a:t>gwaith</a:t>
            </a:r>
            <a:r>
              <a:rPr lang="en-GB" sz="1600" dirty="0">
                <a:solidFill>
                  <a:srgbClr val="FFFFFF"/>
                </a:solidFill>
                <a:latin typeface="Calibri"/>
                <a:cs typeface="Calibri"/>
              </a:rPr>
              <a:t>. </a:t>
            </a:r>
            <a:r>
              <a:rPr lang="en-GB" sz="1600" dirty="0" err="1">
                <a:solidFill>
                  <a:srgbClr val="FFFFFF"/>
                </a:solidFill>
                <a:latin typeface="Calibri"/>
                <a:cs typeface="Calibri"/>
              </a:rPr>
              <a:t>Rydyn</a:t>
            </a:r>
            <a:r>
              <a:rPr lang="en-GB" sz="1600" dirty="0">
                <a:solidFill>
                  <a:srgbClr val="FFFFFF"/>
                </a:solidFill>
                <a:latin typeface="Calibri"/>
                <a:cs typeface="Calibri"/>
              </a:rPr>
              <a:t> </a:t>
            </a:r>
            <a:r>
              <a:rPr lang="en-GB" sz="1600" dirty="0" err="1">
                <a:solidFill>
                  <a:srgbClr val="FFFFFF"/>
                </a:solidFill>
                <a:latin typeface="Calibri"/>
                <a:cs typeface="Calibri"/>
              </a:rPr>
              <a:t>ni'n</a:t>
            </a:r>
            <a:r>
              <a:rPr lang="en-GB" sz="1600" dirty="0">
                <a:solidFill>
                  <a:srgbClr val="FFFFFF"/>
                </a:solidFill>
                <a:latin typeface="Calibri"/>
                <a:cs typeface="Calibri"/>
              </a:rPr>
              <a:t> </a:t>
            </a:r>
            <a:r>
              <a:rPr lang="en-GB" sz="1600" dirty="0" err="1">
                <a:solidFill>
                  <a:srgbClr val="FFFFFF"/>
                </a:solidFill>
                <a:latin typeface="Calibri"/>
                <a:cs typeface="Calibri"/>
              </a:rPr>
              <a:t>cefnogi</a:t>
            </a:r>
            <a:r>
              <a:rPr lang="en-GB" sz="1600" dirty="0">
                <a:solidFill>
                  <a:srgbClr val="FFFFFF"/>
                </a:solidFill>
                <a:latin typeface="Calibri"/>
                <a:cs typeface="Calibri"/>
              </a:rPr>
              <a:t> </a:t>
            </a:r>
            <a:r>
              <a:rPr lang="en-GB" sz="1600" dirty="0" err="1">
                <a:solidFill>
                  <a:srgbClr val="FFFFFF"/>
                </a:solidFill>
                <a:latin typeface="Calibri"/>
                <a:cs typeface="Calibri"/>
              </a:rPr>
              <a:t>ein</a:t>
            </a:r>
            <a:r>
              <a:rPr lang="en-GB" sz="1600" dirty="0">
                <a:solidFill>
                  <a:srgbClr val="FFFFFF"/>
                </a:solidFill>
                <a:latin typeface="Calibri"/>
                <a:cs typeface="Calibri"/>
              </a:rPr>
              <a:t> </a:t>
            </a:r>
            <a:r>
              <a:rPr lang="en-GB" sz="1600" dirty="0" err="1">
                <a:solidFill>
                  <a:srgbClr val="FFFFFF"/>
                </a:solidFill>
                <a:latin typeface="Calibri"/>
                <a:cs typeface="Calibri"/>
              </a:rPr>
              <a:t>hunain</a:t>
            </a:r>
            <a:r>
              <a:rPr lang="en-GB" sz="1600" dirty="0">
                <a:solidFill>
                  <a:srgbClr val="FFFFFF"/>
                </a:solidFill>
                <a:latin typeface="Calibri"/>
                <a:cs typeface="Calibri"/>
              </a:rPr>
              <a:t> </a:t>
            </a:r>
            <a:r>
              <a:rPr lang="en-GB" sz="1600" dirty="0" err="1">
                <a:solidFill>
                  <a:srgbClr val="FFFFFF"/>
                </a:solidFill>
                <a:latin typeface="Calibri"/>
                <a:cs typeface="Calibri"/>
              </a:rPr>
              <a:t>i</a:t>
            </a:r>
            <a:r>
              <a:rPr lang="en-GB" sz="1600" dirty="0">
                <a:solidFill>
                  <a:srgbClr val="FFFFFF"/>
                </a:solidFill>
                <a:latin typeface="Calibri"/>
                <a:cs typeface="Calibri"/>
              </a:rPr>
              <a:t> </a:t>
            </a:r>
            <a:r>
              <a:rPr lang="en-GB" sz="1600" dirty="0" err="1">
                <a:solidFill>
                  <a:srgbClr val="FFFFFF"/>
                </a:solidFill>
                <a:latin typeface="Calibri"/>
                <a:cs typeface="Calibri"/>
              </a:rPr>
              <a:t>ddod</a:t>
            </a:r>
            <a:r>
              <a:rPr lang="en-GB" sz="1600" dirty="0">
                <a:solidFill>
                  <a:srgbClr val="FFFFFF"/>
                </a:solidFill>
                <a:latin typeface="Calibri"/>
                <a:cs typeface="Calibri"/>
              </a:rPr>
              <a:t> o </a:t>
            </a:r>
            <a:r>
              <a:rPr lang="en-GB" sz="1600" dirty="0" err="1">
                <a:solidFill>
                  <a:srgbClr val="FFFFFF"/>
                </a:solidFill>
                <a:latin typeface="Calibri"/>
                <a:cs typeface="Calibri"/>
              </a:rPr>
              <a:t>hyd</a:t>
            </a:r>
            <a:r>
              <a:rPr lang="en-GB" sz="1600" dirty="0">
                <a:solidFill>
                  <a:srgbClr val="FFFFFF"/>
                </a:solidFill>
                <a:latin typeface="Calibri"/>
                <a:cs typeface="Calibri"/>
              </a:rPr>
              <a:t> </a:t>
            </a:r>
            <a:r>
              <a:rPr lang="en-GB" sz="1600" dirty="0" err="1">
                <a:solidFill>
                  <a:srgbClr val="FFFFFF"/>
                </a:solidFill>
                <a:latin typeface="Calibri"/>
                <a:cs typeface="Calibri"/>
              </a:rPr>
              <a:t>i</a:t>
            </a:r>
            <a:r>
              <a:rPr lang="en-GB" sz="1600" dirty="0">
                <a:solidFill>
                  <a:srgbClr val="FFFFFF"/>
                </a:solidFill>
                <a:latin typeface="Calibri"/>
                <a:cs typeface="Calibri"/>
              </a:rPr>
              <a:t> </a:t>
            </a:r>
            <a:r>
              <a:rPr lang="en-GB" sz="1600" dirty="0" err="1">
                <a:solidFill>
                  <a:srgbClr val="FFFFFF"/>
                </a:solidFill>
                <a:latin typeface="Calibri"/>
                <a:cs typeface="Calibri"/>
              </a:rPr>
              <a:t>atebion</a:t>
            </a:r>
            <a:r>
              <a:rPr lang="en-GB" sz="1600" dirty="0">
                <a:solidFill>
                  <a:srgbClr val="FFFFFF"/>
                </a:solidFill>
                <a:latin typeface="Calibri"/>
                <a:cs typeface="Calibri"/>
              </a:rPr>
              <a:t> </a:t>
            </a:r>
            <a:r>
              <a:rPr lang="en-GB" sz="1600" dirty="0" err="1">
                <a:solidFill>
                  <a:srgbClr val="FFFFFF"/>
                </a:solidFill>
                <a:latin typeface="Calibri"/>
                <a:cs typeface="Calibri"/>
              </a:rPr>
              <a:t>hyd</a:t>
            </a:r>
            <a:r>
              <a:rPr lang="en-GB" sz="1600" dirty="0">
                <a:solidFill>
                  <a:srgbClr val="FFFFFF"/>
                </a:solidFill>
                <a:latin typeface="Calibri"/>
                <a:cs typeface="Calibri"/>
              </a:rPr>
              <a:t> </a:t>
            </a:r>
            <a:r>
              <a:rPr lang="en-GB" sz="1600" dirty="0" err="1">
                <a:solidFill>
                  <a:srgbClr val="FFFFFF"/>
                </a:solidFill>
                <a:latin typeface="Calibri"/>
                <a:cs typeface="Calibri"/>
              </a:rPr>
              <a:t>yn</a:t>
            </a:r>
            <a:r>
              <a:rPr lang="en-GB" sz="1600" dirty="0">
                <a:solidFill>
                  <a:srgbClr val="FFFFFF"/>
                </a:solidFill>
                <a:latin typeface="Calibri"/>
                <a:cs typeface="Calibri"/>
              </a:rPr>
              <a:t> </a:t>
            </a:r>
            <a:r>
              <a:rPr lang="en-GB" sz="1600" dirty="0" err="1">
                <a:solidFill>
                  <a:srgbClr val="FFFFFF"/>
                </a:solidFill>
                <a:latin typeface="Calibri"/>
                <a:cs typeface="Calibri"/>
              </a:rPr>
              <a:t>oed</a:t>
            </a:r>
            <a:r>
              <a:rPr lang="en-GB" sz="1600" dirty="0">
                <a:solidFill>
                  <a:srgbClr val="FFFFFF"/>
                </a:solidFill>
                <a:latin typeface="Calibri"/>
                <a:cs typeface="Calibri"/>
              </a:rPr>
              <a:t> pan </a:t>
            </a:r>
            <a:r>
              <a:rPr lang="en-GB" sz="1600" dirty="0" err="1">
                <a:solidFill>
                  <a:srgbClr val="FFFFFF"/>
                </a:solidFill>
                <a:latin typeface="Calibri"/>
                <a:cs typeface="Calibri"/>
              </a:rPr>
              <a:t>fydd</a:t>
            </a:r>
            <a:r>
              <a:rPr lang="en-GB" sz="1600" dirty="0">
                <a:solidFill>
                  <a:srgbClr val="FFFFFF"/>
                </a:solidFill>
                <a:latin typeface="Calibri"/>
                <a:cs typeface="Calibri"/>
              </a:rPr>
              <a:t> </a:t>
            </a:r>
            <a:r>
              <a:rPr lang="en-GB" sz="1600" dirty="0" err="1">
                <a:solidFill>
                  <a:srgbClr val="FFFFFF"/>
                </a:solidFill>
                <a:latin typeface="Calibri"/>
                <a:cs typeface="Calibri"/>
              </a:rPr>
              <a:t>pethau'n</a:t>
            </a:r>
            <a:r>
              <a:rPr lang="en-GB" sz="1600" dirty="0">
                <a:solidFill>
                  <a:srgbClr val="FFFFFF"/>
                </a:solidFill>
                <a:latin typeface="Calibri"/>
                <a:cs typeface="Calibri"/>
              </a:rPr>
              <a:t> </a:t>
            </a:r>
            <a:r>
              <a:rPr lang="en-GB" sz="1600" dirty="0" err="1">
                <a:solidFill>
                  <a:srgbClr val="FFFFFF"/>
                </a:solidFill>
                <a:latin typeface="Calibri"/>
                <a:cs typeface="Calibri"/>
              </a:rPr>
              <a:t>heriol</a:t>
            </a:r>
            <a:r>
              <a:rPr lang="en-GB" sz="1600" dirty="0">
                <a:solidFill>
                  <a:srgbClr val="FFFFFF"/>
                </a:solidFill>
                <a:latin typeface="Calibri"/>
                <a:cs typeface="Calibri"/>
              </a:rPr>
              <a:t>.</a:t>
            </a:r>
            <a:endParaRPr sz="1600" dirty="0">
              <a:latin typeface="Calibri"/>
              <a:cs typeface="Calibri"/>
            </a:endParaRPr>
          </a:p>
        </p:txBody>
      </p:sp>
      <p:sp>
        <p:nvSpPr>
          <p:cNvPr id="17" name="object 17"/>
          <p:cNvSpPr txBox="1"/>
          <p:nvPr/>
        </p:nvSpPr>
        <p:spPr>
          <a:xfrm>
            <a:off x="8713399" y="6896840"/>
            <a:ext cx="775970" cy="299720"/>
          </a:xfrm>
          <a:prstGeom prst="rect">
            <a:avLst/>
          </a:prstGeom>
        </p:spPr>
        <p:txBody>
          <a:bodyPr vert="horz" wrap="square" lIns="0" tIns="12700" rIns="0" bIns="0" rtlCol="0">
            <a:spAutoFit/>
          </a:bodyPr>
          <a:lstStyle/>
          <a:p>
            <a:pPr marL="12700">
              <a:lnSpc>
                <a:spcPct val="100000"/>
              </a:lnSpc>
              <a:spcBef>
                <a:spcPts val="100"/>
              </a:spcBef>
            </a:pPr>
            <a:r>
              <a:rPr lang="en-GB" sz="1800" b="1" spc="-10" dirty="0" err="1">
                <a:solidFill>
                  <a:srgbClr val="FFFFFF"/>
                </a:solidFill>
                <a:latin typeface="Calibri"/>
                <a:cs typeface="Calibri"/>
              </a:rPr>
              <a:t>Positif</a:t>
            </a:r>
            <a:endParaRPr sz="1800" dirty="0">
              <a:latin typeface="Calibri"/>
              <a:cs typeface="Calibri"/>
            </a:endParaRPr>
          </a:p>
        </p:txBody>
      </p:sp>
      <p:sp>
        <p:nvSpPr>
          <p:cNvPr id="18" name="object 18"/>
          <p:cNvSpPr txBox="1"/>
          <p:nvPr/>
        </p:nvSpPr>
        <p:spPr>
          <a:xfrm>
            <a:off x="10696019" y="7423924"/>
            <a:ext cx="2715181" cy="2501390"/>
          </a:xfrm>
          <a:prstGeom prst="rect">
            <a:avLst/>
          </a:prstGeom>
        </p:spPr>
        <p:txBody>
          <a:bodyPr vert="horz" wrap="square" lIns="0" tIns="12700" rIns="0" bIns="0" rtlCol="0">
            <a:spAutoFit/>
          </a:bodyPr>
          <a:lstStyle/>
          <a:p>
            <a:pPr marL="12700" marR="5080" algn="ctr">
              <a:lnSpc>
                <a:spcPct val="113300"/>
              </a:lnSpc>
              <a:spcBef>
                <a:spcPts val="100"/>
              </a:spcBef>
            </a:pPr>
            <a:r>
              <a:rPr lang="en-GB" sz="1600" dirty="0" err="1">
                <a:solidFill>
                  <a:srgbClr val="FFFFFF"/>
                </a:solidFill>
                <a:latin typeface="Calibri"/>
                <a:cs typeface="Calibri"/>
              </a:rPr>
              <a:t>Rydym</a:t>
            </a:r>
            <a:r>
              <a:rPr lang="en-GB" sz="1600" dirty="0">
                <a:solidFill>
                  <a:srgbClr val="FFFFFF"/>
                </a:solidFill>
                <a:latin typeface="Calibri"/>
                <a:cs typeface="Calibri"/>
              </a:rPr>
              <a:t> </a:t>
            </a:r>
            <a:r>
              <a:rPr lang="en-GB" sz="1600" dirty="0" err="1">
                <a:solidFill>
                  <a:srgbClr val="FFFFFF"/>
                </a:solidFill>
                <a:latin typeface="Calibri"/>
                <a:cs typeface="Calibri"/>
              </a:rPr>
              <a:t>yn</a:t>
            </a:r>
            <a:r>
              <a:rPr lang="en-GB" sz="1600" dirty="0">
                <a:solidFill>
                  <a:srgbClr val="FFFFFF"/>
                </a:solidFill>
                <a:latin typeface="Calibri"/>
                <a:cs typeface="Calibri"/>
              </a:rPr>
              <a:t> </a:t>
            </a:r>
            <a:r>
              <a:rPr lang="en-GB" sz="1600" dirty="0" err="1">
                <a:solidFill>
                  <a:srgbClr val="FFFFFF"/>
                </a:solidFill>
                <a:latin typeface="Calibri"/>
                <a:cs typeface="Calibri"/>
              </a:rPr>
              <a:t>bragmatig</a:t>
            </a:r>
            <a:r>
              <a:rPr lang="en-GB" sz="1600" dirty="0">
                <a:solidFill>
                  <a:srgbClr val="FFFFFF"/>
                </a:solidFill>
                <a:latin typeface="Calibri"/>
                <a:cs typeface="Calibri"/>
              </a:rPr>
              <a:t> </a:t>
            </a:r>
            <a:r>
              <a:rPr lang="en-GB" sz="1600" dirty="0" err="1">
                <a:solidFill>
                  <a:srgbClr val="FFFFFF"/>
                </a:solidFill>
                <a:latin typeface="Calibri"/>
                <a:cs typeface="Calibri"/>
              </a:rPr>
              <a:t>ynghylch</a:t>
            </a:r>
            <a:r>
              <a:rPr lang="en-GB" sz="1600" dirty="0">
                <a:solidFill>
                  <a:srgbClr val="FFFFFF"/>
                </a:solidFill>
                <a:latin typeface="Calibri"/>
                <a:cs typeface="Calibri"/>
              </a:rPr>
              <a:t> y </a:t>
            </a:r>
            <a:r>
              <a:rPr lang="en-GB" sz="1600" dirty="0" err="1">
                <a:solidFill>
                  <a:srgbClr val="FFFFFF"/>
                </a:solidFill>
                <a:latin typeface="Calibri"/>
                <a:cs typeface="Calibri"/>
              </a:rPr>
              <a:t>dulliau</a:t>
            </a:r>
            <a:r>
              <a:rPr lang="en-GB" sz="1600" dirty="0">
                <a:solidFill>
                  <a:srgbClr val="FFFFFF"/>
                </a:solidFill>
                <a:latin typeface="Calibri"/>
                <a:cs typeface="Calibri"/>
              </a:rPr>
              <a:t> y </a:t>
            </a:r>
            <a:r>
              <a:rPr lang="en-GB" sz="1600" dirty="0" err="1">
                <a:solidFill>
                  <a:srgbClr val="FFFFFF"/>
                </a:solidFill>
                <a:latin typeface="Calibri"/>
                <a:cs typeface="Calibri"/>
              </a:rPr>
              <a:t>mae'n</a:t>
            </a:r>
            <a:r>
              <a:rPr lang="en-GB" sz="1600" dirty="0">
                <a:solidFill>
                  <a:srgbClr val="FFFFFF"/>
                </a:solidFill>
                <a:latin typeface="Calibri"/>
                <a:cs typeface="Calibri"/>
              </a:rPr>
              <a:t> </a:t>
            </a:r>
            <a:r>
              <a:rPr lang="en-GB" sz="1600" dirty="0" err="1">
                <a:solidFill>
                  <a:srgbClr val="FFFFFF"/>
                </a:solidFill>
                <a:latin typeface="Calibri"/>
                <a:cs typeface="Calibri"/>
              </a:rPr>
              <a:t>rhaid</a:t>
            </a:r>
            <a:r>
              <a:rPr lang="en-GB" sz="1600" dirty="0">
                <a:solidFill>
                  <a:srgbClr val="FFFFFF"/>
                </a:solidFill>
                <a:latin typeface="Calibri"/>
                <a:cs typeface="Calibri"/>
              </a:rPr>
              <a:t> </a:t>
            </a:r>
            <a:r>
              <a:rPr lang="en-GB" sz="1600" dirty="0" err="1">
                <a:solidFill>
                  <a:srgbClr val="FFFFFF"/>
                </a:solidFill>
                <a:latin typeface="Calibri"/>
                <a:cs typeface="Calibri"/>
              </a:rPr>
              <a:t>i</a:t>
            </a:r>
            <a:r>
              <a:rPr lang="en-GB" sz="1600" dirty="0">
                <a:solidFill>
                  <a:srgbClr val="FFFFFF"/>
                </a:solidFill>
                <a:latin typeface="Calibri"/>
                <a:cs typeface="Calibri"/>
              </a:rPr>
              <a:t> </a:t>
            </a:r>
            <a:r>
              <a:rPr lang="en-GB" sz="1600" dirty="0" err="1">
                <a:solidFill>
                  <a:srgbClr val="FFFFFF"/>
                </a:solidFill>
                <a:latin typeface="Calibri"/>
                <a:cs typeface="Calibri"/>
              </a:rPr>
              <a:t>ni</a:t>
            </a:r>
            <a:r>
              <a:rPr lang="en-GB" sz="1600" dirty="0">
                <a:solidFill>
                  <a:srgbClr val="FFFFFF"/>
                </a:solidFill>
                <a:latin typeface="Calibri"/>
                <a:cs typeface="Calibri"/>
              </a:rPr>
              <a:t> </a:t>
            </a:r>
            <a:r>
              <a:rPr lang="en-GB" sz="1600" dirty="0" err="1">
                <a:solidFill>
                  <a:srgbClr val="FFFFFF"/>
                </a:solidFill>
                <a:latin typeface="Calibri"/>
                <a:cs typeface="Calibri"/>
              </a:rPr>
              <a:t>eu</a:t>
            </a:r>
            <a:r>
              <a:rPr lang="en-GB" sz="1600" dirty="0">
                <a:solidFill>
                  <a:srgbClr val="FFFFFF"/>
                </a:solidFill>
                <a:latin typeface="Calibri"/>
                <a:cs typeface="Calibri"/>
              </a:rPr>
              <a:t> </a:t>
            </a:r>
            <a:r>
              <a:rPr lang="en-GB" sz="1600" dirty="0" err="1">
                <a:solidFill>
                  <a:srgbClr val="FFFFFF"/>
                </a:solidFill>
                <a:latin typeface="Calibri"/>
                <a:cs typeface="Calibri"/>
              </a:rPr>
              <a:t>cymryd</a:t>
            </a:r>
            <a:r>
              <a:rPr lang="en-GB" sz="1600" dirty="0">
                <a:solidFill>
                  <a:srgbClr val="FFFFFF"/>
                </a:solidFill>
                <a:latin typeface="Calibri"/>
                <a:cs typeface="Calibri"/>
              </a:rPr>
              <a:t> </a:t>
            </a:r>
            <a:r>
              <a:rPr lang="en-GB" sz="1600" dirty="0" err="1">
                <a:solidFill>
                  <a:srgbClr val="FFFFFF"/>
                </a:solidFill>
                <a:latin typeface="Calibri"/>
                <a:cs typeface="Calibri"/>
              </a:rPr>
              <a:t>i</a:t>
            </a:r>
            <a:r>
              <a:rPr lang="en-GB" sz="1600" dirty="0">
                <a:solidFill>
                  <a:srgbClr val="FFFFFF"/>
                </a:solidFill>
                <a:latin typeface="Calibri"/>
                <a:cs typeface="Calibri"/>
              </a:rPr>
              <a:t> </a:t>
            </a:r>
            <a:r>
              <a:rPr lang="en-GB" sz="1600" dirty="0" err="1">
                <a:solidFill>
                  <a:srgbClr val="FFFFFF"/>
                </a:solidFill>
                <a:latin typeface="Calibri"/>
                <a:cs typeface="Calibri"/>
              </a:rPr>
              <a:t>fynd</a:t>
            </a:r>
            <a:r>
              <a:rPr lang="en-GB" sz="1600" dirty="0">
                <a:solidFill>
                  <a:srgbClr val="FFFFFF"/>
                </a:solidFill>
                <a:latin typeface="Calibri"/>
                <a:cs typeface="Calibri"/>
              </a:rPr>
              <a:t> </a:t>
            </a:r>
            <a:r>
              <a:rPr lang="en-GB" sz="1600" dirty="0" err="1">
                <a:solidFill>
                  <a:srgbClr val="FFFFFF"/>
                </a:solidFill>
                <a:latin typeface="Calibri"/>
                <a:cs typeface="Calibri"/>
              </a:rPr>
              <a:t>i'r</a:t>
            </a:r>
            <a:r>
              <a:rPr lang="en-GB" sz="1600" dirty="0">
                <a:solidFill>
                  <a:srgbClr val="FFFFFF"/>
                </a:solidFill>
                <a:latin typeface="Calibri"/>
                <a:cs typeface="Calibri"/>
              </a:rPr>
              <a:t> </a:t>
            </a:r>
            <a:r>
              <a:rPr lang="en-GB" sz="1600" dirty="0" err="1">
                <a:solidFill>
                  <a:srgbClr val="FFFFFF"/>
                </a:solidFill>
                <a:latin typeface="Calibri"/>
                <a:cs typeface="Calibri"/>
              </a:rPr>
              <a:t>afael</a:t>
            </a:r>
            <a:r>
              <a:rPr lang="en-GB" sz="1600" dirty="0">
                <a:solidFill>
                  <a:srgbClr val="FFFFFF"/>
                </a:solidFill>
                <a:latin typeface="Calibri"/>
                <a:cs typeface="Calibri"/>
              </a:rPr>
              <a:t> </a:t>
            </a:r>
            <a:r>
              <a:rPr lang="en-GB" sz="1600" dirty="0" err="1">
                <a:solidFill>
                  <a:srgbClr val="FFFFFF"/>
                </a:solidFill>
                <a:latin typeface="Calibri"/>
                <a:cs typeface="Calibri"/>
              </a:rPr>
              <a:t>â'r</a:t>
            </a:r>
            <a:r>
              <a:rPr lang="en-GB" sz="1600" dirty="0">
                <a:solidFill>
                  <a:srgbClr val="FFFFFF"/>
                </a:solidFill>
                <a:latin typeface="Calibri"/>
                <a:cs typeface="Calibri"/>
              </a:rPr>
              <a:t> </a:t>
            </a:r>
            <a:r>
              <a:rPr lang="en-GB" sz="1600" dirty="0" err="1">
                <a:solidFill>
                  <a:srgbClr val="FFFFFF"/>
                </a:solidFill>
                <a:latin typeface="Calibri"/>
                <a:cs typeface="Calibri"/>
              </a:rPr>
              <a:t>anghydraddoldebau</a:t>
            </a:r>
            <a:r>
              <a:rPr lang="en-GB" sz="1600" dirty="0">
                <a:solidFill>
                  <a:srgbClr val="FFFFFF"/>
                </a:solidFill>
                <a:latin typeface="Calibri"/>
                <a:cs typeface="Calibri"/>
              </a:rPr>
              <a:t> </a:t>
            </a:r>
            <a:r>
              <a:rPr lang="en-GB" sz="1600" dirty="0" err="1">
                <a:solidFill>
                  <a:srgbClr val="FFFFFF"/>
                </a:solidFill>
                <a:latin typeface="Calibri"/>
                <a:cs typeface="Calibri"/>
              </a:rPr>
              <a:t>i</a:t>
            </a:r>
            <a:r>
              <a:rPr lang="en-GB" sz="1600" dirty="0">
                <a:solidFill>
                  <a:srgbClr val="FFFFFF"/>
                </a:solidFill>
                <a:latin typeface="Calibri"/>
                <a:cs typeface="Calibri"/>
              </a:rPr>
              <a:t> </a:t>
            </a:r>
            <a:r>
              <a:rPr lang="en-GB" sz="1600" dirty="0" err="1">
                <a:solidFill>
                  <a:srgbClr val="FFFFFF"/>
                </a:solidFill>
                <a:latin typeface="Calibri"/>
                <a:cs typeface="Calibri"/>
              </a:rPr>
              <a:t>bobl</a:t>
            </a:r>
            <a:r>
              <a:rPr lang="en-GB" sz="1600" dirty="0">
                <a:solidFill>
                  <a:srgbClr val="FFFFFF"/>
                </a:solidFill>
                <a:latin typeface="Calibri"/>
                <a:cs typeface="Calibri"/>
              </a:rPr>
              <a:t> </a:t>
            </a:r>
            <a:r>
              <a:rPr lang="en-GB" sz="1600" dirty="0" err="1">
                <a:solidFill>
                  <a:srgbClr val="FFFFFF"/>
                </a:solidFill>
                <a:latin typeface="Calibri"/>
                <a:cs typeface="Calibri"/>
              </a:rPr>
              <a:t>ifanc</a:t>
            </a:r>
            <a:r>
              <a:rPr lang="en-GB" sz="1600" dirty="0">
                <a:solidFill>
                  <a:srgbClr val="FFFFFF"/>
                </a:solidFill>
                <a:latin typeface="Calibri"/>
                <a:cs typeface="Calibri"/>
              </a:rPr>
              <a:t> </a:t>
            </a:r>
            <a:r>
              <a:rPr lang="en-GB" sz="1600" dirty="0" err="1">
                <a:solidFill>
                  <a:srgbClr val="FFFFFF"/>
                </a:solidFill>
                <a:latin typeface="Calibri"/>
                <a:cs typeface="Calibri"/>
              </a:rPr>
              <a:t>sy'n</a:t>
            </a:r>
            <a:r>
              <a:rPr lang="en-GB" sz="1600" dirty="0">
                <a:solidFill>
                  <a:srgbClr val="FFFFFF"/>
                </a:solidFill>
                <a:latin typeface="Calibri"/>
                <a:cs typeface="Calibri"/>
              </a:rPr>
              <a:t> </a:t>
            </a:r>
            <a:r>
              <a:rPr lang="en-GB" sz="1600" dirty="0" err="1">
                <a:solidFill>
                  <a:srgbClr val="FFFFFF"/>
                </a:solidFill>
                <a:latin typeface="Calibri"/>
                <a:cs typeface="Calibri"/>
              </a:rPr>
              <a:t>byw</a:t>
            </a:r>
            <a:r>
              <a:rPr lang="en-GB" sz="1600" dirty="0">
                <a:solidFill>
                  <a:srgbClr val="FFFFFF"/>
                </a:solidFill>
                <a:latin typeface="Calibri"/>
                <a:cs typeface="Calibri"/>
              </a:rPr>
              <a:t> </a:t>
            </a:r>
            <a:r>
              <a:rPr lang="en-GB" sz="1600" dirty="0" err="1">
                <a:solidFill>
                  <a:srgbClr val="FFFFFF"/>
                </a:solidFill>
                <a:latin typeface="Calibri"/>
                <a:cs typeface="Calibri"/>
              </a:rPr>
              <a:t>mewn</a:t>
            </a:r>
            <a:r>
              <a:rPr lang="en-GB" sz="1600" dirty="0">
                <a:solidFill>
                  <a:srgbClr val="FFFFFF"/>
                </a:solidFill>
                <a:latin typeface="Calibri"/>
                <a:cs typeface="Calibri"/>
              </a:rPr>
              <a:t> </a:t>
            </a:r>
            <a:r>
              <a:rPr lang="en-GB" sz="1600" dirty="0" err="1">
                <a:solidFill>
                  <a:srgbClr val="FFFFFF"/>
                </a:solidFill>
                <a:latin typeface="Calibri"/>
                <a:cs typeface="Calibri"/>
              </a:rPr>
              <a:t>cymunedau</a:t>
            </a:r>
            <a:r>
              <a:rPr lang="en-GB" sz="1600" dirty="0">
                <a:solidFill>
                  <a:srgbClr val="FFFFFF"/>
                </a:solidFill>
                <a:latin typeface="Calibri"/>
                <a:cs typeface="Calibri"/>
              </a:rPr>
              <a:t> </a:t>
            </a:r>
            <a:r>
              <a:rPr lang="en-GB" sz="1600" dirty="0" err="1">
                <a:solidFill>
                  <a:srgbClr val="FFFFFF"/>
                </a:solidFill>
                <a:latin typeface="Calibri"/>
                <a:cs typeface="Calibri"/>
              </a:rPr>
              <a:t>incwm</a:t>
            </a:r>
            <a:r>
              <a:rPr lang="en-GB" sz="1600" dirty="0">
                <a:solidFill>
                  <a:srgbClr val="FFFFFF"/>
                </a:solidFill>
                <a:latin typeface="Calibri"/>
                <a:cs typeface="Calibri"/>
              </a:rPr>
              <a:t> </a:t>
            </a:r>
            <a:r>
              <a:rPr lang="en-GB" sz="1600" dirty="0" err="1">
                <a:solidFill>
                  <a:srgbClr val="FFFFFF"/>
                </a:solidFill>
                <a:latin typeface="Calibri"/>
                <a:cs typeface="Calibri"/>
              </a:rPr>
              <a:t>isel</a:t>
            </a:r>
            <a:r>
              <a:rPr lang="en-GB" sz="1600" dirty="0">
                <a:solidFill>
                  <a:srgbClr val="FFFFFF"/>
                </a:solidFill>
                <a:latin typeface="Calibri"/>
                <a:cs typeface="Calibri"/>
              </a:rPr>
              <a:t> a </a:t>
            </a:r>
            <a:r>
              <a:rPr lang="en-GB" sz="1600" dirty="0" err="1">
                <a:solidFill>
                  <a:srgbClr val="FFFFFF"/>
                </a:solidFill>
                <a:latin typeface="Calibri"/>
                <a:cs typeface="Calibri"/>
              </a:rPr>
              <a:t>danwasanaethir</a:t>
            </a:r>
            <a:r>
              <a:rPr lang="en-GB" sz="1600" dirty="0">
                <a:solidFill>
                  <a:srgbClr val="FFFFFF"/>
                </a:solidFill>
                <a:latin typeface="Calibri"/>
                <a:cs typeface="Calibri"/>
              </a:rPr>
              <a:t>: </a:t>
            </a:r>
            <a:r>
              <a:rPr lang="en-GB" sz="1600" dirty="0" err="1">
                <a:solidFill>
                  <a:srgbClr val="FFFFFF"/>
                </a:solidFill>
                <a:latin typeface="Calibri"/>
                <a:cs typeface="Calibri"/>
              </a:rPr>
              <a:t>nid</a:t>
            </a:r>
            <a:r>
              <a:rPr lang="en-GB" sz="1600" dirty="0">
                <a:solidFill>
                  <a:srgbClr val="FFFFFF"/>
                </a:solidFill>
                <a:latin typeface="Calibri"/>
                <a:cs typeface="Calibri"/>
              </a:rPr>
              <a:t> </a:t>
            </a:r>
            <a:r>
              <a:rPr lang="en-GB" sz="1600" dirty="0" err="1">
                <a:solidFill>
                  <a:srgbClr val="FFFFFF"/>
                </a:solidFill>
                <a:latin typeface="Calibri"/>
                <a:cs typeface="Calibri"/>
              </a:rPr>
              <a:t>yw'r</a:t>
            </a:r>
            <a:r>
              <a:rPr lang="en-GB" sz="1600" dirty="0">
                <a:solidFill>
                  <a:srgbClr val="FFFFFF"/>
                </a:solidFill>
                <a:latin typeface="Calibri"/>
                <a:cs typeface="Calibri"/>
              </a:rPr>
              <a:t> </a:t>
            </a:r>
            <a:r>
              <a:rPr lang="en-GB" sz="1600" dirty="0" err="1">
                <a:solidFill>
                  <a:srgbClr val="FFFFFF"/>
                </a:solidFill>
                <a:latin typeface="Calibri"/>
                <a:cs typeface="Calibri"/>
              </a:rPr>
              <a:t>byd</a:t>
            </a:r>
            <a:r>
              <a:rPr lang="en-GB" sz="1600" dirty="0">
                <a:solidFill>
                  <a:srgbClr val="FFFFFF"/>
                </a:solidFill>
                <a:latin typeface="Calibri"/>
                <a:cs typeface="Calibri"/>
              </a:rPr>
              <a:t> </a:t>
            </a:r>
            <a:r>
              <a:rPr lang="en-GB" sz="1600" dirty="0" err="1">
                <a:solidFill>
                  <a:srgbClr val="FFFFFF"/>
                </a:solidFill>
                <a:latin typeface="Calibri"/>
                <a:cs typeface="Calibri"/>
              </a:rPr>
              <a:t>wedi'i</a:t>
            </a:r>
            <a:r>
              <a:rPr lang="en-GB" sz="1600" dirty="0">
                <a:solidFill>
                  <a:srgbClr val="FFFFFF"/>
                </a:solidFill>
                <a:latin typeface="Calibri"/>
                <a:cs typeface="Calibri"/>
              </a:rPr>
              <a:t> </a:t>
            </a:r>
            <a:r>
              <a:rPr lang="en-GB" sz="1600" dirty="0" err="1">
                <a:solidFill>
                  <a:srgbClr val="FFFFFF"/>
                </a:solidFill>
                <a:latin typeface="Calibri"/>
                <a:cs typeface="Calibri"/>
              </a:rPr>
              <a:t>gynllunio'n</a:t>
            </a:r>
            <a:r>
              <a:rPr lang="en-GB" sz="1600" dirty="0">
                <a:solidFill>
                  <a:srgbClr val="FFFFFF"/>
                </a:solidFill>
                <a:latin typeface="Calibri"/>
                <a:cs typeface="Calibri"/>
              </a:rPr>
              <a:t> </a:t>
            </a:r>
            <a:r>
              <a:rPr lang="en-GB" sz="1600" dirty="0" err="1">
                <a:solidFill>
                  <a:srgbClr val="FFFFFF"/>
                </a:solidFill>
                <a:latin typeface="Calibri"/>
                <a:cs typeface="Calibri"/>
              </a:rPr>
              <a:t>berffaith</a:t>
            </a:r>
            <a:r>
              <a:rPr lang="en-GB" sz="1600" dirty="0">
                <a:solidFill>
                  <a:srgbClr val="FFFFFF"/>
                </a:solidFill>
                <a:latin typeface="Calibri"/>
                <a:cs typeface="Calibri"/>
              </a:rPr>
              <a:t>, ac </a:t>
            </a:r>
            <a:r>
              <a:rPr lang="en-GB" sz="1600" dirty="0" err="1">
                <a:solidFill>
                  <a:srgbClr val="FFFFFF"/>
                </a:solidFill>
                <a:latin typeface="Calibri"/>
                <a:cs typeface="Calibri"/>
              </a:rPr>
              <a:t>rydym</a:t>
            </a:r>
            <a:r>
              <a:rPr lang="en-GB" sz="1600" dirty="0">
                <a:solidFill>
                  <a:srgbClr val="FFFFFF"/>
                </a:solidFill>
                <a:latin typeface="Calibri"/>
                <a:cs typeface="Calibri"/>
              </a:rPr>
              <a:t> </a:t>
            </a:r>
            <a:r>
              <a:rPr lang="en-GB" sz="1600" dirty="0" err="1">
                <a:solidFill>
                  <a:srgbClr val="FFFFFF"/>
                </a:solidFill>
                <a:latin typeface="Calibri"/>
                <a:cs typeface="Calibri"/>
              </a:rPr>
              <a:t>yn</a:t>
            </a:r>
            <a:r>
              <a:rPr lang="en-GB" sz="1600" dirty="0">
                <a:solidFill>
                  <a:srgbClr val="FFFFFF"/>
                </a:solidFill>
                <a:latin typeface="Calibri"/>
                <a:cs typeface="Calibri"/>
              </a:rPr>
              <a:t> </a:t>
            </a:r>
            <a:r>
              <a:rPr lang="en-GB" sz="1600" dirty="0" err="1">
                <a:solidFill>
                  <a:srgbClr val="FFFFFF"/>
                </a:solidFill>
                <a:latin typeface="Calibri"/>
                <a:cs typeface="Calibri"/>
              </a:rPr>
              <a:t>dod</a:t>
            </a:r>
            <a:r>
              <a:rPr lang="en-GB" sz="1600" dirty="0">
                <a:solidFill>
                  <a:srgbClr val="FFFFFF"/>
                </a:solidFill>
                <a:latin typeface="Calibri"/>
                <a:cs typeface="Calibri"/>
              </a:rPr>
              <a:t> o </a:t>
            </a:r>
            <a:r>
              <a:rPr lang="en-GB" sz="1600" dirty="0" err="1">
                <a:solidFill>
                  <a:srgbClr val="FFFFFF"/>
                </a:solidFill>
                <a:latin typeface="Calibri"/>
                <a:cs typeface="Calibri"/>
              </a:rPr>
              <a:t>hyd</a:t>
            </a:r>
            <a:r>
              <a:rPr lang="en-GB" sz="1600" dirty="0">
                <a:solidFill>
                  <a:srgbClr val="FFFFFF"/>
                </a:solidFill>
                <a:latin typeface="Calibri"/>
                <a:cs typeface="Calibri"/>
              </a:rPr>
              <a:t> </a:t>
            </a:r>
            <a:r>
              <a:rPr lang="en-GB" sz="1600" dirty="0" err="1">
                <a:solidFill>
                  <a:srgbClr val="FFFFFF"/>
                </a:solidFill>
                <a:latin typeface="Calibri"/>
                <a:cs typeface="Calibri"/>
              </a:rPr>
              <a:t>i</a:t>
            </a:r>
            <a:r>
              <a:rPr lang="en-GB" sz="1600" dirty="0">
                <a:solidFill>
                  <a:srgbClr val="FFFFFF"/>
                </a:solidFill>
                <a:latin typeface="Calibri"/>
                <a:cs typeface="Calibri"/>
              </a:rPr>
              <a:t> </a:t>
            </a:r>
            <a:r>
              <a:rPr lang="en-GB" sz="1600" dirty="0" err="1">
                <a:solidFill>
                  <a:srgbClr val="FFFFFF"/>
                </a:solidFill>
                <a:latin typeface="Calibri"/>
                <a:cs typeface="Calibri"/>
              </a:rPr>
              <a:t>ffordd</a:t>
            </a:r>
            <a:r>
              <a:rPr lang="en-GB" sz="1600" dirty="0">
                <a:solidFill>
                  <a:srgbClr val="FFFFFF"/>
                </a:solidFill>
                <a:latin typeface="Calibri"/>
                <a:cs typeface="Calibri"/>
              </a:rPr>
              <a:t>.</a:t>
            </a:r>
            <a:endParaRPr sz="1600" dirty="0">
              <a:latin typeface="Calibri"/>
              <a:cs typeface="Calibri"/>
            </a:endParaRPr>
          </a:p>
        </p:txBody>
      </p:sp>
      <p:sp>
        <p:nvSpPr>
          <p:cNvPr id="19" name="object 19"/>
          <p:cNvSpPr txBox="1"/>
          <p:nvPr/>
        </p:nvSpPr>
        <p:spPr>
          <a:xfrm>
            <a:off x="11573019" y="6896840"/>
            <a:ext cx="979169" cy="299720"/>
          </a:xfrm>
          <a:prstGeom prst="rect">
            <a:avLst/>
          </a:prstGeom>
        </p:spPr>
        <p:txBody>
          <a:bodyPr vert="horz" wrap="square" lIns="0" tIns="12700" rIns="0" bIns="0" rtlCol="0">
            <a:spAutoFit/>
          </a:bodyPr>
          <a:lstStyle/>
          <a:p>
            <a:pPr marL="12700">
              <a:lnSpc>
                <a:spcPct val="100000"/>
              </a:lnSpc>
              <a:spcBef>
                <a:spcPts val="100"/>
              </a:spcBef>
            </a:pPr>
            <a:r>
              <a:rPr lang="en-GB" sz="1800" b="1" spc="-10" dirty="0" err="1">
                <a:solidFill>
                  <a:srgbClr val="FFFFFF"/>
                </a:solidFill>
                <a:latin typeface="Calibri"/>
                <a:cs typeface="Calibri"/>
              </a:rPr>
              <a:t>Bragmatig</a:t>
            </a:r>
            <a:endParaRPr sz="1800" dirty="0">
              <a:latin typeface="Calibri"/>
              <a:cs typeface="Calibri"/>
            </a:endParaRPr>
          </a:p>
        </p:txBody>
      </p:sp>
      <p:sp>
        <p:nvSpPr>
          <p:cNvPr id="20" name="object 20"/>
          <p:cNvSpPr txBox="1"/>
          <p:nvPr/>
        </p:nvSpPr>
        <p:spPr>
          <a:xfrm>
            <a:off x="13922114" y="7423924"/>
            <a:ext cx="2204085" cy="1406525"/>
          </a:xfrm>
          <a:prstGeom prst="rect">
            <a:avLst/>
          </a:prstGeom>
        </p:spPr>
        <p:txBody>
          <a:bodyPr vert="horz" wrap="square" lIns="0" tIns="12700" rIns="0" bIns="0" rtlCol="0">
            <a:spAutoFit/>
          </a:bodyPr>
          <a:lstStyle/>
          <a:p>
            <a:pPr marL="12065" marR="5080" indent="-635" algn="ctr">
              <a:lnSpc>
                <a:spcPct val="113300"/>
              </a:lnSpc>
              <a:spcBef>
                <a:spcPts val="100"/>
              </a:spcBef>
            </a:pPr>
            <a:r>
              <a:rPr lang="en-GB" sz="1600" dirty="0" err="1">
                <a:solidFill>
                  <a:srgbClr val="FFFFFF"/>
                </a:solidFill>
                <a:latin typeface="Calibri"/>
                <a:cs typeface="Calibri"/>
              </a:rPr>
              <a:t>Rydym</a:t>
            </a:r>
            <a:r>
              <a:rPr lang="en-GB" sz="1600" dirty="0">
                <a:solidFill>
                  <a:srgbClr val="FFFFFF"/>
                </a:solidFill>
                <a:latin typeface="Calibri"/>
                <a:cs typeface="Calibri"/>
              </a:rPr>
              <a:t> </a:t>
            </a:r>
            <a:r>
              <a:rPr lang="en-GB" sz="1600" dirty="0" err="1">
                <a:solidFill>
                  <a:srgbClr val="FFFFFF"/>
                </a:solidFill>
                <a:latin typeface="Calibri"/>
                <a:cs typeface="Calibri"/>
              </a:rPr>
              <a:t>yn</a:t>
            </a:r>
            <a:r>
              <a:rPr lang="en-GB" sz="1600" dirty="0">
                <a:solidFill>
                  <a:srgbClr val="FFFFFF"/>
                </a:solidFill>
                <a:latin typeface="Calibri"/>
                <a:cs typeface="Calibri"/>
              </a:rPr>
              <a:t> </a:t>
            </a:r>
            <a:r>
              <a:rPr lang="en-GB" sz="1600" dirty="0" err="1">
                <a:solidFill>
                  <a:srgbClr val="FFFFFF"/>
                </a:solidFill>
                <a:latin typeface="Calibri"/>
                <a:cs typeface="Calibri"/>
              </a:rPr>
              <a:t>ddewr</a:t>
            </a:r>
            <a:r>
              <a:rPr lang="en-GB" sz="1600" dirty="0">
                <a:solidFill>
                  <a:srgbClr val="FFFFFF"/>
                </a:solidFill>
                <a:latin typeface="Calibri"/>
                <a:cs typeface="Calibri"/>
              </a:rPr>
              <a:t> </a:t>
            </a:r>
            <a:r>
              <a:rPr lang="en-GB" sz="1600" dirty="0" err="1">
                <a:solidFill>
                  <a:srgbClr val="FFFFFF"/>
                </a:solidFill>
                <a:latin typeface="Calibri"/>
                <a:cs typeface="Calibri"/>
              </a:rPr>
              <a:t>yn</a:t>
            </a:r>
            <a:r>
              <a:rPr lang="en-GB" sz="1600" dirty="0">
                <a:solidFill>
                  <a:srgbClr val="FFFFFF"/>
                </a:solidFill>
                <a:latin typeface="Calibri"/>
                <a:cs typeface="Calibri"/>
              </a:rPr>
              <a:t> </a:t>
            </a:r>
            <a:r>
              <a:rPr lang="en-GB" sz="1600" dirty="0" err="1">
                <a:solidFill>
                  <a:srgbClr val="FFFFFF"/>
                </a:solidFill>
                <a:latin typeface="Calibri"/>
                <a:cs typeface="Calibri"/>
              </a:rPr>
              <a:t>ein</a:t>
            </a:r>
            <a:r>
              <a:rPr lang="en-GB" sz="1600" dirty="0">
                <a:solidFill>
                  <a:srgbClr val="FFFFFF"/>
                </a:solidFill>
                <a:latin typeface="Calibri"/>
                <a:cs typeface="Calibri"/>
              </a:rPr>
              <a:t> dull o </a:t>
            </a:r>
            <a:r>
              <a:rPr lang="en-GB" sz="1600" dirty="0" err="1">
                <a:solidFill>
                  <a:srgbClr val="FFFFFF"/>
                </a:solidFill>
                <a:latin typeface="Calibri"/>
                <a:cs typeface="Calibri"/>
              </a:rPr>
              <a:t>greu</a:t>
            </a:r>
            <a:r>
              <a:rPr lang="en-GB" sz="1600" dirty="0">
                <a:solidFill>
                  <a:srgbClr val="FFFFFF"/>
                </a:solidFill>
                <a:latin typeface="Calibri"/>
                <a:cs typeface="Calibri"/>
              </a:rPr>
              <a:t> </a:t>
            </a:r>
            <a:r>
              <a:rPr lang="en-GB" sz="1600" dirty="0" err="1">
                <a:solidFill>
                  <a:srgbClr val="FFFFFF"/>
                </a:solidFill>
                <a:latin typeface="Calibri"/>
                <a:cs typeface="Calibri"/>
              </a:rPr>
              <a:t>newid</a:t>
            </a:r>
            <a:r>
              <a:rPr lang="en-GB" sz="1600" dirty="0">
                <a:solidFill>
                  <a:srgbClr val="FFFFFF"/>
                </a:solidFill>
                <a:latin typeface="Calibri"/>
                <a:cs typeface="Calibri"/>
              </a:rPr>
              <a:t>. </a:t>
            </a:r>
            <a:r>
              <a:rPr lang="en-GB" sz="1600" dirty="0" err="1">
                <a:solidFill>
                  <a:srgbClr val="FFFFFF"/>
                </a:solidFill>
                <a:latin typeface="Calibri"/>
                <a:cs typeface="Calibri"/>
              </a:rPr>
              <a:t>Rydym</a:t>
            </a:r>
            <a:r>
              <a:rPr lang="en-GB" sz="1600" dirty="0">
                <a:solidFill>
                  <a:srgbClr val="FFFFFF"/>
                </a:solidFill>
                <a:latin typeface="Calibri"/>
                <a:cs typeface="Calibri"/>
              </a:rPr>
              <a:t> </a:t>
            </a:r>
            <a:r>
              <a:rPr lang="en-GB" sz="1600" dirty="0" err="1">
                <a:solidFill>
                  <a:srgbClr val="FFFFFF"/>
                </a:solidFill>
                <a:latin typeface="Calibri"/>
                <a:cs typeface="Calibri"/>
              </a:rPr>
              <a:t>yn</a:t>
            </a:r>
            <a:r>
              <a:rPr lang="en-GB" sz="1600" dirty="0">
                <a:solidFill>
                  <a:srgbClr val="FFFFFF"/>
                </a:solidFill>
                <a:latin typeface="Calibri"/>
                <a:cs typeface="Calibri"/>
              </a:rPr>
              <a:t> </a:t>
            </a:r>
            <a:r>
              <a:rPr lang="en-GB" sz="1600" dirty="0" err="1">
                <a:solidFill>
                  <a:srgbClr val="FFFFFF"/>
                </a:solidFill>
                <a:latin typeface="Calibri"/>
                <a:cs typeface="Calibri"/>
              </a:rPr>
              <a:t>tarfu</a:t>
            </a:r>
            <a:r>
              <a:rPr lang="en-GB" sz="1600" dirty="0">
                <a:solidFill>
                  <a:srgbClr val="FFFFFF"/>
                </a:solidFill>
                <a:latin typeface="Calibri"/>
                <a:cs typeface="Calibri"/>
              </a:rPr>
              <a:t> ac </a:t>
            </a:r>
            <a:r>
              <a:rPr lang="en-GB" sz="1600" dirty="0" err="1">
                <a:solidFill>
                  <a:srgbClr val="FFFFFF"/>
                </a:solidFill>
                <a:latin typeface="Calibri"/>
                <a:cs typeface="Calibri"/>
              </a:rPr>
              <a:t>yn</a:t>
            </a:r>
            <a:r>
              <a:rPr lang="en-GB" sz="1600" dirty="0">
                <a:solidFill>
                  <a:srgbClr val="FFFFFF"/>
                </a:solidFill>
                <a:latin typeface="Calibri"/>
                <a:cs typeface="Calibri"/>
              </a:rPr>
              <a:t> </a:t>
            </a:r>
            <a:r>
              <a:rPr lang="en-GB" sz="1600" dirty="0" err="1">
                <a:solidFill>
                  <a:srgbClr val="FFFFFF"/>
                </a:solidFill>
                <a:latin typeface="Calibri"/>
                <a:cs typeface="Calibri"/>
              </a:rPr>
              <a:t>herio'n</a:t>
            </a:r>
            <a:r>
              <a:rPr lang="en-GB" sz="1600" dirty="0">
                <a:solidFill>
                  <a:srgbClr val="FFFFFF"/>
                </a:solidFill>
                <a:latin typeface="Calibri"/>
                <a:cs typeface="Calibri"/>
              </a:rPr>
              <a:t> </a:t>
            </a:r>
            <a:r>
              <a:rPr lang="en-GB" sz="1600" dirty="0" err="1">
                <a:solidFill>
                  <a:srgbClr val="FFFFFF"/>
                </a:solidFill>
                <a:latin typeface="Calibri"/>
                <a:cs typeface="Calibri"/>
              </a:rPr>
              <a:t>gadarnhaol</a:t>
            </a:r>
            <a:r>
              <a:rPr lang="en-GB" sz="1600" dirty="0">
                <a:solidFill>
                  <a:srgbClr val="FFFFFF"/>
                </a:solidFill>
                <a:latin typeface="Calibri"/>
                <a:cs typeface="Calibri"/>
              </a:rPr>
              <a:t> </a:t>
            </a:r>
            <a:r>
              <a:rPr lang="en-GB" sz="1600" dirty="0" err="1">
                <a:solidFill>
                  <a:srgbClr val="FFFFFF"/>
                </a:solidFill>
                <a:latin typeface="Calibri"/>
                <a:cs typeface="Calibri"/>
              </a:rPr>
              <a:t>wrth</a:t>
            </a:r>
            <a:r>
              <a:rPr lang="en-GB" sz="1600" dirty="0">
                <a:solidFill>
                  <a:srgbClr val="FFFFFF"/>
                </a:solidFill>
                <a:latin typeface="Calibri"/>
                <a:cs typeface="Calibri"/>
              </a:rPr>
              <a:t> </a:t>
            </a:r>
            <a:r>
              <a:rPr lang="en-GB" sz="1600" dirty="0" err="1">
                <a:solidFill>
                  <a:srgbClr val="FFFFFF"/>
                </a:solidFill>
                <a:latin typeface="Calibri"/>
                <a:cs typeface="Calibri"/>
              </a:rPr>
              <a:t>fynd</a:t>
            </a:r>
            <a:r>
              <a:rPr lang="en-GB" sz="1600" dirty="0">
                <a:solidFill>
                  <a:srgbClr val="FFFFFF"/>
                </a:solidFill>
                <a:latin typeface="Calibri"/>
                <a:cs typeface="Calibri"/>
              </a:rPr>
              <a:t> </a:t>
            </a:r>
            <a:r>
              <a:rPr lang="en-GB" sz="1600" dirty="0" err="1">
                <a:solidFill>
                  <a:srgbClr val="FFFFFF"/>
                </a:solidFill>
                <a:latin typeface="Calibri"/>
                <a:cs typeface="Calibri"/>
              </a:rPr>
              <a:t>ar</a:t>
            </a:r>
            <a:r>
              <a:rPr lang="en-GB" sz="1600" dirty="0">
                <a:solidFill>
                  <a:srgbClr val="FFFFFF"/>
                </a:solidFill>
                <a:latin typeface="Calibri"/>
                <a:cs typeface="Calibri"/>
              </a:rPr>
              <a:t> </a:t>
            </a:r>
            <a:r>
              <a:rPr lang="en-GB" sz="1600" dirty="0" err="1">
                <a:solidFill>
                  <a:srgbClr val="FFFFFF"/>
                </a:solidFill>
                <a:latin typeface="Calibri"/>
                <a:cs typeface="Calibri"/>
              </a:rPr>
              <a:t>drywydd</a:t>
            </a:r>
            <a:r>
              <a:rPr lang="en-GB" sz="1600" dirty="0">
                <a:solidFill>
                  <a:srgbClr val="FFFFFF"/>
                </a:solidFill>
                <a:latin typeface="Calibri"/>
                <a:cs typeface="Calibri"/>
              </a:rPr>
              <a:t> </a:t>
            </a:r>
            <a:r>
              <a:rPr lang="en-GB" sz="1600" dirty="0" err="1">
                <a:solidFill>
                  <a:srgbClr val="FFFFFF"/>
                </a:solidFill>
                <a:latin typeface="Calibri"/>
                <a:cs typeface="Calibri"/>
              </a:rPr>
              <a:t>ein</a:t>
            </a:r>
            <a:r>
              <a:rPr lang="en-GB" sz="1600" dirty="0">
                <a:solidFill>
                  <a:srgbClr val="FFFFFF"/>
                </a:solidFill>
                <a:latin typeface="Calibri"/>
                <a:cs typeface="Calibri"/>
              </a:rPr>
              <a:t> </a:t>
            </a:r>
            <a:r>
              <a:rPr lang="en-GB" sz="1600" dirty="0" err="1">
                <a:solidFill>
                  <a:srgbClr val="FFFFFF"/>
                </a:solidFill>
                <a:latin typeface="Calibri"/>
                <a:cs typeface="Calibri"/>
              </a:rPr>
              <a:t>cenhadaeth</a:t>
            </a:r>
            <a:r>
              <a:rPr lang="en-GB" sz="1600" dirty="0">
                <a:solidFill>
                  <a:srgbClr val="FFFFFF"/>
                </a:solidFill>
                <a:latin typeface="Calibri"/>
                <a:cs typeface="Calibri"/>
              </a:rPr>
              <a:t>.</a:t>
            </a:r>
            <a:endParaRPr sz="1600" dirty="0">
              <a:latin typeface="Calibri"/>
              <a:cs typeface="Calibri"/>
            </a:endParaRPr>
          </a:p>
        </p:txBody>
      </p:sp>
      <p:sp>
        <p:nvSpPr>
          <p:cNvPr id="21" name="object 21"/>
          <p:cNvSpPr txBox="1"/>
          <p:nvPr/>
        </p:nvSpPr>
        <p:spPr>
          <a:xfrm>
            <a:off x="14451093" y="6896840"/>
            <a:ext cx="1146175" cy="299720"/>
          </a:xfrm>
          <a:prstGeom prst="rect">
            <a:avLst/>
          </a:prstGeom>
        </p:spPr>
        <p:txBody>
          <a:bodyPr vert="horz" wrap="square" lIns="0" tIns="12700" rIns="0" bIns="0" rtlCol="0">
            <a:spAutoFit/>
          </a:bodyPr>
          <a:lstStyle/>
          <a:p>
            <a:pPr marL="12700">
              <a:lnSpc>
                <a:spcPct val="100000"/>
              </a:lnSpc>
              <a:spcBef>
                <a:spcPts val="100"/>
              </a:spcBef>
            </a:pPr>
            <a:r>
              <a:rPr lang="en-GB" sz="1800" b="1" spc="-10" dirty="0" err="1">
                <a:solidFill>
                  <a:srgbClr val="FFFFFF"/>
                </a:solidFill>
                <a:latin typeface="Calibri"/>
                <a:cs typeface="Calibri"/>
              </a:rPr>
              <a:t>Dewr</a:t>
            </a:r>
            <a:endParaRPr sz="1800" dirty="0">
              <a:latin typeface="Calibri"/>
              <a:cs typeface="Calibri"/>
            </a:endParaRPr>
          </a:p>
        </p:txBody>
      </p:sp>
    </p:spTree>
    <p:extLst>
      <p:ext uri="{BB962C8B-B14F-4D97-AF65-F5344CB8AC3E}">
        <p14:creationId xmlns:p14="http://schemas.microsoft.com/office/powerpoint/2010/main" val="178992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16103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3" name="object 3"/>
          <p:cNvSpPr txBox="1">
            <a:spLocks noGrp="1"/>
          </p:cNvSpPr>
          <p:nvPr>
            <p:ph type="title"/>
          </p:nvPr>
        </p:nvSpPr>
        <p:spPr>
          <a:xfrm>
            <a:off x="1016000" y="979805"/>
            <a:ext cx="5566410" cy="711200"/>
          </a:xfrm>
          <a:prstGeom prst="rect">
            <a:avLst/>
          </a:prstGeom>
        </p:spPr>
        <p:txBody>
          <a:bodyPr vert="horz" wrap="square" lIns="0" tIns="12700" rIns="0" bIns="0" rtlCol="0">
            <a:spAutoFit/>
          </a:bodyPr>
          <a:lstStyle/>
          <a:p>
            <a:pPr marL="12700">
              <a:lnSpc>
                <a:spcPct val="100000"/>
              </a:lnSpc>
              <a:spcBef>
                <a:spcPts val="100"/>
              </a:spcBef>
            </a:pPr>
            <a:r>
              <a:rPr lang="en-GB" spc="-245" dirty="0"/>
              <a:t>EIN YMRWYMIADAU</a:t>
            </a:r>
            <a:endParaRPr spc="-20" dirty="0"/>
          </a:p>
        </p:txBody>
      </p:sp>
      <p:sp>
        <p:nvSpPr>
          <p:cNvPr id="4" name="object 4"/>
          <p:cNvSpPr txBox="1"/>
          <p:nvPr/>
        </p:nvSpPr>
        <p:spPr>
          <a:xfrm>
            <a:off x="9264553" y="934066"/>
            <a:ext cx="7588884" cy="1268296"/>
          </a:xfrm>
          <a:prstGeom prst="rect">
            <a:avLst/>
          </a:prstGeom>
        </p:spPr>
        <p:txBody>
          <a:bodyPr vert="horz" wrap="square" lIns="0" tIns="12700" rIns="0" bIns="0" rtlCol="0">
            <a:spAutoFit/>
          </a:bodyPr>
          <a:lstStyle/>
          <a:p>
            <a:pPr marL="12700" marR="5080">
              <a:lnSpc>
                <a:spcPct val="114599"/>
              </a:lnSpc>
              <a:spcBef>
                <a:spcPts val="100"/>
              </a:spcBef>
            </a:pPr>
            <a:r>
              <a:rPr sz="1800" dirty="0">
                <a:solidFill>
                  <a:srgbClr val="FFFFFF"/>
                </a:solidFill>
                <a:latin typeface="Calibri"/>
                <a:cs typeface="Calibri"/>
              </a:rPr>
              <a:t>StreetGames</a:t>
            </a:r>
            <a:r>
              <a:rPr sz="1800" spc="-45" dirty="0">
                <a:solidFill>
                  <a:srgbClr val="FFFFFF"/>
                </a:solidFill>
                <a:latin typeface="Calibri"/>
                <a:cs typeface="Calibri"/>
              </a:rPr>
              <a:t> </a:t>
            </a:r>
            <a:r>
              <a:rPr lang="en-GB" sz="1800" dirty="0" err="1">
                <a:solidFill>
                  <a:srgbClr val="FFFFFF"/>
                </a:solidFill>
                <a:latin typeface="Calibri"/>
                <a:cs typeface="Calibri"/>
              </a:rPr>
              <a:t>Mae'n</a:t>
            </a:r>
            <a:r>
              <a:rPr lang="en-GB" sz="1800" dirty="0">
                <a:solidFill>
                  <a:srgbClr val="FFFFFF"/>
                </a:solidFill>
                <a:latin typeface="Calibri"/>
                <a:cs typeface="Calibri"/>
              </a:rPr>
              <a:t> </a:t>
            </a:r>
            <a:r>
              <a:rPr lang="en-GB" sz="1800" dirty="0" err="1">
                <a:solidFill>
                  <a:srgbClr val="FFFFFF"/>
                </a:solidFill>
                <a:latin typeface="Calibri"/>
                <a:cs typeface="Calibri"/>
              </a:rPr>
              <a:t>lle</a:t>
            </a:r>
            <a:r>
              <a:rPr lang="en-GB" sz="1800" dirty="0">
                <a:solidFill>
                  <a:srgbClr val="FFFFFF"/>
                </a:solidFill>
                <a:latin typeface="Calibri"/>
                <a:cs typeface="Calibri"/>
              </a:rPr>
              <a:t> </a:t>
            </a:r>
            <a:r>
              <a:rPr lang="en-GB" sz="1800" dirty="0" err="1">
                <a:solidFill>
                  <a:srgbClr val="FFFFFF"/>
                </a:solidFill>
                <a:latin typeface="Calibri"/>
                <a:cs typeface="Calibri"/>
              </a:rPr>
              <a:t>arbennig</a:t>
            </a:r>
            <a:r>
              <a:rPr lang="en-GB" sz="1800" dirty="0">
                <a:solidFill>
                  <a:srgbClr val="FFFFFF"/>
                </a:solidFill>
                <a:latin typeface="Calibri"/>
                <a:cs typeface="Calibri"/>
              </a:rPr>
              <a:t> </a:t>
            </a:r>
            <a:r>
              <a:rPr lang="en-GB" sz="1800" dirty="0" err="1">
                <a:solidFill>
                  <a:srgbClr val="FFFFFF"/>
                </a:solidFill>
                <a:latin typeface="Calibri"/>
                <a:cs typeface="Calibri"/>
              </a:rPr>
              <a:t>i</a:t>
            </a:r>
            <a:r>
              <a:rPr lang="en-GB" sz="1800" dirty="0">
                <a:solidFill>
                  <a:srgbClr val="FFFFFF"/>
                </a:solidFill>
                <a:latin typeface="Calibri"/>
                <a:cs typeface="Calibri"/>
              </a:rPr>
              <a:t> </a:t>
            </a:r>
            <a:r>
              <a:rPr lang="en-GB" sz="1800" dirty="0" err="1">
                <a:solidFill>
                  <a:srgbClr val="FFFFFF"/>
                </a:solidFill>
                <a:latin typeface="Calibri"/>
                <a:cs typeface="Calibri"/>
              </a:rPr>
              <a:t>weithio</a:t>
            </a:r>
            <a:r>
              <a:rPr lang="en-GB" sz="1800" dirty="0">
                <a:solidFill>
                  <a:srgbClr val="FFFFFF"/>
                </a:solidFill>
                <a:latin typeface="Calibri"/>
                <a:cs typeface="Calibri"/>
              </a:rPr>
              <a:t>. Mae </a:t>
            </a:r>
            <a:r>
              <a:rPr lang="en-GB" sz="1800" dirty="0" err="1">
                <a:solidFill>
                  <a:srgbClr val="FFFFFF"/>
                </a:solidFill>
                <a:latin typeface="Calibri"/>
                <a:cs typeface="Calibri"/>
              </a:rPr>
              <a:t>ein</a:t>
            </a:r>
            <a:r>
              <a:rPr lang="en-GB" sz="1800" dirty="0">
                <a:solidFill>
                  <a:srgbClr val="FFFFFF"/>
                </a:solidFill>
                <a:latin typeface="Calibri"/>
                <a:cs typeface="Calibri"/>
              </a:rPr>
              <a:t> </a:t>
            </a:r>
            <a:r>
              <a:rPr lang="en-GB" sz="1800" dirty="0" err="1">
                <a:solidFill>
                  <a:srgbClr val="FFFFFF"/>
                </a:solidFill>
                <a:latin typeface="Calibri"/>
                <a:cs typeface="Calibri"/>
              </a:rPr>
              <a:t>gweithle</a:t>
            </a:r>
            <a:r>
              <a:rPr lang="en-GB" sz="1800" dirty="0">
                <a:solidFill>
                  <a:srgbClr val="FFFFFF"/>
                </a:solidFill>
                <a:latin typeface="Calibri"/>
                <a:cs typeface="Calibri"/>
              </a:rPr>
              <a:t> </a:t>
            </a:r>
            <a:r>
              <a:rPr lang="en-GB" sz="1800" dirty="0" err="1">
                <a:solidFill>
                  <a:srgbClr val="FFFFFF"/>
                </a:solidFill>
                <a:latin typeface="Calibri"/>
                <a:cs typeface="Calibri"/>
              </a:rPr>
              <a:t>yn</a:t>
            </a:r>
            <a:r>
              <a:rPr lang="en-GB" sz="1800" dirty="0">
                <a:solidFill>
                  <a:srgbClr val="FFFFFF"/>
                </a:solidFill>
                <a:latin typeface="Calibri"/>
                <a:cs typeface="Calibri"/>
              </a:rPr>
              <a:t> </a:t>
            </a:r>
            <a:r>
              <a:rPr lang="en-GB" sz="1800" dirty="0" err="1">
                <a:solidFill>
                  <a:srgbClr val="FFFFFF"/>
                </a:solidFill>
                <a:latin typeface="Calibri"/>
                <a:cs typeface="Calibri"/>
              </a:rPr>
              <a:t>gymuned</a:t>
            </a:r>
            <a:r>
              <a:rPr lang="en-GB" sz="1800" dirty="0">
                <a:solidFill>
                  <a:srgbClr val="FFFFFF"/>
                </a:solidFill>
                <a:latin typeface="Calibri"/>
                <a:cs typeface="Calibri"/>
              </a:rPr>
              <a:t> o </a:t>
            </a:r>
            <a:r>
              <a:rPr lang="en-GB" sz="1800" dirty="0" err="1">
                <a:solidFill>
                  <a:srgbClr val="FFFFFF"/>
                </a:solidFill>
                <a:latin typeface="Calibri"/>
                <a:cs typeface="Calibri"/>
              </a:rPr>
              <a:t>bobl</a:t>
            </a:r>
            <a:r>
              <a:rPr lang="en-GB" sz="1800" dirty="0">
                <a:solidFill>
                  <a:srgbClr val="FFFFFF"/>
                </a:solidFill>
                <a:latin typeface="Calibri"/>
                <a:cs typeface="Calibri"/>
              </a:rPr>
              <a:t> </a:t>
            </a:r>
            <a:r>
              <a:rPr lang="en-GB" sz="1800" dirty="0" err="1">
                <a:solidFill>
                  <a:srgbClr val="FFFFFF"/>
                </a:solidFill>
                <a:latin typeface="Calibri"/>
                <a:cs typeface="Calibri"/>
              </a:rPr>
              <a:t>dalentog</a:t>
            </a:r>
            <a:r>
              <a:rPr lang="en-GB" sz="1800" dirty="0">
                <a:solidFill>
                  <a:srgbClr val="FFFFFF"/>
                </a:solidFill>
                <a:latin typeface="Calibri"/>
                <a:cs typeface="Calibri"/>
              </a:rPr>
              <a:t> </a:t>
            </a:r>
            <a:r>
              <a:rPr lang="en-GB" sz="1800" dirty="0" err="1">
                <a:solidFill>
                  <a:srgbClr val="FFFFFF"/>
                </a:solidFill>
                <a:latin typeface="Calibri"/>
                <a:cs typeface="Calibri"/>
              </a:rPr>
              <a:t>sy'n</a:t>
            </a:r>
            <a:r>
              <a:rPr lang="en-GB" sz="1800" dirty="0">
                <a:solidFill>
                  <a:srgbClr val="FFFFFF"/>
                </a:solidFill>
                <a:latin typeface="Calibri"/>
                <a:cs typeface="Calibri"/>
              </a:rPr>
              <a:t> </a:t>
            </a:r>
            <a:r>
              <a:rPr lang="en-GB" sz="1800" dirty="0" err="1">
                <a:solidFill>
                  <a:srgbClr val="FFFFFF"/>
                </a:solidFill>
                <a:latin typeface="Calibri"/>
                <a:cs typeface="Calibri"/>
              </a:rPr>
              <a:t>gweithio</a:t>
            </a:r>
            <a:r>
              <a:rPr lang="en-GB" sz="1800" dirty="0">
                <a:solidFill>
                  <a:srgbClr val="FFFFFF"/>
                </a:solidFill>
                <a:latin typeface="Calibri"/>
                <a:cs typeface="Calibri"/>
              </a:rPr>
              <a:t> </a:t>
            </a:r>
            <a:r>
              <a:rPr lang="en-GB" sz="1800" dirty="0" err="1">
                <a:solidFill>
                  <a:srgbClr val="FFFFFF"/>
                </a:solidFill>
                <a:latin typeface="Calibri"/>
                <a:cs typeface="Calibri"/>
              </a:rPr>
              <a:t>mewn</a:t>
            </a:r>
            <a:r>
              <a:rPr lang="en-GB" sz="1800" dirty="0">
                <a:solidFill>
                  <a:srgbClr val="FFFFFF"/>
                </a:solidFill>
                <a:latin typeface="Calibri"/>
                <a:cs typeface="Calibri"/>
              </a:rPr>
              <a:t> </a:t>
            </a:r>
            <a:r>
              <a:rPr lang="en-GB" sz="1800" dirty="0" err="1">
                <a:solidFill>
                  <a:srgbClr val="FFFFFF"/>
                </a:solidFill>
                <a:latin typeface="Calibri"/>
                <a:cs typeface="Calibri"/>
              </a:rPr>
              <a:t>ffyrdd</a:t>
            </a:r>
            <a:r>
              <a:rPr lang="en-GB" sz="1800" dirty="0">
                <a:solidFill>
                  <a:srgbClr val="FFFFFF"/>
                </a:solidFill>
                <a:latin typeface="Calibri"/>
                <a:cs typeface="Calibri"/>
              </a:rPr>
              <a:t> </a:t>
            </a:r>
            <a:r>
              <a:rPr lang="en-GB" sz="1800" dirty="0" err="1">
                <a:solidFill>
                  <a:srgbClr val="FFFFFF"/>
                </a:solidFill>
                <a:latin typeface="Calibri"/>
                <a:cs typeface="Calibri"/>
              </a:rPr>
              <a:t>arloesol</a:t>
            </a:r>
            <a:r>
              <a:rPr lang="en-GB" sz="1800" dirty="0">
                <a:solidFill>
                  <a:srgbClr val="FFFFFF"/>
                </a:solidFill>
                <a:latin typeface="Calibri"/>
                <a:cs typeface="Calibri"/>
              </a:rPr>
              <a:t> a </a:t>
            </a:r>
            <a:r>
              <a:rPr lang="en-GB" sz="1800" dirty="0" err="1">
                <a:solidFill>
                  <a:srgbClr val="FFFFFF"/>
                </a:solidFill>
                <a:latin typeface="Calibri"/>
                <a:cs typeface="Calibri"/>
              </a:rPr>
              <a:t>chydgynhyrchiol</a:t>
            </a:r>
            <a:r>
              <a:rPr lang="en-GB" sz="1800" dirty="0">
                <a:solidFill>
                  <a:srgbClr val="FFFFFF"/>
                </a:solidFill>
                <a:latin typeface="Calibri"/>
                <a:cs typeface="Calibri"/>
              </a:rPr>
              <a:t>. </a:t>
            </a:r>
            <a:r>
              <a:rPr lang="en-GB" sz="1800" dirty="0" err="1">
                <a:solidFill>
                  <a:srgbClr val="FFFFFF"/>
                </a:solidFill>
                <a:latin typeface="Calibri"/>
                <a:cs typeface="Calibri"/>
              </a:rPr>
              <a:t>Mae'r</a:t>
            </a:r>
            <a:r>
              <a:rPr lang="en-GB" sz="1800" dirty="0">
                <a:solidFill>
                  <a:srgbClr val="FFFFFF"/>
                </a:solidFill>
                <a:latin typeface="Calibri"/>
                <a:cs typeface="Calibri"/>
              </a:rPr>
              <a:t> </a:t>
            </a:r>
            <a:r>
              <a:rPr lang="en-GB" sz="1800" dirty="0" err="1">
                <a:solidFill>
                  <a:srgbClr val="FFFFFF"/>
                </a:solidFill>
                <a:latin typeface="Calibri"/>
                <a:cs typeface="Calibri"/>
              </a:rPr>
              <a:t>ffordd</a:t>
            </a:r>
            <a:r>
              <a:rPr lang="en-GB" sz="1800" dirty="0">
                <a:solidFill>
                  <a:srgbClr val="FFFFFF"/>
                </a:solidFill>
                <a:latin typeface="Calibri"/>
                <a:cs typeface="Calibri"/>
              </a:rPr>
              <a:t> </a:t>
            </a:r>
            <a:r>
              <a:rPr lang="en-GB" sz="1800" dirty="0" err="1">
                <a:solidFill>
                  <a:srgbClr val="FFFFFF"/>
                </a:solidFill>
                <a:latin typeface="Calibri"/>
                <a:cs typeface="Calibri"/>
              </a:rPr>
              <a:t>rydyn</a:t>
            </a:r>
            <a:r>
              <a:rPr lang="en-GB" sz="1800" dirty="0">
                <a:solidFill>
                  <a:srgbClr val="FFFFFF"/>
                </a:solidFill>
                <a:latin typeface="Calibri"/>
                <a:cs typeface="Calibri"/>
              </a:rPr>
              <a:t> </a:t>
            </a:r>
            <a:r>
              <a:rPr lang="en-GB" sz="1800" dirty="0" err="1">
                <a:solidFill>
                  <a:srgbClr val="FFFFFF"/>
                </a:solidFill>
                <a:latin typeface="Calibri"/>
                <a:cs typeface="Calibri"/>
              </a:rPr>
              <a:t>ni'n</a:t>
            </a:r>
            <a:r>
              <a:rPr lang="en-GB" sz="1800" dirty="0">
                <a:solidFill>
                  <a:srgbClr val="FFFFFF"/>
                </a:solidFill>
                <a:latin typeface="Calibri"/>
                <a:cs typeface="Calibri"/>
              </a:rPr>
              <a:t> </a:t>
            </a:r>
            <a:r>
              <a:rPr lang="en-GB" sz="1800" dirty="0" err="1">
                <a:solidFill>
                  <a:srgbClr val="FFFFFF"/>
                </a:solidFill>
                <a:latin typeface="Calibri"/>
                <a:cs typeface="Calibri"/>
              </a:rPr>
              <a:t>gweithio</a:t>
            </a:r>
            <a:r>
              <a:rPr lang="en-GB" sz="1800" dirty="0">
                <a:solidFill>
                  <a:srgbClr val="FFFFFF"/>
                </a:solidFill>
                <a:latin typeface="Calibri"/>
                <a:cs typeface="Calibri"/>
              </a:rPr>
              <a:t> </a:t>
            </a:r>
            <a:r>
              <a:rPr lang="en-GB" sz="1800" dirty="0" err="1">
                <a:solidFill>
                  <a:srgbClr val="FFFFFF"/>
                </a:solidFill>
                <a:latin typeface="Calibri"/>
                <a:cs typeface="Calibri"/>
              </a:rPr>
              <a:t>gyda'n</a:t>
            </a:r>
            <a:r>
              <a:rPr lang="en-GB" sz="1800" dirty="0">
                <a:solidFill>
                  <a:srgbClr val="FFFFFF"/>
                </a:solidFill>
                <a:latin typeface="Calibri"/>
                <a:cs typeface="Calibri"/>
              </a:rPr>
              <a:t> </a:t>
            </a:r>
            <a:r>
              <a:rPr lang="en-GB" sz="1800" dirty="0" err="1">
                <a:solidFill>
                  <a:srgbClr val="FFFFFF"/>
                </a:solidFill>
                <a:latin typeface="Calibri"/>
                <a:cs typeface="Calibri"/>
              </a:rPr>
              <a:t>gilydd</a:t>
            </a:r>
            <a:r>
              <a:rPr lang="en-GB" sz="1800" dirty="0">
                <a:solidFill>
                  <a:srgbClr val="FFFFFF"/>
                </a:solidFill>
                <a:latin typeface="Calibri"/>
                <a:cs typeface="Calibri"/>
              </a:rPr>
              <a:t> </a:t>
            </a:r>
            <a:r>
              <a:rPr lang="en-GB" sz="1800" dirty="0" err="1">
                <a:solidFill>
                  <a:srgbClr val="FFFFFF"/>
                </a:solidFill>
                <a:latin typeface="Calibri"/>
                <a:cs typeface="Calibri"/>
              </a:rPr>
              <a:t>yn</a:t>
            </a:r>
            <a:r>
              <a:rPr lang="en-GB" sz="1800" dirty="0">
                <a:solidFill>
                  <a:srgbClr val="FFFFFF"/>
                </a:solidFill>
                <a:latin typeface="Calibri"/>
                <a:cs typeface="Calibri"/>
              </a:rPr>
              <a:t> </a:t>
            </a:r>
            <a:r>
              <a:rPr lang="en-GB" sz="1800" dirty="0" err="1">
                <a:solidFill>
                  <a:srgbClr val="FFFFFF"/>
                </a:solidFill>
                <a:latin typeface="Calibri"/>
                <a:cs typeface="Calibri"/>
              </a:rPr>
              <a:t>adlewyrchu</a:t>
            </a:r>
            <a:r>
              <a:rPr lang="en-GB" sz="1800" dirty="0">
                <a:solidFill>
                  <a:srgbClr val="FFFFFF"/>
                </a:solidFill>
                <a:latin typeface="Calibri"/>
                <a:cs typeface="Calibri"/>
              </a:rPr>
              <a:t> </a:t>
            </a:r>
            <a:r>
              <a:rPr lang="en-GB" sz="1800" dirty="0" err="1">
                <a:solidFill>
                  <a:srgbClr val="FFFFFF"/>
                </a:solidFill>
                <a:latin typeface="Calibri"/>
                <a:cs typeface="Calibri"/>
              </a:rPr>
              <a:t>ymrwymiad</a:t>
            </a:r>
            <a:r>
              <a:rPr lang="en-GB" sz="1800" dirty="0">
                <a:solidFill>
                  <a:srgbClr val="FFFFFF"/>
                </a:solidFill>
                <a:latin typeface="Calibri"/>
                <a:cs typeface="Calibri"/>
              </a:rPr>
              <a:t> </a:t>
            </a:r>
            <a:r>
              <a:rPr lang="en-GB" sz="1800" dirty="0" err="1">
                <a:solidFill>
                  <a:srgbClr val="FFFFFF"/>
                </a:solidFill>
                <a:latin typeface="Calibri"/>
                <a:cs typeface="Calibri"/>
              </a:rPr>
              <a:t>rydyn</a:t>
            </a:r>
            <a:r>
              <a:rPr lang="en-GB" sz="1800" dirty="0">
                <a:solidFill>
                  <a:srgbClr val="FFFFFF"/>
                </a:solidFill>
                <a:latin typeface="Calibri"/>
                <a:cs typeface="Calibri"/>
              </a:rPr>
              <a:t> </a:t>
            </a:r>
            <a:r>
              <a:rPr lang="en-GB" sz="1800" dirty="0" err="1">
                <a:solidFill>
                  <a:srgbClr val="FFFFFF"/>
                </a:solidFill>
                <a:latin typeface="Calibri"/>
                <a:cs typeface="Calibri"/>
              </a:rPr>
              <a:t>ni'n</a:t>
            </a:r>
            <a:r>
              <a:rPr lang="en-GB" sz="1800" dirty="0">
                <a:solidFill>
                  <a:srgbClr val="FFFFFF"/>
                </a:solidFill>
                <a:latin typeface="Calibri"/>
                <a:cs typeface="Calibri"/>
              </a:rPr>
              <a:t> </a:t>
            </a:r>
            <a:r>
              <a:rPr lang="en-GB" sz="1800" dirty="0" err="1">
                <a:solidFill>
                  <a:srgbClr val="FFFFFF"/>
                </a:solidFill>
                <a:latin typeface="Calibri"/>
                <a:cs typeface="Calibri"/>
              </a:rPr>
              <a:t>ei</a:t>
            </a:r>
            <a:r>
              <a:rPr lang="en-GB" sz="1800" dirty="0">
                <a:solidFill>
                  <a:srgbClr val="FFFFFF"/>
                </a:solidFill>
                <a:latin typeface="Calibri"/>
                <a:cs typeface="Calibri"/>
              </a:rPr>
              <a:t> </a:t>
            </a:r>
            <a:r>
              <a:rPr lang="en-GB" sz="1800" dirty="0" err="1">
                <a:solidFill>
                  <a:srgbClr val="FFFFFF"/>
                </a:solidFill>
                <a:latin typeface="Calibri"/>
                <a:cs typeface="Calibri"/>
              </a:rPr>
              <a:t>wneud</a:t>
            </a:r>
            <a:r>
              <a:rPr lang="en-GB" sz="1800" dirty="0">
                <a:solidFill>
                  <a:srgbClr val="FFFFFF"/>
                </a:solidFill>
                <a:latin typeface="Calibri"/>
                <a:cs typeface="Calibri"/>
              </a:rPr>
              <a:t> </a:t>
            </a:r>
            <a:r>
              <a:rPr lang="en-GB" sz="1800" dirty="0" err="1">
                <a:solidFill>
                  <a:srgbClr val="FFFFFF"/>
                </a:solidFill>
                <a:latin typeface="Calibri"/>
                <a:cs typeface="Calibri"/>
              </a:rPr>
              <a:t>i'n</a:t>
            </a:r>
            <a:r>
              <a:rPr lang="en-GB" sz="1800" dirty="0">
                <a:solidFill>
                  <a:srgbClr val="FFFFFF"/>
                </a:solidFill>
                <a:latin typeface="Calibri"/>
                <a:cs typeface="Calibri"/>
              </a:rPr>
              <a:t> </a:t>
            </a:r>
            <a:r>
              <a:rPr lang="en-GB" sz="1800" dirty="0" err="1">
                <a:solidFill>
                  <a:srgbClr val="FFFFFF"/>
                </a:solidFill>
                <a:latin typeface="Calibri"/>
                <a:cs typeface="Calibri"/>
              </a:rPr>
              <a:t>gilydd</a:t>
            </a:r>
            <a:r>
              <a:rPr lang="en-GB" sz="1800" dirty="0">
                <a:solidFill>
                  <a:srgbClr val="FFFFFF"/>
                </a:solidFill>
                <a:latin typeface="Calibri"/>
                <a:cs typeface="Calibri"/>
              </a:rPr>
              <a:t>. </a:t>
            </a:r>
            <a:r>
              <a:rPr lang="en-GB" sz="1800" dirty="0" err="1">
                <a:solidFill>
                  <a:srgbClr val="FFFFFF"/>
                </a:solidFill>
                <a:latin typeface="Calibri"/>
                <a:cs typeface="Calibri"/>
              </a:rPr>
              <a:t>Rydym</a:t>
            </a:r>
            <a:r>
              <a:rPr lang="en-GB" sz="1800" dirty="0">
                <a:solidFill>
                  <a:srgbClr val="FFFFFF"/>
                </a:solidFill>
                <a:latin typeface="Calibri"/>
                <a:cs typeface="Calibri"/>
              </a:rPr>
              <a:t> </a:t>
            </a:r>
            <a:r>
              <a:rPr lang="en-GB" sz="1800" dirty="0" err="1">
                <a:solidFill>
                  <a:srgbClr val="FFFFFF"/>
                </a:solidFill>
                <a:latin typeface="Calibri"/>
                <a:cs typeface="Calibri"/>
              </a:rPr>
              <a:t>yn</a:t>
            </a:r>
            <a:r>
              <a:rPr lang="en-GB" sz="1800" dirty="0">
                <a:solidFill>
                  <a:srgbClr val="FFFFFF"/>
                </a:solidFill>
                <a:latin typeface="Calibri"/>
                <a:cs typeface="Calibri"/>
              </a:rPr>
              <a:t> </a:t>
            </a:r>
            <a:r>
              <a:rPr lang="en-GB" sz="1800" dirty="0" err="1">
                <a:solidFill>
                  <a:srgbClr val="FFFFFF"/>
                </a:solidFill>
                <a:latin typeface="Calibri"/>
                <a:cs typeface="Calibri"/>
              </a:rPr>
              <a:t>ymroddedig</a:t>
            </a:r>
            <a:r>
              <a:rPr lang="en-GB" sz="1800" dirty="0">
                <a:solidFill>
                  <a:srgbClr val="FFFFFF"/>
                </a:solidFill>
                <a:latin typeface="Calibri"/>
                <a:cs typeface="Calibri"/>
              </a:rPr>
              <a:t> i:</a:t>
            </a:r>
            <a:endParaRPr sz="1800" dirty="0">
              <a:latin typeface="Calibri"/>
              <a:cs typeface="Calibri"/>
            </a:endParaRPr>
          </a:p>
        </p:txBody>
      </p:sp>
      <p:sp>
        <p:nvSpPr>
          <p:cNvPr id="5" name="object 5"/>
          <p:cNvSpPr txBox="1"/>
          <p:nvPr/>
        </p:nvSpPr>
        <p:spPr>
          <a:xfrm>
            <a:off x="2465014" y="2748599"/>
            <a:ext cx="5300345" cy="1038745"/>
          </a:xfrm>
          <a:prstGeom prst="rect">
            <a:avLst/>
          </a:prstGeom>
        </p:spPr>
        <p:txBody>
          <a:bodyPr vert="horz" wrap="square" lIns="0" tIns="104139" rIns="0" bIns="0" rtlCol="0">
            <a:spAutoFit/>
          </a:bodyPr>
          <a:lstStyle/>
          <a:p>
            <a:pPr marL="12700">
              <a:lnSpc>
                <a:spcPct val="100000"/>
              </a:lnSpc>
              <a:spcBef>
                <a:spcPts val="819"/>
              </a:spcBef>
            </a:pPr>
            <a:r>
              <a:rPr lang="en-GB" sz="1800" b="1" dirty="0" err="1">
                <a:solidFill>
                  <a:srgbClr val="FFFFFF"/>
                </a:solidFill>
                <a:latin typeface="Calibri"/>
                <a:cs typeface="Calibri"/>
              </a:rPr>
              <a:t>Parchu</a:t>
            </a:r>
            <a:r>
              <a:rPr lang="en-GB" sz="1800" b="1" dirty="0">
                <a:solidFill>
                  <a:srgbClr val="FFFFFF"/>
                </a:solidFill>
                <a:latin typeface="Calibri"/>
                <a:cs typeface="Calibri"/>
              </a:rPr>
              <a:t> </a:t>
            </a:r>
            <a:r>
              <a:rPr lang="en-GB" sz="1800" b="1" dirty="0" err="1">
                <a:solidFill>
                  <a:srgbClr val="FFFFFF"/>
                </a:solidFill>
                <a:latin typeface="Calibri"/>
                <a:cs typeface="Calibri"/>
              </a:rPr>
              <a:t>pawb</a:t>
            </a:r>
            <a:r>
              <a:rPr lang="en-GB" sz="1800" b="1" dirty="0">
                <a:solidFill>
                  <a:srgbClr val="FFFFFF"/>
                </a:solidFill>
                <a:latin typeface="Calibri"/>
                <a:cs typeface="Calibri"/>
              </a:rPr>
              <a:t>
</a:t>
            </a:r>
            <a:r>
              <a:rPr lang="en-GB" sz="1800" b="1" dirty="0" err="1">
                <a:solidFill>
                  <a:srgbClr val="FFFFFF"/>
                </a:solidFill>
                <a:latin typeface="Calibri"/>
                <a:cs typeface="Calibri"/>
              </a:rPr>
              <a:t>Gwerthfawrogi</a:t>
            </a:r>
            <a:r>
              <a:rPr lang="en-GB" sz="1800" b="1" dirty="0">
                <a:solidFill>
                  <a:srgbClr val="FFFFFF"/>
                </a:solidFill>
                <a:latin typeface="Calibri"/>
                <a:cs typeface="Calibri"/>
              </a:rPr>
              <a:t> </a:t>
            </a:r>
            <a:r>
              <a:rPr lang="en-GB" sz="1800" b="1" dirty="0" err="1">
                <a:solidFill>
                  <a:srgbClr val="FFFFFF"/>
                </a:solidFill>
                <a:latin typeface="Calibri"/>
                <a:cs typeface="Calibri"/>
              </a:rPr>
              <a:t>pob</a:t>
            </a:r>
            <a:r>
              <a:rPr lang="en-GB" sz="1800" b="1" dirty="0">
                <a:solidFill>
                  <a:srgbClr val="FFFFFF"/>
                </a:solidFill>
                <a:latin typeface="Calibri"/>
                <a:cs typeface="Calibri"/>
              </a:rPr>
              <a:t> </a:t>
            </a:r>
            <a:r>
              <a:rPr lang="en-GB" sz="1800" b="1" dirty="0" err="1">
                <a:solidFill>
                  <a:srgbClr val="FFFFFF"/>
                </a:solidFill>
                <a:latin typeface="Calibri"/>
                <a:cs typeface="Calibri"/>
              </a:rPr>
              <a:t>aelod</a:t>
            </a:r>
            <a:r>
              <a:rPr lang="en-GB" sz="1800" b="1" dirty="0">
                <a:solidFill>
                  <a:srgbClr val="FFFFFF"/>
                </a:solidFill>
                <a:latin typeface="Calibri"/>
                <a:cs typeface="Calibri"/>
              </a:rPr>
              <a:t> </a:t>
            </a:r>
            <a:r>
              <a:rPr lang="en-GB" sz="1800" b="1" dirty="0" err="1">
                <a:solidFill>
                  <a:srgbClr val="FFFFFF"/>
                </a:solidFill>
                <a:latin typeface="Calibri"/>
                <a:cs typeface="Calibri"/>
              </a:rPr>
              <a:t>o'n</a:t>
            </a:r>
            <a:r>
              <a:rPr lang="en-GB" sz="1800" b="1" dirty="0">
                <a:solidFill>
                  <a:srgbClr val="FFFFFF"/>
                </a:solidFill>
                <a:latin typeface="Calibri"/>
                <a:cs typeface="Calibri"/>
              </a:rPr>
              <a:t> </a:t>
            </a:r>
            <a:r>
              <a:rPr lang="en-GB" sz="1800" b="1" dirty="0" err="1">
                <a:solidFill>
                  <a:srgbClr val="FFFFFF"/>
                </a:solidFill>
                <a:latin typeface="Calibri"/>
                <a:cs typeface="Calibri"/>
              </a:rPr>
              <a:t>cymuned</a:t>
            </a:r>
            <a:r>
              <a:rPr lang="en-GB" sz="1800" b="1" dirty="0">
                <a:solidFill>
                  <a:srgbClr val="FFFFFF"/>
                </a:solidFill>
                <a:latin typeface="Calibri"/>
                <a:cs typeface="Calibri"/>
              </a:rPr>
              <a:t> </a:t>
            </a:r>
            <a:r>
              <a:rPr lang="en-GB" sz="1800" b="1" dirty="0" err="1">
                <a:solidFill>
                  <a:srgbClr val="FFFFFF"/>
                </a:solidFill>
                <a:latin typeface="Calibri"/>
                <a:cs typeface="Calibri"/>
              </a:rPr>
              <a:t>yn</a:t>
            </a:r>
            <a:r>
              <a:rPr lang="en-GB" sz="1800" b="1" dirty="0">
                <a:solidFill>
                  <a:srgbClr val="FFFFFF"/>
                </a:solidFill>
                <a:latin typeface="Calibri"/>
                <a:cs typeface="Calibri"/>
              </a:rPr>
              <a:t> y </a:t>
            </a:r>
            <a:r>
              <a:rPr lang="en-GB" sz="1800" b="1" dirty="0" err="1">
                <a:solidFill>
                  <a:srgbClr val="FFFFFF"/>
                </a:solidFill>
                <a:latin typeface="Calibri"/>
                <a:cs typeface="Calibri"/>
              </a:rPr>
              <a:t>gweithle</a:t>
            </a:r>
            <a:r>
              <a:rPr lang="en-GB" sz="1800" b="1" dirty="0">
                <a:solidFill>
                  <a:srgbClr val="FFFFFF"/>
                </a:solidFill>
                <a:latin typeface="Calibri"/>
                <a:cs typeface="Calibri"/>
              </a:rPr>
              <a:t>, </a:t>
            </a:r>
            <a:r>
              <a:rPr lang="en-GB" sz="1800" b="1" dirty="0" err="1">
                <a:solidFill>
                  <a:srgbClr val="FFFFFF"/>
                </a:solidFill>
                <a:latin typeface="Calibri"/>
                <a:cs typeface="Calibri"/>
              </a:rPr>
              <a:t>gan</a:t>
            </a:r>
            <a:r>
              <a:rPr lang="en-GB" sz="1800" b="1" dirty="0">
                <a:solidFill>
                  <a:srgbClr val="FFFFFF"/>
                </a:solidFill>
                <a:latin typeface="Calibri"/>
                <a:cs typeface="Calibri"/>
              </a:rPr>
              <a:t> </a:t>
            </a:r>
            <a:r>
              <a:rPr lang="en-GB" sz="1800" b="1" dirty="0" err="1">
                <a:solidFill>
                  <a:srgbClr val="FFFFFF"/>
                </a:solidFill>
                <a:latin typeface="Calibri"/>
                <a:cs typeface="Calibri"/>
              </a:rPr>
              <a:t>drin</a:t>
            </a:r>
            <a:r>
              <a:rPr lang="en-GB" sz="1800" b="1" dirty="0">
                <a:solidFill>
                  <a:srgbClr val="FFFFFF"/>
                </a:solidFill>
                <a:latin typeface="Calibri"/>
                <a:cs typeface="Calibri"/>
              </a:rPr>
              <a:t> </a:t>
            </a:r>
            <a:r>
              <a:rPr lang="en-GB" sz="1800" b="1" dirty="0" err="1">
                <a:solidFill>
                  <a:srgbClr val="FFFFFF"/>
                </a:solidFill>
                <a:latin typeface="Calibri"/>
                <a:cs typeface="Calibri"/>
              </a:rPr>
              <a:t>ei</a:t>
            </a:r>
            <a:r>
              <a:rPr lang="en-GB" sz="1800" b="1" dirty="0">
                <a:solidFill>
                  <a:srgbClr val="FFFFFF"/>
                </a:solidFill>
                <a:latin typeface="Calibri"/>
                <a:cs typeface="Calibri"/>
              </a:rPr>
              <a:t> </a:t>
            </a:r>
            <a:r>
              <a:rPr lang="en-GB" sz="1800" b="1" dirty="0" err="1">
                <a:solidFill>
                  <a:srgbClr val="FFFFFF"/>
                </a:solidFill>
                <a:latin typeface="Calibri"/>
                <a:cs typeface="Calibri"/>
              </a:rPr>
              <a:t>gilydd</a:t>
            </a:r>
            <a:r>
              <a:rPr lang="en-GB" sz="1800" b="1" dirty="0">
                <a:solidFill>
                  <a:srgbClr val="FFFFFF"/>
                </a:solidFill>
                <a:latin typeface="Calibri"/>
                <a:cs typeface="Calibri"/>
              </a:rPr>
              <a:t> </a:t>
            </a:r>
            <a:r>
              <a:rPr lang="en-GB" sz="1800" b="1" dirty="0" err="1">
                <a:solidFill>
                  <a:srgbClr val="FFFFFF"/>
                </a:solidFill>
                <a:latin typeface="Calibri"/>
                <a:cs typeface="Calibri"/>
              </a:rPr>
              <a:t>yn</a:t>
            </a:r>
            <a:r>
              <a:rPr lang="en-GB" sz="1800" b="1" dirty="0">
                <a:solidFill>
                  <a:srgbClr val="FFFFFF"/>
                </a:solidFill>
                <a:latin typeface="Calibri"/>
                <a:cs typeface="Calibri"/>
              </a:rPr>
              <a:t> </a:t>
            </a:r>
            <a:r>
              <a:rPr lang="en-GB" sz="1800" b="1" dirty="0" err="1">
                <a:solidFill>
                  <a:srgbClr val="FFFFFF"/>
                </a:solidFill>
                <a:latin typeface="Calibri"/>
                <a:cs typeface="Calibri"/>
              </a:rPr>
              <a:t>gyfartal</a:t>
            </a:r>
            <a:r>
              <a:rPr lang="en-GB" sz="1800" b="1" dirty="0">
                <a:solidFill>
                  <a:srgbClr val="FFFFFF"/>
                </a:solidFill>
                <a:latin typeface="Calibri"/>
                <a:cs typeface="Calibri"/>
              </a:rPr>
              <a:t> a </a:t>
            </a:r>
            <a:r>
              <a:rPr lang="en-GB" sz="1800" b="1" dirty="0" err="1">
                <a:solidFill>
                  <a:srgbClr val="FFFFFF"/>
                </a:solidFill>
                <a:latin typeface="Calibri"/>
                <a:cs typeface="Calibri"/>
              </a:rPr>
              <a:t>chyda</a:t>
            </a:r>
            <a:r>
              <a:rPr lang="en-GB" sz="1800" b="1" dirty="0">
                <a:solidFill>
                  <a:srgbClr val="FFFFFF"/>
                </a:solidFill>
                <a:latin typeface="Calibri"/>
                <a:cs typeface="Calibri"/>
              </a:rPr>
              <a:t> </a:t>
            </a:r>
            <a:r>
              <a:rPr lang="en-GB" sz="1800" b="1" dirty="0" err="1">
                <a:solidFill>
                  <a:srgbClr val="FFFFFF"/>
                </a:solidFill>
                <a:latin typeface="Calibri"/>
                <a:cs typeface="Calibri"/>
              </a:rPr>
              <a:t>charedigrwydd</a:t>
            </a:r>
            <a:r>
              <a:rPr lang="en-GB" sz="1800" b="1" dirty="0">
                <a:solidFill>
                  <a:srgbClr val="FFFFFF"/>
                </a:solidFill>
                <a:latin typeface="Calibri"/>
                <a:cs typeface="Calibri"/>
              </a:rPr>
              <a:t>.</a:t>
            </a:r>
            <a:endParaRPr sz="1600" dirty="0">
              <a:latin typeface="Calibri"/>
              <a:cs typeface="Calibri"/>
            </a:endParaRPr>
          </a:p>
        </p:txBody>
      </p:sp>
      <p:sp>
        <p:nvSpPr>
          <p:cNvPr id="6" name="object 6"/>
          <p:cNvSpPr txBox="1"/>
          <p:nvPr/>
        </p:nvSpPr>
        <p:spPr>
          <a:xfrm>
            <a:off x="2465014" y="4260069"/>
            <a:ext cx="5389880" cy="1315744"/>
          </a:xfrm>
          <a:prstGeom prst="rect">
            <a:avLst/>
          </a:prstGeom>
        </p:spPr>
        <p:txBody>
          <a:bodyPr vert="horz" wrap="square" lIns="0" tIns="104139" rIns="0" bIns="0" rtlCol="0">
            <a:spAutoFit/>
          </a:bodyPr>
          <a:lstStyle/>
          <a:p>
            <a:pPr marL="12700">
              <a:lnSpc>
                <a:spcPct val="100000"/>
              </a:lnSpc>
              <a:spcBef>
                <a:spcPts val="819"/>
              </a:spcBef>
            </a:pPr>
            <a:r>
              <a:rPr lang="en-GB" sz="1800" b="1" dirty="0">
                <a:solidFill>
                  <a:srgbClr val="FFFFFF"/>
                </a:solidFill>
                <a:latin typeface="Calibri"/>
                <a:cs typeface="Calibri"/>
              </a:rPr>
              <a:t>Bod </a:t>
            </a:r>
            <a:r>
              <a:rPr lang="en-GB" sz="1800" b="1" dirty="0" err="1">
                <a:solidFill>
                  <a:srgbClr val="FFFFFF"/>
                </a:solidFill>
                <a:latin typeface="Calibri"/>
                <a:cs typeface="Calibri"/>
              </a:rPr>
              <a:t>yn</a:t>
            </a:r>
            <a:r>
              <a:rPr lang="en-GB" sz="1800" b="1" dirty="0">
                <a:solidFill>
                  <a:srgbClr val="FFFFFF"/>
                </a:solidFill>
                <a:latin typeface="Calibri"/>
                <a:cs typeface="Calibri"/>
              </a:rPr>
              <a:t> </a:t>
            </a:r>
            <a:r>
              <a:rPr lang="en-GB" sz="1800" b="1" dirty="0" err="1">
                <a:solidFill>
                  <a:srgbClr val="FFFFFF"/>
                </a:solidFill>
                <a:latin typeface="Calibri"/>
                <a:cs typeface="Calibri"/>
              </a:rPr>
              <a:t>gynhwysol</a:t>
            </a:r>
            <a:r>
              <a:rPr lang="en-GB" sz="1800" b="1" dirty="0">
                <a:solidFill>
                  <a:srgbClr val="FFFFFF"/>
                </a:solidFill>
                <a:latin typeface="Calibri"/>
                <a:cs typeface="Calibri"/>
              </a:rPr>
              <a:t>
</a:t>
            </a:r>
            <a:r>
              <a:rPr lang="en-GB" sz="1800" b="1" dirty="0" err="1">
                <a:solidFill>
                  <a:srgbClr val="FFFFFF"/>
                </a:solidFill>
                <a:latin typeface="Calibri"/>
                <a:cs typeface="Calibri"/>
              </a:rPr>
              <a:t>Dathlu'r</a:t>
            </a:r>
            <a:r>
              <a:rPr lang="en-GB" sz="1800" b="1" dirty="0">
                <a:solidFill>
                  <a:srgbClr val="FFFFFF"/>
                </a:solidFill>
                <a:latin typeface="Calibri"/>
                <a:cs typeface="Calibri"/>
              </a:rPr>
              <a:t> </a:t>
            </a:r>
            <a:r>
              <a:rPr lang="en-GB" sz="1800" b="1" dirty="0" err="1">
                <a:solidFill>
                  <a:srgbClr val="FFFFFF"/>
                </a:solidFill>
                <a:latin typeface="Calibri"/>
                <a:cs typeface="Calibri"/>
              </a:rPr>
              <a:t>amrywiaeth</a:t>
            </a:r>
            <a:r>
              <a:rPr lang="en-GB" sz="1800" b="1" dirty="0">
                <a:solidFill>
                  <a:srgbClr val="FFFFFF"/>
                </a:solidFill>
                <a:latin typeface="Calibri"/>
                <a:cs typeface="Calibri"/>
              </a:rPr>
              <a:t> </a:t>
            </a:r>
            <a:r>
              <a:rPr lang="en-GB" sz="1800" b="1" dirty="0" err="1">
                <a:solidFill>
                  <a:srgbClr val="FFFFFF"/>
                </a:solidFill>
                <a:latin typeface="Calibri"/>
                <a:cs typeface="Calibri"/>
              </a:rPr>
              <a:t>yn</a:t>
            </a:r>
            <a:r>
              <a:rPr lang="en-GB" sz="1800" b="1" dirty="0">
                <a:solidFill>
                  <a:srgbClr val="FFFFFF"/>
                </a:solidFill>
                <a:latin typeface="Calibri"/>
                <a:cs typeface="Calibri"/>
              </a:rPr>
              <a:t> </a:t>
            </a:r>
            <a:r>
              <a:rPr lang="en-GB" sz="1800" b="1" dirty="0" err="1">
                <a:solidFill>
                  <a:srgbClr val="FFFFFF"/>
                </a:solidFill>
                <a:latin typeface="Calibri"/>
                <a:cs typeface="Calibri"/>
              </a:rPr>
              <a:t>ein</a:t>
            </a:r>
            <a:r>
              <a:rPr lang="en-GB" sz="1800" b="1" dirty="0">
                <a:solidFill>
                  <a:srgbClr val="FFFFFF"/>
                </a:solidFill>
                <a:latin typeface="Calibri"/>
                <a:cs typeface="Calibri"/>
              </a:rPr>
              <a:t> </a:t>
            </a:r>
            <a:r>
              <a:rPr lang="en-GB" sz="1800" b="1" dirty="0" err="1">
                <a:solidFill>
                  <a:srgbClr val="FFFFFF"/>
                </a:solidFill>
                <a:latin typeface="Calibri"/>
                <a:cs typeface="Calibri"/>
              </a:rPr>
              <a:t>cymuned</a:t>
            </a:r>
            <a:r>
              <a:rPr lang="en-GB" sz="1800" b="1" dirty="0">
                <a:solidFill>
                  <a:srgbClr val="FFFFFF"/>
                </a:solidFill>
                <a:latin typeface="Calibri"/>
                <a:cs typeface="Calibri"/>
              </a:rPr>
              <a:t> </a:t>
            </a:r>
            <a:r>
              <a:rPr lang="en-GB" sz="1800" b="1" dirty="0" err="1">
                <a:solidFill>
                  <a:srgbClr val="FFFFFF"/>
                </a:solidFill>
                <a:latin typeface="Calibri"/>
                <a:cs typeface="Calibri"/>
              </a:rPr>
              <a:t>yn</a:t>
            </a:r>
            <a:r>
              <a:rPr lang="en-GB" sz="1800" b="1" dirty="0">
                <a:solidFill>
                  <a:srgbClr val="FFFFFF"/>
                </a:solidFill>
                <a:latin typeface="Calibri"/>
                <a:cs typeface="Calibri"/>
              </a:rPr>
              <a:t> y </a:t>
            </a:r>
            <a:r>
              <a:rPr lang="en-GB" sz="1800" b="1" dirty="0" err="1">
                <a:solidFill>
                  <a:srgbClr val="FFFFFF"/>
                </a:solidFill>
                <a:latin typeface="Calibri"/>
                <a:cs typeface="Calibri"/>
              </a:rPr>
              <a:t>gweithle</a:t>
            </a:r>
            <a:r>
              <a:rPr lang="en-GB" sz="1800" b="1" dirty="0">
                <a:solidFill>
                  <a:srgbClr val="FFFFFF"/>
                </a:solidFill>
                <a:latin typeface="Calibri"/>
                <a:cs typeface="Calibri"/>
              </a:rPr>
              <a:t>, </a:t>
            </a:r>
            <a:r>
              <a:rPr lang="en-GB" sz="1800" b="1" dirty="0" err="1">
                <a:solidFill>
                  <a:srgbClr val="FFFFFF"/>
                </a:solidFill>
                <a:latin typeface="Calibri"/>
                <a:cs typeface="Calibri"/>
              </a:rPr>
              <a:t>gan</a:t>
            </a:r>
            <a:r>
              <a:rPr lang="en-GB" sz="1800" b="1" dirty="0">
                <a:solidFill>
                  <a:srgbClr val="FFFFFF"/>
                </a:solidFill>
                <a:latin typeface="Calibri"/>
                <a:cs typeface="Calibri"/>
              </a:rPr>
              <a:t> </a:t>
            </a:r>
            <a:r>
              <a:rPr lang="en-GB" sz="1800" b="1" dirty="0" err="1">
                <a:solidFill>
                  <a:srgbClr val="FFFFFF"/>
                </a:solidFill>
                <a:latin typeface="Calibri"/>
                <a:cs typeface="Calibri"/>
              </a:rPr>
              <a:t>werthfawrogi</a:t>
            </a:r>
            <a:r>
              <a:rPr lang="en-GB" sz="1800" b="1" dirty="0">
                <a:solidFill>
                  <a:srgbClr val="FFFFFF"/>
                </a:solidFill>
                <a:latin typeface="Calibri"/>
                <a:cs typeface="Calibri"/>
              </a:rPr>
              <a:t> </a:t>
            </a:r>
            <a:r>
              <a:rPr lang="en-GB" sz="1800" b="1" dirty="0" err="1">
                <a:solidFill>
                  <a:srgbClr val="FFFFFF"/>
                </a:solidFill>
                <a:latin typeface="Calibri"/>
                <a:cs typeface="Calibri"/>
              </a:rPr>
              <a:t>profiadau</a:t>
            </a:r>
            <a:r>
              <a:rPr lang="en-GB" sz="1800" b="1" dirty="0">
                <a:solidFill>
                  <a:srgbClr val="FFFFFF"/>
                </a:solidFill>
                <a:latin typeface="Calibri"/>
                <a:cs typeface="Calibri"/>
              </a:rPr>
              <a:t>, </a:t>
            </a:r>
            <a:r>
              <a:rPr lang="en-GB" sz="1800" b="1" dirty="0" err="1">
                <a:solidFill>
                  <a:srgbClr val="FFFFFF"/>
                </a:solidFill>
                <a:latin typeface="Calibri"/>
                <a:cs typeface="Calibri"/>
              </a:rPr>
              <a:t>sgiliau</a:t>
            </a:r>
            <a:r>
              <a:rPr lang="en-GB" sz="1800" b="1" dirty="0">
                <a:solidFill>
                  <a:srgbClr val="FFFFFF"/>
                </a:solidFill>
                <a:latin typeface="Calibri"/>
                <a:cs typeface="Calibri"/>
              </a:rPr>
              <a:t>, </a:t>
            </a:r>
            <a:r>
              <a:rPr lang="en-GB" sz="1800" b="1" dirty="0" err="1">
                <a:solidFill>
                  <a:srgbClr val="FFFFFF"/>
                </a:solidFill>
                <a:latin typeface="Calibri"/>
                <a:cs typeface="Calibri"/>
              </a:rPr>
              <a:t>arbenigedd</a:t>
            </a:r>
            <a:r>
              <a:rPr lang="en-GB" sz="1800" b="1" dirty="0">
                <a:solidFill>
                  <a:srgbClr val="FFFFFF"/>
                </a:solidFill>
                <a:latin typeface="Calibri"/>
                <a:cs typeface="Calibri"/>
              </a:rPr>
              <a:t>, </a:t>
            </a:r>
            <a:r>
              <a:rPr lang="en-GB" sz="1800" b="1" dirty="0" err="1">
                <a:solidFill>
                  <a:srgbClr val="FFFFFF"/>
                </a:solidFill>
                <a:latin typeface="Calibri"/>
                <a:cs typeface="Calibri"/>
              </a:rPr>
              <a:t>dewisiadau</a:t>
            </a:r>
            <a:r>
              <a:rPr lang="en-GB" sz="1800" b="1" dirty="0">
                <a:solidFill>
                  <a:srgbClr val="FFFFFF"/>
                </a:solidFill>
                <a:latin typeface="Calibri"/>
                <a:cs typeface="Calibri"/>
              </a:rPr>
              <a:t> a </a:t>
            </a:r>
            <a:r>
              <a:rPr lang="en-GB" sz="1800" b="1" dirty="0" err="1">
                <a:solidFill>
                  <a:srgbClr val="FFFFFF"/>
                </a:solidFill>
                <a:latin typeface="Calibri"/>
                <a:cs typeface="Calibri"/>
              </a:rPr>
              <a:t>meddyliau</a:t>
            </a:r>
            <a:r>
              <a:rPr lang="en-GB" sz="1800" b="1" dirty="0">
                <a:solidFill>
                  <a:srgbClr val="FFFFFF"/>
                </a:solidFill>
                <a:latin typeface="Calibri"/>
                <a:cs typeface="Calibri"/>
              </a:rPr>
              <a:t> </a:t>
            </a:r>
            <a:r>
              <a:rPr lang="en-GB" sz="1800" b="1" dirty="0" err="1">
                <a:solidFill>
                  <a:srgbClr val="FFFFFF"/>
                </a:solidFill>
                <a:latin typeface="Calibri"/>
                <a:cs typeface="Calibri"/>
              </a:rPr>
              <a:t>ein</a:t>
            </a:r>
            <a:r>
              <a:rPr lang="en-GB" sz="1800" b="1" dirty="0">
                <a:solidFill>
                  <a:srgbClr val="FFFFFF"/>
                </a:solidFill>
                <a:latin typeface="Calibri"/>
                <a:cs typeface="Calibri"/>
              </a:rPr>
              <a:t> </a:t>
            </a:r>
            <a:r>
              <a:rPr lang="en-GB" sz="1800" b="1" dirty="0" err="1">
                <a:solidFill>
                  <a:srgbClr val="FFFFFF"/>
                </a:solidFill>
                <a:latin typeface="Calibri"/>
                <a:cs typeface="Calibri"/>
              </a:rPr>
              <a:t>gilydd</a:t>
            </a:r>
            <a:r>
              <a:rPr lang="en-GB" sz="1800" b="1" dirty="0">
                <a:solidFill>
                  <a:srgbClr val="FFFFFF"/>
                </a:solidFill>
                <a:latin typeface="Calibri"/>
                <a:cs typeface="Calibri"/>
              </a:rPr>
              <a:t>.</a:t>
            </a:r>
            <a:endParaRPr sz="1600" dirty="0">
              <a:latin typeface="Calibri"/>
              <a:cs typeface="Calibri"/>
            </a:endParaRPr>
          </a:p>
        </p:txBody>
      </p:sp>
      <p:sp>
        <p:nvSpPr>
          <p:cNvPr id="7" name="object 7"/>
          <p:cNvSpPr txBox="1"/>
          <p:nvPr/>
        </p:nvSpPr>
        <p:spPr>
          <a:xfrm>
            <a:off x="2465014" y="5768856"/>
            <a:ext cx="5344795" cy="1592743"/>
          </a:xfrm>
          <a:prstGeom prst="rect">
            <a:avLst/>
          </a:prstGeom>
        </p:spPr>
        <p:txBody>
          <a:bodyPr vert="horz" wrap="square" lIns="0" tIns="104139" rIns="0" bIns="0" rtlCol="0">
            <a:spAutoFit/>
          </a:bodyPr>
          <a:lstStyle/>
          <a:p>
            <a:pPr marL="12700">
              <a:lnSpc>
                <a:spcPct val="100000"/>
              </a:lnSpc>
              <a:spcBef>
                <a:spcPts val="819"/>
              </a:spcBef>
            </a:pPr>
            <a:r>
              <a:rPr lang="en-GB" sz="1800" b="1" dirty="0">
                <a:solidFill>
                  <a:srgbClr val="FFFFFF"/>
                </a:solidFill>
                <a:latin typeface="Calibri"/>
                <a:cs typeface="Calibri"/>
              </a:rPr>
              <a:t>Bod </a:t>
            </a:r>
            <a:r>
              <a:rPr lang="en-GB" sz="1800" b="1" dirty="0" err="1">
                <a:solidFill>
                  <a:srgbClr val="FFFFFF"/>
                </a:solidFill>
                <a:latin typeface="Calibri"/>
                <a:cs typeface="Calibri"/>
              </a:rPr>
              <a:t>yn</a:t>
            </a:r>
            <a:r>
              <a:rPr lang="en-GB" sz="1800" b="1" dirty="0">
                <a:solidFill>
                  <a:srgbClr val="FFFFFF"/>
                </a:solidFill>
                <a:latin typeface="Calibri"/>
                <a:cs typeface="Calibri"/>
              </a:rPr>
              <a:t> </a:t>
            </a:r>
            <a:r>
              <a:rPr lang="en-GB" sz="1800" b="1" dirty="0" err="1">
                <a:solidFill>
                  <a:srgbClr val="FFFFFF"/>
                </a:solidFill>
                <a:latin typeface="Calibri"/>
                <a:cs typeface="Calibri"/>
              </a:rPr>
              <a:t>chwaraewyr</a:t>
            </a:r>
            <a:r>
              <a:rPr lang="en-GB" sz="1800" b="1" dirty="0">
                <a:solidFill>
                  <a:srgbClr val="FFFFFF"/>
                </a:solidFill>
                <a:latin typeface="Calibri"/>
                <a:cs typeface="Calibri"/>
              </a:rPr>
              <a:t> </a:t>
            </a:r>
            <a:r>
              <a:rPr lang="en-GB" sz="1800" b="1" dirty="0" err="1">
                <a:solidFill>
                  <a:srgbClr val="FFFFFF"/>
                </a:solidFill>
                <a:latin typeface="Calibri"/>
                <a:cs typeface="Calibri"/>
              </a:rPr>
              <a:t>tîm</a:t>
            </a:r>
            <a:r>
              <a:rPr lang="en-GB" sz="1800" b="1" dirty="0">
                <a:solidFill>
                  <a:srgbClr val="FFFFFF"/>
                </a:solidFill>
                <a:latin typeface="Calibri"/>
                <a:cs typeface="Calibri"/>
              </a:rPr>
              <a:t>
Bod </a:t>
            </a:r>
            <a:r>
              <a:rPr lang="en-GB" sz="1800" b="1" dirty="0" err="1">
                <a:solidFill>
                  <a:srgbClr val="FFFFFF"/>
                </a:solidFill>
                <a:latin typeface="Calibri"/>
                <a:cs typeface="Calibri"/>
              </a:rPr>
              <a:t>yn</a:t>
            </a:r>
            <a:r>
              <a:rPr lang="en-GB" sz="1800" b="1" dirty="0">
                <a:solidFill>
                  <a:srgbClr val="FFFFFF"/>
                </a:solidFill>
                <a:latin typeface="Calibri"/>
                <a:cs typeface="Calibri"/>
              </a:rPr>
              <a:t> </a:t>
            </a:r>
            <a:r>
              <a:rPr lang="en-GB" sz="1800" b="1" dirty="0" err="1">
                <a:solidFill>
                  <a:srgbClr val="FFFFFF"/>
                </a:solidFill>
                <a:latin typeface="Calibri"/>
                <a:cs typeface="Calibri"/>
              </a:rPr>
              <a:t>ddibynadwy</a:t>
            </a:r>
            <a:r>
              <a:rPr lang="en-GB" sz="1800" b="1" dirty="0">
                <a:solidFill>
                  <a:srgbClr val="FFFFFF"/>
                </a:solidFill>
                <a:latin typeface="Calibri"/>
                <a:cs typeface="Calibri"/>
              </a:rPr>
              <a:t> </a:t>
            </a:r>
            <a:r>
              <a:rPr lang="en-GB" sz="1800" b="1" dirty="0" err="1">
                <a:solidFill>
                  <a:srgbClr val="FFFFFF"/>
                </a:solidFill>
                <a:latin typeface="Calibri"/>
                <a:cs typeface="Calibri"/>
              </a:rPr>
              <a:t>i'ch</a:t>
            </a:r>
            <a:r>
              <a:rPr lang="en-GB" sz="1800" b="1" dirty="0">
                <a:solidFill>
                  <a:srgbClr val="FFFFFF"/>
                </a:solidFill>
                <a:latin typeface="Calibri"/>
                <a:cs typeface="Calibri"/>
              </a:rPr>
              <a:t> </a:t>
            </a:r>
            <a:r>
              <a:rPr lang="en-GB" sz="1800" b="1" dirty="0" err="1">
                <a:solidFill>
                  <a:srgbClr val="FFFFFF"/>
                </a:solidFill>
                <a:latin typeface="Calibri"/>
                <a:cs typeface="Calibri"/>
              </a:rPr>
              <a:t>gilydd</a:t>
            </a:r>
            <a:r>
              <a:rPr lang="en-GB" sz="1800" b="1" dirty="0">
                <a:solidFill>
                  <a:srgbClr val="FFFFFF"/>
                </a:solidFill>
                <a:latin typeface="Calibri"/>
                <a:cs typeface="Calibri"/>
              </a:rPr>
              <a:t>. </a:t>
            </a:r>
            <a:r>
              <a:rPr lang="en-GB" sz="1800" b="1" dirty="0" err="1">
                <a:solidFill>
                  <a:srgbClr val="FFFFFF"/>
                </a:solidFill>
                <a:latin typeface="Calibri"/>
                <a:cs typeface="Calibri"/>
              </a:rPr>
              <a:t>Cefnogi</a:t>
            </a:r>
            <a:r>
              <a:rPr lang="en-GB" sz="1800" b="1" dirty="0">
                <a:solidFill>
                  <a:srgbClr val="FFFFFF"/>
                </a:solidFill>
                <a:latin typeface="Calibri"/>
                <a:cs typeface="Calibri"/>
              </a:rPr>
              <a:t> </a:t>
            </a:r>
            <a:r>
              <a:rPr lang="en-GB" sz="1800" b="1" dirty="0" err="1">
                <a:solidFill>
                  <a:srgbClr val="FFFFFF"/>
                </a:solidFill>
                <a:latin typeface="Calibri"/>
                <a:cs typeface="Calibri"/>
              </a:rPr>
              <a:t>ein</a:t>
            </a:r>
            <a:r>
              <a:rPr lang="en-GB" sz="1800" b="1" dirty="0">
                <a:solidFill>
                  <a:srgbClr val="FFFFFF"/>
                </a:solidFill>
                <a:latin typeface="Calibri"/>
                <a:cs typeface="Calibri"/>
              </a:rPr>
              <a:t> </a:t>
            </a:r>
            <a:r>
              <a:rPr lang="en-GB" sz="1800" b="1" dirty="0" err="1">
                <a:solidFill>
                  <a:srgbClr val="FFFFFF"/>
                </a:solidFill>
                <a:latin typeface="Calibri"/>
                <a:cs typeface="Calibri"/>
              </a:rPr>
              <a:t>gilydd</a:t>
            </a:r>
            <a:r>
              <a:rPr lang="en-GB" sz="1800" b="1" dirty="0">
                <a:solidFill>
                  <a:srgbClr val="FFFFFF"/>
                </a:solidFill>
                <a:latin typeface="Calibri"/>
                <a:cs typeface="Calibri"/>
              </a:rPr>
              <a:t> </a:t>
            </a:r>
            <a:r>
              <a:rPr lang="en-GB" sz="1800" b="1" dirty="0" err="1">
                <a:solidFill>
                  <a:srgbClr val="FFFFFF"/>
                </a:solidFill>
                <a:latin typeface="Calibri"/>
                <a:cs typeface="Calibri"/>
              </a:rPr>
              <a:t>i</a:t>
            </a:r>
            <a:r>
              <a:rPr lang="en-GB" sz="1800" b="1" dirty="0">
                <a:solidFill>
                  <a:srgbClr val="FFFFFF"/>
                </a:solidFill>
                <a:latin typeface="Calibri"/>
                <a:cs typeface="Calibri"/>
              </a:rPr>
              <a:t> </a:t>
            </a:r>
            <a:r>
              <a:rPr lang="en-GB" sz="1800" b="1" dirty="0" err="1">
                <a:solidFill>
                  <a:srgbClr val="FFFFFF"/>
                </a:solidFill>
                <a:latin typeface="Calibri"/>
                <a:cs typeface="Calibri"/>
              </a:rPr>
              <a:t>gyflawni</a:t>
            </a:r>
            <a:r>
              <a:rPr lang="en-GB" sz="1800" b="1" dirty="0">
                <a:solidFill>
                  <a:srgbClr val="FFFFFF"/>
                </a:solidFill>
                <a:latin typeface="Calibri"/>
                <a:cs typeface="Calibri"/>
              </a:rPr>
              <a:t>. Creu </a:t>
            </a:r>
            <a:r>
              <a:rPr lang="en-GB" sz="1800" b="1" dirty="0" err="1">
                <a:solidFill>
                  <a:srgbClr val="FFFFFF"/>
                </a:solidFill>
                <a:latin typeface="Calibri"/>
                <a:cs typeface="Calibri"/>
              </a:rPr>
              <a:t>amgylchedd</a:t>
            </a:r>
            <a:r>
              <a:rPr lang="en-GB" sz="1800" b="1" dirty="0">
                <a:solidFill>
                  <a:srgbClr val="FFFFFF"/>
                </a:solidFill>
                <a:latin typeface="Calibri"/>
                <a:cs typeface="Calibri"/>
              </a:rPr>
              <a:t> </a:t>
            </a:r>
            <a:r>
              <a:rPr lang="en-GB" sz="1800" b="1" dirty="0" err="1">
                <a:solidFill>
                  <a:srgbClr val="FFFFFF"/>
                </a:solidFill>
                <a:latin typeface="Calibri"/>
                <a:cs typeface="Calibri"/>
              </a:rPr>
              <a:t>lle</a:t>
            </a:r>
            <a:r>
              <a:rPr lang="en-GB" sz="1800" b="1" dirty="0">
                <a:solidFill>
                  <a:srgbClr val="FFFFFF"/>
                </a:solidFill>
                <a:latin typeface="Calibri"/>
                <a:cs typeface="Calibri"/>
              </a:rPr>
              <a:t> </a:t>
            </a:r>
            <a:r>
              <a:rPr lang="en-GB" sz="1800" b="1" dirty="0" err="1">
                <a:solidFill>
                  <a:srgbClr val="FFFFFF"/>
                </a:solidFill>
                <a:latin typeface="Calibri"/>
                <a:cs typeface="Calibri"/>
              </a:rPr>
              <a:t>mae</a:t>
            </a:r>
            <a:r>
              <a:rPr lang="en-GB" sz="1800" b="1" dirty="0">
                <a:solidFill>
                  <a:srgbClr val="FFFFFF"/>
                </a:solidFill>
                <a:latin typeface="Calibri"/>
                <a:cs typeface="Calibri"/>
              </a:rPr>
              <a:t> </a:t>
            </a:r>
            <a:r>
              <a:rPr lang="en-GB" sz="1800" b="1" dirty="0" err="1">
                <a:solidFill>
                  <a:srgbClr val="FFFFFF"/>
                </a:solidFill>
                <a:latin typeface="Calibri"/>
                <a:cs typeface="Calibri"/>
              </a:rPr>
              <a:t>pobl</a:t>
            </a:r>
            <a:r>
              <a:rPr lang="en-GB" sz="1800" b="1" dirty="0">
                <a:solidFill>
                  <a:srgbClr val="FFFFFF"/>
                </a:solidFill>
                <a:latin typeface="Calibri"/>
                <a:cs typeface="Calibri"/>
              </a:rPr>
              <a:t> </a:t>
            </a:r>
            <a:r>
              <a:rPr lang="en-GB" sz="1800" b="1" dirty="0" err="1">
                <a:solidFill>
                  <a:srgbClr val="FFFFFF"/>
                </a:solidFill>
                <a:latin typeface="Calibri"/>
                <a:cs typeface="Calibri"/>
              </a:rPr>
              <a:t>yn</a:t>
            </a:r>
            <a:r>
              <a:rPr lang="en-GB" sz="1800" b="1" dirty="0">
                <a:solidFill>
                  <a:srgbClr val="FFFFFF"/>
                </a:solidFill>
                <a:latin typeface="Calibri"/>
                <a:cs typeface="Calibri"/>
              </a:rPr>
              <a:t> </a:t>
            </a:r>
            <a:r>
              <a:rPr lang="en-GB" sz="1800" b="1" dirty="0" err="1">
                <a:solidFill>
                  <a:srgbClr val="FFFFFF"/>
                </a:solidFill>
                <a:latin typeface="Calibri"/>
                <a:cs typeface="Calibri"/>
              </a:rPr>
              <a:t>teimlo</a:t>
            </a:r>
            <a:r>
              <a:rPr lang="en-GB" sz="1800" b="1" dirty="0">
                <a:solidFill>
                  <a:srgbClr val="FFFFFF"/>
                </a:solidFill>
                <a:latin typeface="Calibri"/>
                <a:cs typeface="Calibri"/>
              </a:rPr>
              <a:t> </a:t>
            </a:r>
            <a:r>
              <a:rPr lang="en-GB" sz="1800" b="1" dirty="0" err="1">
                <a:solidFill>
                  <a:srgbClr val="FFFFFF"/>
                </a:solidFill>
                <a:latin typeface="Calibri"/>
                <a:cs typeface="Calibri"/>
              </a:rPr>
              <a:t>eu</a:t>
            </a:r>
            <a:r>
              <a:rPr lang="en-GB" sz="1800" b="1" dirty="0">
                <a:solidFill>
                  <a:srgbClr val="FFFFFF"/>
                </a:solidFill>
                <a:latin typeface="Calibri"/>
                <a:cs typeface="Calibri"/>
              </a:rPr>
              <a:t> bod </a:t>
            </a:r>
            <a:r>
              <a:rPr lang="en-GB" sz="1800" b="1" dirty="0" err="1">
                <a:solidFill>
                  <a:srgbClr val="FFFFFF"/>
                </a:solidFill>
                <a:latin typeface="Calibri"/>
                <a:cs typeface="Calibri"/>
              </a:rPr>
              <a:t>wedi'u</a:t>
            </a:r>
            <a:r>
              <a:rPr lang="en-GB" sz="1800" b="1" dirty="0">
                <a:solidFill>
                  <a:srgbClr val="FFFFFF"/>
                </a:solidFill>
                <a:latin typeface="Calibri"/>
                <a:cs typeface="Calibri"/>
              </a:rPr>
              <a:t> </a:t>
            </a:r>
            <a:r>
              <a:rPr lang="en-GB" sz="1800" b="1" dirty="0" err="1">
                <a:solidFill>
                  <a:srgbClr val="FFFFFF"/>
                </a:solidFill>
                <a:latin typeface="Calibri"/>
                <a:cs typeface="Calibri"/>
              </a:rPr>
              <a:t>cynnwys</a:t>
            </a:r>
            <a:r>
              <a:rPr lang="en-GB" sz="1800" b="1" dirty="0">
                <a:solidFill>
                  <a:srgbClr val="FFFFFF"/>
                </a:solidFill>
                <a:latin typeface="Calibri"/>
                <a:cs typeface="Calibri"/>
              </a:rPr>
              <a:t> </a:t>
            </a:r>
            <a:r>
              <a:rPr lang="en-GB" sz="1800" b="1" dirty="0" err="1">
                <a:solidFill>
                  <a:srgbClr val="FFFFFF"/>
                </a:solidFill>
                <a:latin typeface="Calibri"/>
                <a:cs typeface="Calibri"/>
              </a:rPr>
              <a:t>a'u</a:t>
            </a:r>
            <a:r>
              <a:rPr lang="en-GB" sz="1800" b="1" dirty="0">
                <a:solidFill>
                  <a:srgbClr val="FFFFFF"/>
                </a:solidFill>
                <a:latin typeface="Calibri"/>
                <a:cs typeface="Calibri"/>
              </a:rPr>
              <a:t> </a:t>
            </a:r>
            <a:r>
              <a:rPr lang="en-GB" sz="1800" b="1" dirty="0" err="1">
                <a:solidFill>
                  <a:srgbClr val="FFFFFF"/>
                </a:solidFill>
                <a:latin typeface="Calibri"/>
                <a:cs typeface="Calibri"/>
              </a:rPr>
              <a:t>grymuso</a:t>
            </a:r>
            <a:r>
              <a:rPr lang="en-GB" sz="1800" b="1" dirty="0">
                <a:solidFill>
                  <a:srgbClr val="FFFFFF"/>
                </a:solidFill>
                <a:latin typeface="Calibri"/>
                <a:cs typeface="Calibri"/>
              </a:rPr>
              <a:t>, a gallant </a:t>
            </a:r>
            <a:r>
              <a:rPr lang="en-GB" sz="1800" b="1" dirty="0" err="1">
                <a:solidFill>
                  <a:srgbClr val="FFFFFF"/>
                </a:solidFill>
                <a:latin typeface="Calibri"/>
                <a:cs typeface="Calibri"/>
              </a:rPr>
              <a:t>fod</a:t>
            </a:r>
            <a:r>
              <a:rPr lang="en-GB" sz="1800" b="1" dirty="0">
                <a:solidFill>
                  <a:srgbClr val="FFFFFF"/>
                </a:solidFill>
                <a:latin typeface="Calibri"/>
                <a:cs typeface="Calibri"/>
              </a:rPr>
              <a:t> </a:t>
            </a:r>
            <a:r>
              <a:rPr lang="en-GB" sz="1800" b="1" dirty="0" err="1">
                <a:solidFill>
                  <a:srgbClr val="FFFFFF"/>
                </a:solidFill>
                <a:latin typeface="Calibri"/>
                <a:cs typeface="Calibri"/>
              </a:rPr>
              <a:t>yn</a:t>
            </a:r>
            <a:r>
              <a:rPr lang="en-GB" sz="1800" b="1" dirty="0">
                <a:solidFill>
                  <a:srgbClr val="FFFFFF"/>
                </a:solidFill>
                <a:latin typeface="Calibri"/>
                <a:cs typeface="Calibri"/>
              </a:rPr>
              <a:t> </a:t>
            </a:r>
            <a:r>
              <a:rPr lang="en-GB" sz="1800" b="1" dirty="0" err="1">
                <a:solidFill>
                  <a:srgbClr val="FFFFFF"/>
                </a:solidFill>
                <a:latin typeface="Calibri"/>
                <a:cs typeface="Calibri"/>
              </a:rPr>
              <a:t>greadigol</a:t>
            </a:r>
            <a:r>
              <a:rPr lang="en-GB" sz="1800" b="1" dirty="0">
                <a:solidFill>
                  <a:srgbClr val="FFFFFF"/>
                </a:solidFill>
                <a:latin typeface="Calibri"/>
                <a:cs typeface="Calibri"/>
              </a:rPr>
              <a:t> ac </a:t>
            </a:r>
            <a:r>
              <a:rPr lang="en-GB" sz="1800" b="1" dirty="0" err="1">
                <a:solidFill>
                  <a:srgbClr val="FFFFFF"/>
                </a:solidFill>
                <a:latin typeface="Calibri"/>
                <a:cs typeface="Calibri"/>
              </a:rPr>
              <a:t>yn</a:t>
            </a:r>
            <a:r>
              <a:rPr lang="en-GB" sz="1800" b="1" dirty="0">
                <a:solidFill>
                  <a:srgbClr val="FFFFFF"/>
                </a:solidFill>
                <a:latin typeface="Calibri"/>
                <a:cs typeface="Calibri"/>
              </a:rPr>
              <a:t> </a:t>
            </a:r>
            <a:r>
              <a:rPr lang="en-GB" sz="1800" b="1" dirty="0" err="1">
                <a:solidFill>
                  <a:srgbClr val="FFFFFF"/>
                </a:solidFill>
                <a:latin typeface="Calibri"/>
                <a:cs typeface="Calibri"/>
              </a:rPr>
              <a:t>cael</a:t>
            </a:r>
            <a:r>
              <a:rPr lang="en-GB" sz="1800" b="1" dirty="0">
                <a:solidFill>
                  <a:srgbClr val="FFFFFF"/>
                </a:solidFill>
                <a:latin typeface="Calibri"/>
                <a:cs typeface="Calibri"/>
              </a:rPr>
              <a:t> </a:t>
            </a:r>
            <a:r>
              <a:rPr lang="en-GB" sz="1800" b="1" dirty="0" err="1">
                <a:solidFill>
                  <a:srgbClr val="FFFFFF"/>
                </a:solidFill>
                <a:latin typeface="Calibri"/>
                <a:cs typeface="Calibri"/>
              </a:rPr>
              <a:t>eu</a:t>
            </a:r>
            <a:r>
              <a:rPr lang="en-GB" sz="1800" b="1" dirty="0">
                <a:solidFill>
                  <a:srgbClr val="FFFFFF"/>
                </a:solidFill>
                <a:latin typeface="Calibri"/>
                <a:cs typeface="Calibri"/>
              </a:rPr>
              <a:t> </a:t>
            </a:r>
            <a:r>
              <a:rPr lang="en-GB" sz="1800" b="1" dirty="0" err="1">
                <a:solidFill>
                  <a:srgbClr val="FFFFFF"/>
                </a:solidFill>
                <a:latin typeface="Calibri"/>
                <a:cs typeface="Calibri"/>
              </a:rPr>
              <a:t>cefnogi</a:t>
            </a:r>
            <a:r>
              <a:rPr lang="en-GB" sz="1800" b="1" dirty="0">
                <a:solidFill>
                  <a:srgbClr val="FFFFFF"/>
                </a:solidFill>
                <a:latin typeface="Calibri"/>
                <a:cs typeface="Calibri"/>
              </a:rPr>
              <a:t> </a:t>
            </a:r>
            <a:r>
              <a:rPr lang="en-GB" sz="1800" b="1" dirty="0" err="1">
                <a:solidFill>
                  <a:srgbClr val="FFFFFF"/>
                </a:solidFill>
                <a:latin typeface="Calibri"/>
                <a:cs typeface="Calibri"/>
              </a:rPr>
              <a:t>ar</a:t>
            </a:r>
            <a:r>
              <a:rPr lang="en-GB" sz="1800" b="1" dirty="0">
                <a:solidFill>
                  <a:srgbClr val="FFFFFF"/>
                </a:solidFill>
                <a:latin typeface="Calibri"/>
                <a:cs typeface="Calibri"/>
              </a:rPr>
              <a:t> </a:t>
            </a:r>
            <a:r>
              <a:rPr lang="en-GB" sz="1800" b="1" dirty="0" err="1">
                <a:solidFill>
                  <a:srgbClr val="FFFFFF"/>
                </a:solidFill>
                <a:latin typeface="Calibri"/>
                <a:cs typeface="Calibri"/>
              </a:rPr>
              <a:t>eu</a:t>
            </a:r>
            <a:r>
              <a:rPr lang="en-GB" sz="1800" b="1" dirty="0">
                <a:solidFill>
                  <a:srgbClr val="FFFFFF"/>
                </a:solidFill>
                <a:latin typeface="Calibri"/>
                <a:cs typeface="Calibri"/>
              </a:rPr>
              <a:t> </a:t>
            </a:r>
            <a:r>
              <a:rPr lang="en-GB" sz="1800" b="1" dirty="0" err="1">
                <a:solidFill>
                  <a:srgbClr val="FFFFFF"/>
                </a:solidFill>
                <a:latin typeface="Calibri"/>
                <a:cs typeface="Calibri"/>
              </a:rPr>
              <a:t>taith</a:t>
            </a:r>
            <a:r>
              <a:rPr lang="en-GB" sz="1800" b="1" dirty="0">
                <a:solidFill>
                  <a:srgbClr val="FFFFFF"/>
                </a:solidFill>
                <a:latin typeface="Calibri"/>
                <a:cs typeface="Calibri"/>
              </a:rPr>
              <a:t> StreetGames.</a:t>
            </a:r>
            <a:endParaRPr sz="1600" dirty="0">
              <a:latin typeface="Calibri"/>
              <a:cs typeface="Calibri"/>
            </a:endParaRPr>
          </a:p>
        </p:txBody>
      </p:sp>
      <p:sp>
        <p:nvSpPr>
          <p:cNvPr id="8" name="object 8"/>
          <p:cNvSpPr txBox="1"/>
          <p:nvPr/>
        </p:nvSpPr>
        <p:spPr>
          <a:xfrm>
            <a:off x="2465014" y="7684836"/>
            <a:ext cx="5411470" cy="1592743"/>
          </a:xfrm>
          <a:prstGeom prst="rect">
            <a:avLst/>
          </a:prstGeom>
        </p:spPr>
        <p:txBody>
          <a:bodyPr vert="horz" wrap="square" lIns="0" tIns="104139" rIns="0" bIns="0" rtlCol="0">
            <a:spAutoFit/>
          </a:bodyPr>
          <a:lstStyle/>
          <a:p>
            <a:pPr marL="12700">
              <a:lnSpc>
                <a:spcPct val="100000"/>
              </a:lnSpc>
              <a:spcBef>
                <a:spcPts val="819"/>
              </a:spcBef>
            </a:pPr>
            <a:r>
              <a:rPr lang="en-GB" sz="1800" b="1" dirty="0">
                <a:solidFill>
                  <a:srgbClr val="FFFFFF"/>
                </a:solidFill>
                <a:latin typeface="Calibri"/>
                <a:cs typeface="Calibri"/>
              </a:rPr>
              <a:t>Bod </a:t>
            </a:r>
            <a:r>
              <a:rPr lang="en-GB" sz="1800" b="1" dirty="0" err="1">
                <a:solidFill>
                  <a:srgbClr val="FFFFFF"/>
                </a:solidFill>
                <a:latin typeface="Calibri"/>
                <a:cs typeface="Calibri"/>
              </a:rPr>
              <a:t>yn</a:t>
            </a:r>
            <a:r>
              <a:rPr lang="en-GB" sz="1800" b="1" dirty="0">
                <a:solidFill>
                  <a:srgbClr val="FFFFFF"/>
                </a:solidFill>
                <a:latin typeface="Calibri"/>
                <a:cs typeface="Calibri"/>
              </a:rPr>
              <a:t> </a:t>
            </a:r>
            <a:r>
              <a:rPr lang="en-GB" sz="1800" b="1" dirty="0" err="1">
                <a:solidFill>
                  <a:srgbClr val="FFFFFF"/>
                </a:solidFill>
                <a:latin typeface="Calibri"/>
                <a:cs typeface="Calibri"/>
              </a:rPr>
              <a:t>gydweithredol</a:t>
            </a:r>
            <a:r>
              <a:rPr lang="en-GB" sz="1800" b="1" dirty="0">
                <a:solidFill>
                  <a:srgbClr val="FFFFFF"/>
                </a:solidFill>
                <a:latin typeface="Calibri"/>
                <a:cs typeface="Calibri"/>
              </a:rPr>
              <a:t>
</a:t>
            </a:r>
            <a:r>
              <a:rPr lang="en-GB" sz="1800" b="1" dirty="0" err="1">
                <a:solidFill>
                  <a:srgbClr val="FFFFFF"/>
                </a:solidFill>
                <a:latin typeface="Calibri"/>
                <a:cs typeface="Calibri"/>
              </a:rPr>
              <a:t>Gweithio</a:t>
            </a:r>
            <a:r>
              <a:rPr lang="en-GB" sz="1800" b="1" dirty="0">
                <a:solidFill>
                  <a:srgbClr val="FFFFFF"/>
                </a:solidFill>
                <a:latin typeface="Calibri"/>
                <a:cs typeface="Calibri"/>
              </a:rPr>
              <a:t> </a:t>
            </a:r>
            <a:r>
              <a:rPr lang="en-GB" sz="1800" b="1" dirty="0" err="1">
                <a:solidFill>
                  <a:srgbClr val="FFFFFF"/>
                </a:solidFill>
                <a:latin typeface="Calibri"/>
                <a:cs typeface="Calibri"/>
              </a:rPr>
              <a:t>gydag</a:t>
            </a:r>
            <a:r>
              <a:rPr lang="en-GB" sz="1800" b="1" dirty="0">
                <a:solidFill>
                  <a:srgbClr val="FFFFFF"/>
                </a:solidFill>
                <a:latin typeface="Calibri"/>
                <a:cs typeface="Calibri"/>
              </a:rPr>
              <a:t> </a:t>
            </a:r>
            <a:r>
              <a:rPr lang="en-GB" sz="1800" b="1" dirty="0" err="1">
                <a:solidFill>
                  <a:srgbClr val="FFFFFF"/>
                </a:solidFill>
                <a:latin typeface="Calibri"/>
                <a:cs typeface="Calibri"/>
              </a:rPr>
              <a:t>eraill</a:t>
            </a:r>
            <a:r>
              <a:rPr lang="en-GB" sz="1800" b="1" dirty="0">
                <a:solidFill>
                  <a:srgbClr val="FFFFFF"/>
                </a:solidFill>
                <a:latin typeface="Calibri"/>
                <a:cs typeface="Calibri"/>
              </a:rPr>
              <a:t>, </a:t>
            </a:r>
            <a:r>
              <a:rPr lang="en-GB" sz="1800" b="1" dirty="0" err="1">
                <a:solidFill>
                  <a:srgbClr val="FFFFFF"/>
                </a:solidFill>
                <a:latin typeface="Calibri"/>
                <a:cs typeface="Calibri"/>
              </a:rPr>
              <a:t>gan</a:t>
            </a:r>
            <a:r>
              <a:rPr lang="en-GB" sz="1800" b="1" dirty="0">
                <a:solidFill>
                  <a:srgbClr val="FFFFFF"/>
                </a:solidFill>
                <a:latin typeface="Calibri"/>
                <a:cs typeface="Calibri"/>
              </a:rPr>
              <a:t> </a:t>
            </a:r>
            <a:r>
              <a:rPr lang="en-GB" sz="1800" b="1" dirty="0" err="1">
                <a:solidFill>
                  <a:srgbClr val="FFFFFF"/>
                </a:solidFill>
                <a:latin typeface="Calibri"/>
                <a:cs typeface="Calibri"/>
              </a:rPr>
              <a:t>geisio</a:t>
            </a:r>
            <a:r>
              <a:rPr lang="en-GB" sz="1800" b="1" dirty="0">
                <a:solidFill>
                  <a:srgbClr val="FFFFFF"/>
                </a:solidFill>
                <a:latin typeface="Calibri"/>
                <a:cs typeface="Calibri"/>
              </a:rPr>
              <a:t> </a:t>
            </a:r>
            <a:r>
              <a:rPr lang="en-GB" sz="1800" b="1" dirty="0" err="1">
                <a:solidFill>
                  <a:srgbClr val="FFFFFF"/>
                </a:solidFill>
                <a:latin typeface="Calibri"/>
                <a:cs typeface="Calibri"/>
              </a:rPr>
              <a:t>defnyddio</a:t>
            </a:r>
            <a:r>
              <a:rPr lang="en-GB" sz="1800" b="1" dirty="0">
                <a:solidFill>
                  <a:srgbClr val="FFFFFF"/>
                </a:solidFill>
                <a:latin typeface="Calibri"/>
                <a:cs typeface="Calibri"/>
              </a:rPr>
              <a:t> </a:t>
            </a:r>
            <a:r>
              <a:rPr lang="en-GB" sz="1800" b="1" dirty="0" err="1">
                <a:solidFill>
                  <a:srgbClr val="FFFFFF"/>
                </a:solidFill>
                <a:latin typeface="Calibri"/>
                <a:cs typeface="Calibri"/>
              </a:rPr>
              <a:t>sgiliau</a:t>
            </a:r>
            <a:r>
              <a:rPr lang="en-GB" sz="1800" b="1" dirty="0">
                <a:solidFill>
                  <a:srgbClr val="FFFFFF"/>
                </a:solidFill>
                <a:latin typeface="Calibri"/>
                <a:cs typeface="Calibri"/>
              </a:rPr>
              <a:t> ac </a:t>
            </a:r>
            <a:r>
              <a:rPr lang="en-GB" sz="1800" b="1" dirty="0" err="1">
                <a:solidFill>
                  <a:srgbClr val="FFFFFF"/>
                </a:solidFill>
                <a:latin typeface="Calibri"/>
                <a:cs typeface="Calibri"/>
              </a:rPr>
              <a:t>arbenigedd</a:t>
            </a:r>
            <a:r>
              <a:rPr lang="en-GB" sz="1800" b="1" dirty="0">
                <a:solidFill>
                  <a:srgbClr val="FFFFFF"/>
                </a:solidFill>
                <a:latin typeface="Calibri"/>
                <a:cs typeface="Calibri"/>
              </a:rPr>
              <a:t> </a:t>
            </a:r>
            <a:r>
              <a:rPr lang="en-GB" sz="1800" b="1" dirty="0" err="1">
                <a:solidFill>
                  <a:srgbClr val="FFFFFF"/>
                </a:solidFill>
                <a:latin typeface="Calibri"/>
                <a:cs typeface="Calibri"/>
              </a:rPr>
              <a:t>llawer</a:t>
            </a:r>
            <a:r>
              <a:rPr lang="en-GB" sz="1800" b="1" dirty="0">
                <a:solidFill>
                  <a:srgbClr val="FFFFFF"/>
                </a:solidFill>
                <a:latin typeface="Calibri"/>
                <a:cs typeface="Calibri"/>
              </a:rPr>
              <a:t>. Gan </a:t>
            </a:r>
            <a:r>
              <a:rPr lang="en-GB" sz="1800" b="1" dirty="0" err="1">
                <a:solidFill>
                  <a:srgbClr val="FFFFFF"/>
                </a:solidFill>
                <a:latin typeface="Calibri"/>
                <a:cs typeface="Calibri"/>
              </a:rPr>
              <a:t>rannu</a:t>
            </a:r>
            <a:r>
              <a:rPr lang="en-GB" sz="1800" b="1" dirty="0">
                <a:solidFill>
                  <a:srgbClr val="FFFFFF"/>
                </a:solidFill>
                <a:latin typeface="Calibri"/>
                <a:cs typeface="Calibri"/>
              </a:rPr>
              <a:t> </a:t>
            </a:r>
            <a:r>
              <a:rPr lang="en-GB" sz="1800" b="1" dirty="0" err="1">
                <a:solidFill>
                  <a:srgbClr val="FFFFFF"/>
                </a:solidFill>
                <a:latin typeface="Calibri"/>
                <a:cs typeface="Calibri"/>
              </a:rPr>
              <a:t>ein</a:t>
            </a:r>
            <a:r>
              <a:rPr lang="en-GB" sz="1800" b="1" dirty="0">
                <a:solidFill>
                  <a:srgbClr val="FFFFFF"/>
                </a:solidFill>
                <a:latin typeface="Calibri"/>
                <a:cs typeface="Calibri"/>
              </a:rPr>
              <a:t> </a:t>
            </a:r>
            <a:r>
              <a:rPr lang="en-GB" sz="1800" b="1" dirty="0" err="1">
                <a:solidFill>
                  <a:srgbClr val="FFFFFF"/>
                </a:solidFill>
                <a:latin typeface="Calibri"/>
                <a:cs typeface="Calibri"/>
              </a:rPr>
              <a:t>dysgu</a:t>
            </a:r>
            <a:r>
              <a:rPr lang="en-GB" sz="1800" b="1" dirty="0">
                <a:solidFill>
                  <a:srgbClr val="FFFFFF"/>
                </a:solidFill>
                <a:latin typeface="Calibri"/>
                <a:cs typeface="Calibri"/>
              </a:rPr>
              <a:t>, </a:t>
            </a:r>
            <a:r>
              <a:rPr lang="en-GB" sz="1800" b="1" dirty="0" err="1">
                <a:solidFill>
                  <a:srgbClr val="FFFFFF"/>
                </a:solidFill>
                <a:latin typeface="Calibri"/>
                <a:cs typeface="Calibri"/>
              </a:rPr>
              <a:t>syniadau</a:t>
            </a:r>
            <a:r>
              <a:rPr lang="en-GB" sz="1800" b="1" dirty="0">
                <a:solidFill>
                  <a:srgbClr val="FFFFFF"/>
                </a:solidFill>
                <a:latin typeface="Calibri"/>
                <a:cs typeface="Calibri"/>
              </a:rPr>
              <a:t> a </a:t>
            </a:r>
            <a:r>
              <a:rPr lang="en-GB" sz="1800" b="1" dirty="0" err="1">
                <a:solidFill>
                  <a:srgbClr val="FFFFFF"/>
                </a:solidFill>
                <a:latin typeface="Calibri"/>
                <a:cs typeface="Calibri"/>
              </a:rPr>
              <a:t>gwrando</a:t>
            </a:r>
            <a:r>
              <a:rPr lang="en-GB" sz="1800" b="1" dirty="0">
                <a:solidFill>
                  <a:srgbClr val="FFFFFF"/>
                </a:solidFill>
                <a:latin typeface="Calibri"/>
                <a:cs typeface="Calibri"/>
              </a:rPr>
              <a:t>, </a:t>
            </a:r>
            <a:r>
              <a:rPr lang="en-GB" sz="1800" b="1" dirty="0" err="1">
                <a:solidFill>
                  <a:srgbClr val="FFFFFF"/>
                </a:solidFill>
                <a:latin typeface="Calibri"/>
                <a:cs typeface="Calibri"/>
              </a:rPr>
              <a:t>rydym</a:t>
            </a:r>
            <a:r>
              <a:rPr lang="en-GB" sz="1800" b="1" dirty="0">
                <a:solidFill>
                  <a:srgbClr val="FFFFFF"/>
                </a:solidFill>
                <a:latin typeface="Calibri"/>
                <a:cs typeface="Calibri"/>
              </a:rPr>
              <a:t> </a:t>
            </a:r>
            <a:r>
              <a:rPr lang="en-GB" sz="1800" b="1" dirty="0" err="1">
                <a:solidFill>
                  <a:srgbClr val="FFFFFF"/>
                </a:solidFill>
                <a:latin typeface="Calibri"/>
                <a:cs typeface="Calibri"/>
              </a:rPr>
              <a:t>yn</a:t>
            </a:r>
            <a:r>
              <a:rPr lang="en-GB" sz="1800" b="1" dirty="0">
                <a:solidFill>
                  <a:srgbClr val="FFFFFF"/>
                </a:solidFill>
                <a:latin typeface="Calibri"/>
                <a:cs typeface="Calibri"/>
              </a:rPr>
              <a:t> </a:t>
            </a:r>
            <a:r>
              <a:rPr lang="en-GB" sz="1800" b="1" dirty="0" err="1">
                <a:solidFill>
                  <a:srgbClr val="FFFFFF"/>
                </a:solidFill>
                <a:latin typeface="Calibri"/>
                <a:cs typeface="Calibri"/>
              </a:rPr>
              <a:t>cyflawni'r</a:t>
            </a:r>
            <a:r>
              <a:rPr lang="en-GB" sz="1800" b="1" dirty="0">
                <a:solidFill>
                  <a:srgbClr val="FFFFFF"/>
                </a:solidFill>
                <a:latin typeface="Calibri"/>
                <a:cs typeface="Calibri"/>
              </a:rPr>
              <a:t> </a:t>
            </a:r>
            <a:r>
              <a:rPr lang="en-GB" sz="1800" b="1" dirty="0" err="1">
                <a:solidFill>
                  <a:srgbClr val="FFFFFF"/>
                </a:solidFill>
                <a:latin typeface="Calibri"/>
                <a:cs typeface="Calibri"/>
              </a:rPr>
              <a:t>canlyniadau</a:t>
            </a:r>
            <a:r>
              <a:rPr lang="en-GB" sz="1800" b="1" dirty="0">
                <a:solidFill>
                  <a:srgbClr val="FFFFFF"/>
                </a:solidFill>
                <a:latin typeface="Calibri"/>
                <a:cs typeface="Calibri"/>
              </a:rPr>
              <a:t> </a:t>
            </a:r>
            <a:r>
              <a:rPr lang="en-GB" sz="1800" b="1" dirty="0" err="1">
                <a:solidFill>
                  <a:srgbClr val="FFFFFF"/>
                </a:solidFill>
                <a:latin typeface="Calibri"/>
                <a:cs typeface="Calibri"/>
              </a:rPr>
              <a:t>gorau</a:t>
            </a:r>
            <a:r>
              <a:rPr lang="en-GB" sz="1800" b="1" dirty="0">
                <a:solidFill>
                  <a:srgbClr val="FFFFFF"/>
                </a:solidFill>
                <a:latin typeface="Calibri"/>
                <a:cs typeface="Calibri"/>
              </a:rPr>
              <a:t> </a:t>
            </a:r>
            <a:r>
              <a:rPr lang="en-GB" sz="1800" b="1" dirty="0" err="1">
                <a:solidFill>
                  <a:srgbClr val="FFFFFF"/>
                </a:solidFill>
                <a:latin typeface="Calibri"/>
                <a:cs typeface="Calibri"/>
              </a:rPr>
              <a:t>ar</a:t>
            </a:r>
            <a:r>
              <a:rPr lang="en-GB" sz="1800" b="1" dirty="0">
                <a:solidFill>
                  <a:srgbClr val="FFFFFF"/>
                </a:solidFill>
                <a:latin typeface="Calibri"/>
                <a:cs typeface="Calibri"/>
              </a:rPr>
              <a:t> </a:t>
            </a:r>
            <a:r>
              <a:rPr lang="en-GB" sz="1800" b="1" dirty="0" err="1">
                <a:solidFill>
                  <a:srgbClr val="FFFFFF"/>
                </a:solidFill>
                <a:latin typeface="Calibri"/>
                <a:cs typeface="Calibri"/>
              </a:rPr>
              <a:t>gyfer</a:t>
            </a:r>
            <a:r>
              <a:rPr lang="en-GB" sz="1800" b="1" dirty="0">
                <a:solidFill>
                  <a:srgbClr val="FFFFFF"/>
                </a:solidFill>
                <a:latin typeface="Calibri"/>
                <a:cs typeface="Calibri"/>
              </a:rPr>
              <a:t> </a:t>
            </a:r>
            <a:r>
              <a:rPr lang="en-GB" sz="1800" b="1" dirty="0" err="1">
                <a:solidFill>
                  <a:srgbClr val="FFFFFF"/>
                </a:solidFill>
                <a:latin typeface="Calibri"/>
                <a:cs typeface="Calibri"/>
              </a:rPr>
              <a:t>sefydliadau</a:t>
            </a:r>
            <a:r>
              <a:rPr lang="en-GB" sz="1800" b="1" dirty="0">
                <a:solidFill>
                  <a:srgbClr val="FFFFFF"/>
                </a:solidFill>
                <a:latin typeface="Calibri"/>
                <a:cs typeface="Calibri"/>
              </a:rPr>
              <a:t> </a:t>
            </a:r>
            <a:r>
              <a:rPr lang="en-GB" sz="1800" b="1" dirty="0" err="1">
                <a:solidFill>
                  <a:srgbClr val="FFFFFF"/>
                </a:solidFill>
                <a:latin typeface="Calibri"/>
                <a:cs typeface="Calibri"/>
              </a:rPr>
              <a:t>cymunedol</a:t>
            </a:r>
            <a:r>
              <a:rPr lang="en-GB" sz="1800" b="1" dirty="0">
                <a:solidFill>
                  <a:srgbClr val="FFFFFF"/>
                </a:solidFill>
                <a:latin typeface="Calibri"/>
                <a:cs typeface="Calibri"/>
              </a:rPr>
              <a:t> a </a:t>
            </a:r>
            <a:r>
              <a:rPr lang="en-GB" sz="1800" b="1" dirty="0" err="1">
                <a:solidFill>
                  <a:srgbClr val="FFFFFF"/>
                </a:solidFill>
                <a:latin typeface="Calibri"/>
                <a:cs typeface="Calibri"/>
              </a:rPr>
              <a:t>phobl</a:t>
            </a:r>
            <a:r>
              <a:rPr lang="en-GB" sz="1800" b="1" dirty="0">
                <a:solidFill>
                  <a:srgbClr val="FFFFFF"/>
                </a:solidFill>
                <a:latin typeface="Calibri"/>
                <a:cs typeface="Calibri"/>
              </a:rPr>
              <a:t> </a:t>
            </a:r>
            <a:r>
              <a:rPr lang="en-GB" sz="1800" b="1" dirty="0" err="1">
                <a:solidFill>
                  <a:srgbClr val="FFFFFF"/>
                </a:solidFill>
                <a:latin typeface="Calibri"/>
                <a:cs typeface="Calibri"/>
              </a:rPr>
              <a:t>ifanc</a:t>
            </a:r>
            <a:r>
              <a:rPr lang="en-GB" sz="1800" b="1" dirty="0">
                <a:solidFill>
                  <a:srgbClr val="FFFFFF"/>
                </a:solidFill>
                <a:latin typeface="Calibri"/>
                <a:cs typeface="Calibri"/>
              </a:rPr>
              <a:t>.</a:t>
            </a:r>
            <a:endParaRPr sz="1600" dirty="0">
              <a:latin typeface="Calibri"/>
              <a:cs typeface="Calibri"/>
            </a:endParaRPr>
          </a:p>
        </p:txBody>
      </p:sp>
      <p:sp>
        <p:nvSpPr>
          <p:cNvPr id="9" name="object 9"/>
          <p:cNvSpPr txBox="1"/>
          <p:nvPr/>
        </p:nvSpPr>
        <p:spPr>
          <a:xfrm>
            <a:off x="10719686" y="2472374"/>
            <a:ext cx="6812280" cy="1592743"/>
          </a:xfrm>
          <a:prstGeom prst="rect">
            <a:avLst/>
          </a:prstGeom>
        </p:spPr>
        <p:txBody>
          <a:bodyPr vert="horz" wrap="square" lIns="0" tIns="104139" rIns="0" bIns="0" rtlCol="0">
            <a:spAutoFit/>
          </a:bodyPr>
          <a:lstStyle/>
          <a:p>
            <a:pPr marL="12700">
              <a:lnSpc>
                <a:spcPct val="100000"/>
              </a:lnSpc>
              <a:spcBef>
                <a:spcPts val="819"/>
              </a:spcBef>
            </a:pPr>
            <a:r>
              <a:rPr lang="en-GB" sz="1800" b="1" dirty="0" err="1">
                <a:solidFill>
                  <a:srgbClr val="FFFFFF"/>
                </a:solidFill>
                <a:latin typeface="Calibri"/>
                <a:cs typeface="Calibri"/>
              </a:rPr>
              <a:t>Dysgu</a:t>
            </a:r>
            <a:r>
              <a:rPr lang="en-GB" sz="1800" b="1" dirty="0">
                <a:solidFill>
                  <a:srgbClr val="FFFFFF"/>
                </a:solidFill>
                <a:latin typeface="Calibri"/>
                <a:cs typeface="Calibri"/>
              </a:rPr>
              <a:t> </a:t>
            </a:r>
            <a:r>
              <a:rPr lang="en-GB" sz="1800" b="1" dirty="0" err="1">
                <a:solidFill>
                  <a:srgbClr val="FFFFFF"/>
                </a:solidFill>
                <a:latin typeface="Calibri"/>
                <a:cs typeface="Calibri"/>
              </a:rPr>
              <a:t>gyda'n</a:t>
            </a:r>
            <a:r>
              <a:rPr lang="en-GB" sz="1800" b="1" dirty="0">
                <a:solidFill>
                  <a:srgbClr val="FFFFFF"/>
                </a:solidFill>
                <a:latin typeface="Calibri"/>
                <a:cs typeface="Calibri"/>
              </a:rPr>
              <a:t> </a:t>
            </a:r>
            <a:r>
              <a:rPr lang="en-GB" sz="1800" b="1" dirty="0" err="1">
                <a:solidFill>
                  <a:srgbClr val="FFFFFF"/>
                </a:solidFill>
                <a:latin typeface="Calibri"/>
                <a:cs typeface="Calibri"/>
              </a:rPr>
              <a:t>gilydd</a:t>
            </a:r>
            <a:r>
              <a:rPr lang="en-GB" sz="1800" b="1" dirty="0">
                <a:solidFill>
                  <a:srgbClr val="FFFFFF"/>
                </a:solidFill>
                <a:latin typeface="Calibri"/>
                <a:cs typeface="Calibri"/>
              </a:rPr>
              <a:t>
</a:t>
            </a:r>
            <a:r>
              <a:rPr lang="en-GB" sz="1800" b="1" dirty="0" err="1">
                <a:solidFill>
                  <a:srgbClr val="FFFFFF"/>
                </a:solidFill>
                <a:latin typeface="Calibri"/>
                <a:cs typeface="Calibri"/>
              </a:rPr>
              <a:t>Cofleidio</a:t>
            </a:r>
            <a:r>
              <a:rPr lang="en-GB" sz="1800" b="1" dirty="0">
                <a:solidFill>
                  <a:srgbClr val="FFFFFF"/>
                </a:solidFill>
                <a:latin typeface="Calibri"/>
                <a:cs typeface="Calibri"/>
              </a:rPr>
              <a:t> </a:t>
            </a:r>
            <a:r>
              <a:rPr lang="en-GB" sz="1800" b="1" dirty="0" err="1">
                <a:solidFill>
                  <a:srgbClr val="FFFFFF"/>
                </a:solidFill>
                <a:latin typeface="Calibri"/>
                <a:cs typeface="Calibri"/>
              </a:rPr>
              <a:t>meddwl</a:t>
            </a:r>
            <a:r>
              <a:rPr lang="en-GB" sz="1800" b="1" dirty="0">
                <a:solidFill>
                  <a:srgbClr val="FFFFFF"/>
                </a:solidFill>
                <a:latin typeface="Calibri"/>
                <a:cs typeface="Calibri"/>
              </a:rPr>
              <a:t> </a:t>
            </a:r>
            <a:r>
              <a:rPr lang="en-GB" sz="1800" b="1" dirty="0" err="1">
                <a:solidFill>
                  <a:srgbClr val="FFFFFF"/>
                </a:solidFill>
                <a:latin typeface="Calibri"/>
                <a:cs typeface="Calibri"/>
              </a:rPr>
              <a:t>beirniadol</a:t>
            </a:r>
            <a:r>
              <a:rPr lang="en-GB" sz="1800" b="1" dirty="0">
                <a:solidFill>
                  <a:srgbClr val="FFFFFF"/>
                </a:solidFill>
                <a:latin typeface="Calibri"/>
                <a:cs typeface="Calibri"/>
              </a:rPr>
              <a:t>, </a:t>
            </a:r>
            <a:r>
              <a:rPr lang="en-GB" sz="1800" b="1" dirty="0" err="1">
                <a:solidFill>
                  <a:srgbClr val="FFFFFF"/>
                </a:solidFill>
                <a:latin typeface="Calibri"/>
                <a:cs typeface="Calibri"/>
              </a:rPr>
              <a:t>dathlu</a:t>
            </a:r>
            <a:r>
              <a:rPr lang="en-GB" sz="1800" b="1" dirty="0">
                <a:solidFill>
                  <a:srgbClr val="FFFFFF"/>
                </a:solidFill>
                <a:latin typeface="Calibri"/>
                <a:cs typeface="Calibri"/>
              </a:rPr>
              <a:t> </a:t>
            </a:r>
            <a:r>
              <a:rPr lang="en-GB" sz="1800" b="1" dirty="0" err="1">
                <a:solidFill>
                  <a:srgbClr val="FFFFFF"/>
                </a:solidFill>
                <a:latin typeface="Calibri"/>
                <a:cs typeface="Calibri"/>
              </a:rPr>
              <a:t>llwyddiant</a:t>
            </a:r>
            <a:r>
              <a:rPr lang="en-GB" sz="1800" b="1" dirty="0">
                <a:solidFill>
                  <a:srgbClr val="FFFFFF"/>
                </a:solidFill>
                <a:latin typeface="Calibri"/>
                <a:cs typeface="Calibri"/>
              </a:rPr>
              <a:t>, a her </a:t>
            </a:r>
            <a:r>
              <a:rPr lang="en-GB" sz="1800" b="1" dirty="0" err="1">
                <a:solidFill>
                  <a:srgbClr val="FFFFFF"/>
                </a:solidFill>
                <a:latin typeface="Calibri"/>
                <a:cs typeface="Calibri"/>
              </a:rPr>
              <a:t>galonogol</a:t>
            </a:r>
            <a:r>
              <a:rPr lang="en-GB" sz="1800" b="1" dirty="0">
                <a:solidFill>
                  <a:srgbClr val="FFFFFF"/>
                </a:solidFill>
                <a:latin typeface="Calibri"/>
                <a:cs typeface="Calibri"/>
              </a:rPr>
              <a:t> </a:t>
            </a:r>
            <a:r>
              <a:rPr lang="en-GB" sz="1800" b="1" dirty="0" err="1">
                <a:solidFill>
                  <a:srgbClr val="FFFFFF"/>
                </a:solidFill>
                <a:latin typeface="Calibri"/>
                <a:cs typeface="Calibri"/>
              </a:rPr>
              <a:t>wrth</a:t>
            </a:r>
            <a:r>
              <a:rPr lang="en-GB" sz="1800" b="1" dirty="0">
                <a:solidFill>
                  <a:srgbClr val="FFFFFF"/>
                </a:solidFill>
                <a:latin typeface="Calibri"/>
                <a:cs typeface="Calibri"/>
              </a:rPr>
              <a:t> </a:t>
            </a:r>
            <a:r>
              <a:rPr lang="en-GB" sz="1800" b="1" dirty="0" err="1">
                <a:solidFill>
                  <a:srgbClr val="FFFFFF"/>
                </a:solidFill>
                <a:latin typeface="Calibri"/>
                <a:cs typeface="Calibri"/>
              </a:rPr>
              <a:t>dynnu</a:t>
            </a:r>
            <a:r>
              <a:rPr lang="en-GB" sz="1800" b="1" dirty="0">
                <a:solidFill>
                  <a:srgbClr val="FFFFFF"/>
                </a:solidFill>
                <a:latin typeface="Calibri"/>
                <a:cs typeface="Calibri"/>
              </a:rPr>
              <a:t> </a:t>
            </a:r>
            <a:r>
              <a:rPr lang="en-GB" sz="1800" b="1" dirty="0" err="1">
                <a:solidFill>
                  <a:srgbClr val="FFFFFF"/>
                </a:solidFill>
                <a:latin typeface="Calibri"/>
                <a:cs typeface="Calibri"/>
              </a:rPr>
              <a:t>ar</a:t>
            </a:r>
            <a:r>
              <a:rPr lang="en-GB" sz="1800" b="1" dirty="0">
                <a:solidFill>
                  <a:srgbClr val="FFFFFF"/>
                </a:solidFill>
                <a:latin typeface="Calibri"/>
                <a:cs typeface="Calibri"/>
              </a:rPr>
              <a:t> </a:t>
            </a:r>
            <a:r>
              <a:rPr lang="en-GB" sz="1800" b="1" dirty="0" err="1">
                <a:solidFill>
                  <a:srgbClr val="FFFFFF"/>
                </a:solidFill>
                <a:latin typeface="Calibri"/>
                <a:cs typeface="Calibri"/>
              </a:rPr>
              <a:t>ein</a:t>
            </a:r>
            <a:r>
              <a:rPr lang="en-GB" sz="1800" b="1" dirty="0">
                <a:solidFill>
                  <a:srgbClr val="FFFFFF"/>
                </a:solidFill>
                <a:latin typeface="Calibri"/>
                <a:cs typeface="Calibri"/>
              </a:rPr>
              <a:t> </a:t>
            </a:r>
            <a:r>
              <a:rPr lang="en-GB" sz="1800" b="1" dirty="0" err="1">
                <a:solidFill>
                  <a:srgbClr val="FFFFFF"/>
                </a:solidFill>
                <a:latin typeface="Calibri"/>
                <a:cs typeface="Calibri"/>
              </a:rPr>
              <a:t>dysgu</a:t>
            </a:r>
            <a:r>
              <a:rPr lang="en-GB" sz="1800" b="1" dirty="0">
                <a:solidFill>
                  <a:srgbClr val="FFFFFF"/>
                </a:solidFill>
                <a:latin typeface="Calibri"/>
                <a:cs typeface="Calibri"/>
              </a:rPr>
              <a:t> ac </a:t>
            </a:r>
            <a:r>
              <a:rPr lang="en-GB" sz="1800" b="1" dirty="0" err="1">
                <a:solidFill>
                  <a:srgbClr val="FFFFFF"/>
                </a:solidFill>
                <a:latin typeface="Calibri"/>
                <a:cs typeface="Calibri"/>
              </a:rPr>
              <a:t>yna</a:t>
            </a:r>
            <a:r>
              <a:rPr lang="en-GB" sz="1800" b="1" dirty="0">
                <a:solidFill>
                  <a:srgbClr val="FFFFFF"/>
                </a:solidFill>
                <a:latin typeface="Calibri"/>
                <a:cs typeface="Calibri"/>
              </a:rPr>
              <a:t> </a:t>
            </a:r>
            <a:r>
              <a:rPr lang="en-GB" sz="1800" b="1" dirty="0" err="1">
                <a:solidFill>
                  <a:srgbClr val="FFFFFF"/>
                </a:solidFill>
                <a:latin typeface="Calibri"/>
                <a:cs typeface="Calibri"/>
              </a:rPr>
              <a:t>cymhwyso</a:t>
            </a:r>
            <a:r>
              <a:rPr lang="en-GB" sz="1800" b="1" dirty="0">
                <a:solidFill>
                  <a:srgbClr val="FFFFFF"/>
                </a:solidFill>
                <a:latin typeface="Calibri"/>
                <a:cs typeface="Calibri"/>
              </a:rPr>
              <a:t> </a:t>
            </a:r>
            <a:r>
              <a:rPr lang="en-GB" sz="1800" b="1" dirty="0" err="1">
                <a:solidFill>
                  <a:srgbClr val="FFFFFF"/>
                </a:solidFill>
                <a:latin typeface="Calibri"/>
                <a:cs typeface="Calibri"/>
              </a:rPr>
              <a:t>ein</a:t>
            </a:r>
            <a:r>
              <a:rPr lang="en-GB" sz="1800" b="1" dirty="0">
                <a:solidFill>
                  <a:srgbClr val="FFFFFF"/>
                </a:solidFill>
                <a:latin typeface="Calibri"/>
                <a:cs typeface="Calibri"/>
              </a:rPr>
              <a:t> </a:t>
            </a:r>
            <a:r>
              <a:rPr lang="en-GB" sz="1800" b="1" dirty="0" err="1">
                <a:solidFill>
                  <a:srgbClr val="FFFFFF"/>
                </a:solidFill>
                <a:latin typeface="Calibri"/>
                <a:cs typeface="Calibri"/>
              </a:rPr>
              <a:t>dealltwriaeth</a:t>
            </a:r>
            <a:r>
              <a:rPr lang="en-GB" sz="1800" b="1" dirty="0">
                <a:solidFill>
                  <a:srgbClr val="FFFFFF"/>
                </a:solidFill>
                <a:latin typeface="Calibri"/>
                <a:cs typeface="Calibri"/>
              </a:rPr>
              <a:t> </a:t>
            </a:r>
            <a:r>
              <a:rPr lang="en-GB" sz="1800" b="1" dirty="0" err="1">
                <a:solidFill>
                  <a:srgbClr val="FFFFFF"/>
                </a:solidFill>
                <a:latin typeface="Calibri"/>
                <a:cs typeface="Calibri"/>
              </a:rPr>
              <a:t>fel</a:t>
            </a:r>
            <a:r>
              <a:rPr lang="en-GB" sz="1800" b="1" dirty="0">
                <a:solidFill>
                  <a:srgbClr val="FFFFFF"/>
                </a:solidFill>
                <a:latin typeface="Calibri"/>
                <a:cs typeface="Calibri"/>
              </a:rPr>
              <a:t> y </a:t>
            </a:r>
            <a:r>
              <a:rPr lang="en-GB" sz="1800" b="1" dirty="0" err="1">
                <a:solidFill>
                  <a:srgbClr val="FFFFFF"/>
                </a:solidFill>
                <a:latin typeface="Calibri"/>
                <a:cs typeface="Calibri"/>
              </a:rPr>
              <a:t>gallwn</a:t>
            </a:r>
            <a:r>
              <a:rPr lang="en-GB" sz="1800" b="1" dirty="0">
                <a:solidFill>
                  <a:srgbClr val="FFFFFF"/>
                </a:solidFill>
                <a:latin typeface="Calibri"/>
                <a:cs typeface="Calibri"/>
              </a:rPr>
              <a:t> </a:t>
            </a:r>
            <a:r>
              <a:rPr lang="en-GB" sz="1800" b="1" dirty="0" err="1">
                <a:solidFill>
                  <a:srgbClr val="FFFFFF"/>
                </a:solidFill>
                <a:latin typeface="Calibri"/>
                <a:cs typeface="Calibri"/>
              </a:rPr>
              <a:t>gael</a:t>
            </a:r>
            <a:r>
              <a:rPr lang="en-GB" sz="1800" b="1" dirty="0">
                <a:solidFill>
                  <a:srgbClr val="FFFFFF"/>
                </a:solidFill>
                <a:latin typeface="Calibri"/>
                <a:cs typeface="Calibri"/>
              </a:rPr>
              <a:t> yr </a:t>
            </a:r>
            <a:r>
              <a:rPr lang="en-GB" sz="1800" b="1" dirty="0" err="1">
                <a:solidFill>
                  <a:srgbClr val="FFFFFF"/>
                </a:solidFill>
                <a:latin typeface="Calibri"/>
                <a:cs typeface="Calibri"/>
              </a:rPr>
              <a:t>effaith</a:t>
            </a:r>
            <a:r>
              <a:rPr lang="en-GB" sz="1800" b="1" dirty="0">
                <a:solidFill>
                  <a:srgbClr val="FFFFFF"/>
                </a:solidFill>
                <a:latin typeface="Calibri"/>
                <a:cs typeface="Calibri"/>
              </a:rPr>
              <a:t> </a:t>
            </a:r>
            <a:r>
              <a:rPr lang="en-GB" sz="1800" b="1" dirty="0" err="1">
                <a:solidFill>
                  <a:srgbClr val="FFFFFF"/>
                </a:solidFill>
                <a:latin typeface="Calibri"/>
                <a:cs typeface="Calibri"/>
              </a:rPr>
              <a:t>fwyaf</a:t>
            </a:r>
            <a:r>
              <a:rPr lang="en-GB" sz="1800" b="1" dirty="0">
                <a:solidFill>
                  <a:srgbClr val="FFFFFF"/>
                </a:solidFill>
                <a:latin typeface="Calibri"/>
                <a:cs typeface="Calibri"/>
              </a:rPr>
              <a:t> </a:t>
            </a:r>
            <a:r>
              <a:rPr lang="en-GB" sz="1800" b="1" dirty="0" err="1">
                <a:solidFill>
                  <a:srgbClr val="FFFFFF"/>
                </a:solidFill>
                <a:latin typeface="Calibri"/>
                <a:cs typeface="Calibri"/>
              </a:rPr>
              <a:t>sylweddol</a:t>
            </a:r>
            <a:r>
              <a:rPr lang="en-GB" sz="1800" b="1" dirty="0">
                <a:solidFill>
                  <a:srgbClr val="FFFFFF"/>
                </a:solidFill>
                <a:latin typeface="Calibri"/>
                <a:cs typeface="Calibri"/>
              </a:rPr>
              <a:t> </a:t>
            </a:r>
            <a:r>
              <a:rPr lang="en-GB" sz="1800" b="1" dirty="0" err="1">
                <a:solidFill>
                  <a:srgbClr val="FFFFFF"/>
                </a:solidFill>
                <a:latin typeface="Calibri"/>
                <a:cs typeface="Calibri"/>
              </a:rPr>
              <a:t>ar</a:t>
            </a:r>
            <a:r>
              <a:rPr lang="en-GB" sz="1800" b="1" dirty="0">
                <a:solidFill>
                  <a:srgbClr val="FFFFFF"/>
                </a:solidFill>
                <a:latin typeface="Calibri"/>
                <a:cs typeface="Calibri"/>
              </a:rPr>
              <a:t> </a:t>
            </a:r>
            <a:r>
              <a:rPr lang="en-GB" sz="1800" b="1" dirty="0" err="1">
                <a:solidFill>
                  <a:srgbClr val="FFFFFF"/>
                </a:solidFill>
                <a:latin typeface="Calibri"/>
                <a:cs typeface="Calibri"/>
              </a:rPr>
              <a:t>bobl</a:t>
            </a:r>
            <a:r>
              <a:rPr lang="en-GB" sz="1800" b="1" dirty="0">
                <a:solidFill>
                  <a:srgbClr val="FFFFFF"/>
                </a:solidFill>
                <a:latin typeface="Calibri"/>
                <a:cs typeface="Calibri"/>
              </a:rPr>
              <a:t> </a:t>
            </a:r>
            <a:r>
              <a:rPr lang="en-GB" sz="1800" b="1" dirty="0" err="1">
                <a:solidFill>
                  <a:srgbClr val="FFFFFF"/>
                </a:solidFill>
                <a:latin typeface="Calibri"/>
                <a:cs typeface="Calibri"/>
              </a:rPr>
              <a:t>ifanc</a:t>
            </a:r>
            <a:r>
              <a:rPr lang="en-GB" sz="1800" b="1" dirty="0">
                <a:solidFill>
                  <a:srgbClr val="FFFFFF"/>
                </a:solidFill>
                <a:latin typeface="Calibri"/>
                <a:cs typeface="Calibri"/>
              </a:rPr>
              <a:t> </a:t>
            </a:r>
            <a:r>
              <a:rPr lang="en-GB" sz="1800" b="1" dirty="0" err="1">
                <a:solidFill>
                  <a:srgbClr val="FFFFFF"/>
                </a:solidFill>
                <a:latin typeface="Calibri"/>
                <a:cs typeface="Calibri"/>
              </a:rPr>
              <a:t>trwy</a:t>
            </a:r>
            <a:r>
              <a:rPr lang="en-GB" sz="1800" b="1" dirty="0">
                <a:solidFill>
                  <a:srgbClr val="FFFFFF"/>
                </a:solidFill>
                <a:latin typeface="Calibri"/>
                <a:cs typeface="Calibri"/>
              </a:rPr>
              <a:t> </a:t>
            </a:r>
            <a:r>
              <a:rPr lang="en-GB" sz="1800" b="1" dirty="0" err="1">
                <a:solidFill>
                  <a:srgbClr val="FFFFFF"/>
                </a:solidFill>
                <a:latin typeface="Calibri"/>
                <a:cs typeface="Calibri"/>
              </a:rPr>
              <a:t>Chwaraeon</a:t>
            </a:r>
            <a:r>
              <a:rPr lang="en-GB" sz="1800" b="1" dirty="0">
                <a:solidFill>
                  <a:srgbClr val="FFFFFF"/>
                </a:solidFill>
                <a:latin typeface="Calibri"/>
                <a:cs typeface="Calibri"/>
              </a:rPr>
              <a:t> Carreg </a:t>
            </a:r>
            <a:r>
              <a:rPr lang="en-GB" sz="1800" b="1" dirty="0" err="1">
                <a:solidFill>
                  <a:srgbClr val="FFFFFF"/>
                </a:solidFill>
                <a:latin typeface="Calibri"/>
                <a:cs typeface="Calibri"/>
              </a:rPr>
              <a:t>Drws</a:t>
            </a:r>
            <a:r>
              <a:rPr lang="en-GB" sz="1800" b="1" dirty="0">
                <a:solidFill>
                  <a:srgbClr val="FFFFFF"/>
                </a:solidFill>
                <a:latin typeface="Calibri"/>
                <a:cs typeface="Calibri"/>
              </a:rPr>
              <a:t> </a:t>
            </a:r>
            <a:r>
              <a:rPr lang="en-GB" sz="1800" b="1" dirty="0" err="1">
                <a:solidFill>
                  <a:srgbClr val="FFFFFF"/>
                </a:solidFill>
                <a:latin typeface="Calibri"/>
                <a:cs typeface="Calibri"/>
              </a:rPr>
              <a:t>gyda'n</a:t>
            </a:r>
            <a:r>
              <a:rPr lang="en-GB" sz="1800" b="1" dirty="0">
                <a:solidFill>
                  <a:srgbClr val="FFFFFF"/>
                </a:solidFill>
                <a:latin typeface="Calibri"/>
                <a:cs typeface="Calibri"/>
              </a:rPr>
              <a:t> </a:t>
            </a:r>
            <a:r>
              <a:rPr lang="en-GB" sz="1800" b="1" dirty="0" err="1">
                <a:solidFill>
                  <a:srgbClr val="FFFFFF"/>
                </a:solidFill>
                <a:latin typeface="Calibri"/>
                <a:cs typeface="Calibri"/>
              </a:rPr>
              <a:t>gilydd</a:t>
            </a:r>
            <a:r>
              <a:rPr lang="en-GB" sz="1800" b="1" dirty="0">
                <a:solidFill>
                  <a:srgbClr val="FFFFFF"/>
                </a:solidFill>
                <a:latin typeface="Calibri"/>
                <a:cs typeface="Calibri"/>
              </a:rPr>
              <a:t>.</a:t>
            </a:r>
            <a:endParaRPr sz="1600" dirty="0">
              <a:latin typeface="Calibri"/>
              <a:cs typeface="Calibri"/>
            </a:endParaRPr>
          </a:p>
        </p:txBody>
      </p:sp>
      <p:sp>
        <p:nvSpPr>
          <p:cNvPr id="10" name="object 10"/>
          <p:cNvSpPr txBox="1"/>
          <p:nvPr/>
        </p:nvSpPr>
        <p:spPr>
          <a:xfrm>
            <a:off x="10770879" y="4121956"/>
            <a:ext cx="5311140" cy="1592743"/>
          </a:xfrm>
          <a:prstGeom prst="rect">
            <a:avLst/>
          </a:prstGeom>
        </p:spPr>
        <p:txBody>
          <a:bodyPr vert="horz" wrap="square" lIns="0" tIns="104139" rIns="0" bIns="0" rtlCol="0">
            <a:spAutoFit/>
          </a:bodyPr>
          <a:lstStyle/>
          <a:p>
            <a:pPr marL="12700">
              <a:lnSpc>
                <a:spcPct val="100000"/>
              </a:lnSpc>
              <a:spcBef>
                <a:spcPts val="819"/>
              </a:spcBef>
            </a:pPr>
            <a:r>
              <a:rPr lang="en-GB" sz="1800" b="1" dirty="0" err="1">
                <a:solidFill>
                  <a:srgbClr val="FFFFFF"/>
                </a:solidFill>
                <a:latin typeface="Calibri"/>
                <a:cs typeface="Calibri"/>
              </a:rPr>
              <a:t>Gweithredu</a:t>
            </a:r>
            <a:r>
              <a:rPr lang="en-GB" sz="1800" b="1" dirty="0">
                <a:solidFill>
                  <a:srgbClr val="FFFFFF"/>
                </a:solidFill>
                <a:latin typeface="Calibri"/>
                <a:cs typeface="Calibri"/>
              </a:rPr>
              <a:t> </a:t>
            </a:r>
            <a:r>
              <a:rPr lang="en-GB" sz="1800" b="1" dirty="0" err="1">
                <a:solidFill>
                  <a:srgbClr val="FFFFFF"/>
                </a:solidFill>
                <a:latin typeface="Calibri"/>
                <a:cs typeface="Calibri"/>
              </a:rPr>
              <a:t>gyda</a:t>
            </a:r>
            <a:r>
              <a:rPr lang="en-GB" sz="1800" b="1" dirty="0">
                <a:solidFill>
                  <a:srgbClr val="FFFFFF"/>
                </a:solidFill>
                <a:latin typeface="Calibri"/>
                <a:cs typeface="Calibri"/>
              </a:rPr>
              <a:t> </a:t>
            </a:r>
            <a:r>
              <a:rPr lang="en-GB" sz="1800" b="1" dirty="0" err="1">
                <a:solidFill>
                  <a:srgbClr val="FFFFFF"/>
                </a:solidFill>
                <a:latin typeface="Calibri"/>
                <a:cs typeface="Calibri"/>
              </a:rPr>
              <a:t>gonestrwydd</a:t>
            </a:r>
            <a:r>
              <a:rPr lang="en-GB" sz="1800" b="1" dirty="0">
                <a:solidFill>
                  <a:srgbClr val="FFFFFF"/>
                </a:solidFill>
                <a:latin typeface="Calibri"/>
                <a:cs typeface="Calibri"/>
              </a:rPr>
              <a:t>
</a:t>
            </a:r>
            <a:r>
              <a:rPr lang="en-GB" sz="1800" b="1" dirty="0" err="1">
                <a:solidFill>
                  <a:srgbClr val="FFFFFF"/>
                </a:solidFill>
                <a:latin typeface="Calibri"/>
                <a:cs typeface="Calibri"/>
              </a:rPr>
              <a:t>Hyrwyddo'r</a:t>
            </a:r>
            <a:r>
              <a:rPr lang="en-GB" sz="1800" b="1" dirty="0">
                <a:solidFill>
                  <a:srgbClr val="FFFFFF"/>
                </a:solidFill>
                <a:latin typeface="Calibri"/>
                <a:cs typeface="Calibri"/>
              </a:rPr>
              <a:t> </a:t>
            </a:r>
            <a:r>
              <a:rPr lang="en-GB" sz="1800" b="1" dirty="0" err="1">
                <a:solidFill>
                  <a:srgbClr val="FFFFFF"/>
                </a:solidFill>
                <a:latin typeface="Calibri"/>
                <a:cs typeface="Calibri"/>
              </a:rPr>
              <a:t>safonau</a:t>
            </a:r>
            <a:r>
              <a:rPr lang="en-GB" sz="1800" b="1" dirty="0">
                <a:solidFill>
                  <a:srgbClr val="FFFFFF"/>
                </a:solidFill>
                <a:latin typeface="Calibri"/>
                <a:cs typeface="Calibri"/>
              </a:rPr>
              <a:t> </a:t>
            </a:r>
            <a:r>
              <a:rPr lang="en-GB" sz="1800" b="1" dirty="0" err="1">
                <a:solidFill>
                  <a:srgbClr val="FFFFFF"/>
                </a:solidFill>
                <a:latin typeface="Calibri"/>
                <a:cs typeface="Calibri"/>
              </a:rPr>
              <a:t>sefydliadol</a:t>
            </a:r>
            <a:r>
              <a:rPr lang="en-GB" sz="1800" b="1" dirty="0">
                <a:solidFill>
                  <a:srgbClr val="FFFFFF"/>
                </a:solidFill>
                <a:latin typeface="Calibri"/>
                <a:cs typeface="Calibri"/>
              </a:rPr>
              <a:t> </a:t>
            </a:r>
            <a:r>
              <a:rPr lang="en-GB" sz="1800" b="1" dirty="0" err="1">
                <a:solidFill>
                  <a:srgbClr val="FFFFFF"/>
                </a:solidFill>
                <a:latin typeface="Calibri"/>
                <a:cs typeface="Calibri"/>
              </a:rPr>
              <a:t>uchaf</a:t>
            </a:r>
            <a:r>
              <a:rPr lang="en-GB" sz="1800" b="1" dirty="0">
                <a:solidFill>
                  <a:srgbClr val="FFFFFF"/>
                </a:solidFill>
                <a:latin typeface="Calibri"/>
                <a:cs typeface="Calibri"/>
              </a:rPr>
              <a:t>. Bod </a:t>
            </a:r>
            <a:r>
              <a:rPr lang="en-GB" sz="1800" b="1" dirty="0" err="1">
                <a:solidFill>
                  <a:srgbClr val="FFFFFF"/>
                </a:solidFill>
                <a:latin typeface="Calibri"/>
                <a:cs typeface="Calibri"/>
              </a:rPr>
              <a:t>yn</a:t>
            </a:r>
            <a:r>
              <a:rPr lang="en-GB" sz="1800" b="1" dirty="0">
                <a:solidFill>
                  <a:srgbClr val="FFFFFF"/>
                </a:solidFill>
                <a:latin typeface="Calibri"/>
                <a:cs typeface="Calibri"/>
              </a:rPr>
              <a:t> </a:t>
            </a:r>
            <a:r>
              <a:rPr lang="en-GB" sz="1800" b="1" dirty="0" err="1">
                <a:solidFill>
                  <a:srgbClr val="FFFFFF"/>
                </a:solidFill>
                <a:latin typeface="Calibri"/>
                <a:cs typeface="Calibri"/>
              </a:rPr>
              <a:t>ymwybodol</a:t>
            </a:r>
            <a:r>
              <a:rPr lang="en-GB" sz="1800" b="1" dirty="0">
                <a:solidFill>
                  <a:srgbClr val="FFFFFF"/>
                </a:solidFill>
                <a:latin typeface="Calibri"/>
                <a:cs typeface="Calibri"/>
              </a:rPr>
              <a:t> </a:t>
            </a:r>
            <a:r>
              <a:rPr lang="en-GB" sz="1800" b="1" dirty="0" err="1">
                <a:solidFill>
                  <a:srgbClr val="FFFFFF"/>
                </a:solidFill>
                <a:latin typeface="Calibri"/>
                <a:cs typeface="Calibri"/>
              </a:rPr>
              <a:t>iawn</a:t>
            </a:r>
            <a:r>
              <a:rPr lang="en-GB" sz="1800" b="1" dirty="0">
                <a:solidFill>
                  <a:srgbClr val="FFFFFF"/>
                </a:solidFill>
                <a:latin typeface="Calibri"/>
                <a:cs typeface="Calibri"/>
              </a:rPr>
              <a:t> </a:t>
            </a:r>
            <a:r>
              <a:rPr lang="en-GB" sz="1800" b="1" dirty="0" err="1">
                <a:solidFill>
                  <a:srgbClr val="FFFFFF"/>
                </a:solidFill>
                <a:latin typeface="Calibri"/>
                <a:cs typeface="Calibri"/>
              </a:rPr>
              <a:t>o'n</a:t>
            </a:r>
            <a:r>
              <a:rPr lang="en-GB" sz="1800" b="1" dirty="0">
                <a:solidFill>
                  <a:srgbClr val="FFFFFF"/>
                </a:solidFill>
                <a:latin typeface="Calibri"/>
                <a:cs typeface="Calibri"/>
              </a:rPr>
              <a:t> </a:t>
            </a:r>
            <a:r>
              <a:rPr lang="en-GB" sz="1800" b="1" dirty="0" err="1">
                <a:solidFill>
                  <a:srgbClr val="FFFFFF"/>
                </a:solidFill>
                <a:latin typeface="Calibri"/>
                <a:cs typeface="Calibri"/>
              </a:rPr>
              <a:t>atebolrwydd</a:t>
            </a:r>
            <a:r>
              <a:rPr lang="en-GB" sz="1800" b="1" dirty="0">
                <a:solidFill>
                  <a:srgbClr val="FFFFFF"/>
                </a:solidFill>
                <a:latin typeface="Calibri"/>
                <a:cs typeface="Calibri"/>
              </a:rPr>
              <a:t> </a:t>
            </a:r>
            <a:r>
              <a:rPr lang="en-GB" sz="1800" b="1" dirty="0" err="1">
                <a:solidFill>
                  <a:srgbClr val="FFFFFF"/>
                </a:solidFill>
                <a:latin typeface="Calibri"/>
                <a:cs typeface="Calibri"/>
              </a:rPr>
              <a:t>a'n</a:t>
            </a:r>
            <a:r>
              <a:rPr lang="en-GB" sz="1800" b="1" dirty="0">
                <a:solidFill>
                  <a:srgbClr val="FFFFFF"/>
                </a:solidFill>
                <a:latin typeface="Calibri"/>
                <a:cs typeface="Calibri"/>
              </a:rPr>
              <a:t> </a:t>
            </a:r>
            <a:r>
              <a:rPr lang="en-GB" sz="1800" b="1" dirty="0" err="1">
                <a:solidFill>
                  <a:srgbClr val="FFFFFF"/>
                </a:solidFill>
                <a:latin typeface="Calibri"/>
                <a:cs typeface="Calibri"/>
              </a:rPr>
              <a:t>cyfrifoldeb</a:t>
            </a:r>
            <a:r>
              <a:rPr lang="en-GB" sz="1800" b="1" dirty="0">
                <a:solidFill>
                  <a:srgbClr val="FFFFFF"/>
                </a:solidFill>
                <a:latin typeface="Calibri"/>
                <a:cs typeface="Calibri"/>
              </a:rPr>
              <a:t>. Gan </a:t>
            </a:r>
            <a:r>
              <a:rPr lang="en-GB" sz="1800" b="1" dirty="0" err="1">
                <a:solidFill>
                  <a:srgbClr val="FFFFFF"/>
                </a:solidFill>
                <a:latin typeface="Calibri"/>
                <a:cs typeface="Calibri"/>
              </a:rPr>
              <a:t>wneud</a:t>
            </a:r>
            <a:r>
              <a:rPr lang="en-GB" sz="1800" b="1" dirty="0">
                <a:solidFill>
                  <a:srgbClr val="FFFFFF"/>
                </a:solidFill>
                <a:latin typeface="Calibri"/>
                <a:cs typeface="Calibri"/>
              </a:rPr>
              <a:t> yr </a:t>
            </a:r>
            <a:r>
              <a:rPr lang="en-GB" sz="1800" b="1" dirty="0" err="1">
                <a:solidFill>
                  <a:srgbClr val="FFFFFF"/>
                </a:solidFill>
                <a:latin typeface="Calibri"/>
                <a:cs typeface="Calibri"/>
              </a:rPr>
              <a:t>hyn</a:t>
            </a:r>
            <a:r>
              <a:rPr lang="en-GB" sz="1800" b="1" dirty="0">
                <a:solidFill>
                  <a:srgbClr val="FFFFFF"/>
                </a:solidFill>
                <a:latin typeface="Calibri"/>
                <a:cs typeface="Calibri"/>
              </a:rPr>
              <a:t> a </a:t>
            </a:r>
            <a:r>
              <a:rPr lang="en-GB" sz="1800" b="1" dirty="0" err="1">
                <a:solidFill>
                  <a:srgbClr val="FFFFFF"/>
                </a:solidFill>
                <a:latin typeface="Calibri"/>
                <a:cs typeface="Calibri"/>
              </a:rPr>
              <a:t>ddywedwn</a:t>
            </a:r>
            <a:r>
              <a:rPr lang="en-GB" sz="1800" b="1" dirty="0">
                <a:solidFill>
                  <a:srgbClr val="FFFFFF"/>
                </a:solidFill>
                <a:latin typeface="Calibri"/>
                <a:cs typeface="Calibri"/>
              </a:rPr>
              <a:t> y </a:t>
            </a:r>
            <a:r>
              <a:rPr lang="en-GB" sz="1800" b="1" dirty="0" err="1">
                <a:solidFill>
                  <a:srgbClr val="FFFFFF"/>
                </a:solidFill>
                <a:latin typeface="Calibri"/>
                <a:cs typeface="Calibri"/>
              </a:rPr>
              <a:t>byddwn</a:t>
            </a:r>
            <a:r>
              <a:rPr lang="en-GB" sz="1800" b="1" dirty="0">
                <a:solidFill>
                  <a:srgbClr val="FFFFFF"/>
                </a:solidFill>
                <a:latin typeface="Calibri"/>
                <a:cs typeface="Calibri"/>
              </a:rPr>
              <a:t> </a:t>
            </a:r>
            <a:r>
              <a:rPr lang="en-GB" sz="1800" b="1" dirty="0" err="1">
                <a:solidFill>
                  <a:srgbClr val="FFFFFF"/>
                </a:solidFill>
                <a:latin typeface="Calibri"/>
                <a:cs typeface="Calibri"/>
              </a:rPr>
              <a:t>yn</a:t>
            </a:r>
            <a:r>
              <a:rPr lang="en-GB" sz="1800" b="1" dirty="0">
                <a:solidFill>
                  <a:srgbClr val="FFFFFF"/>
                </a:solidFill>
                <a:latin typeface="Calibri"/>
                <a:cs typeface="Calibri"/>
              </a:rPr>
              <a:t> </a:t>
            </a:r>
            <a:r>
              <a:rPr lang="en-GB" sz="1800" b="1" dirty="0" err="1">
                <a:solidFill>
                  <a:srgbClr val="FFFFFF"/>
                </a:solidFill>
                <a:latin typeface="Calibri"/>
                <a:cs typeface="Calibri"/>
              </a:rPr>
              <a:t>ei</a:t>
            </a:r>
            <a:r>
              <a:rPr lang="en-GB" sz="1800" b="1" dirty="0">
                <a:solidFill>
                  <a:srgbClr val="FFFFFF"/>
                </a:solidFill>
                <a:latin typeface="Calibri"/>
                <a:cs typeface="Calibri"/>
              </a:rPr>
              <a:t> </a:t>
            </a:r>
            <a:r>
              <a:rPr lang="en-GB" sz="1800" b="1" dirty="0" err="1">
                <a:solidFill>
                  <a:srgbClr val="FFFFFF"/>
                </a:solidFill>
                <a:latin typeface="Calibri"/>
                <a:cs typeface="Calibri"/>
              </a:rPr>
              <a:t>wneud</a:t>
            </a:r>
            <a:r>
              <a:rPr lang="en-GB" sz="1800" b="1" dirty="0">
                <a:solidFill>
                  <a:srgbClr val="FFFFFF"/>
                </a:solidFill>
                <a:latin typeface="Calibri"/>
                <a:cs typeface="Calibri"/>
              </a:rPr>
              <a:t> ac </a:t>
            </a:r>
            <a:r>
              <a:rPr lang="en-GB" sz="1800" b="1" dirty="0" err="1">
                <a:solidFill>
                  <a:srgbClr val="FFFFFF"/>
                </a:solidFill>
                <a:latin typeface="Calibri"/>
                <a:cs typeface="Calibri"/>
              </a:rPr>
              <a:t>yn</a:t>
            </a:r>
            <a:r>
              <a:rPr lang="en-GB" sz="1800" b="1" dirty="0">
                <a:solidFill>
                  <a:srgbClr val="FFFFFF"/>
                </a:solidFill>
                <a:latin typeface="Calibri"/>
                <a:cs typeface="Calibri"/>
              </a:rPr>
              <a:t> dal </a:t>
            </a:r>
            <a:r>
              <a:rPr lang="en-GB" sz="1800" b="1" dirty="0" err="1">
                <a:solidFill>
                  <a:srgbClr val="FFFFFF"/>
                </a:solidFill>
                <a:latin typeface="Calibri"/>
                <a:cs typeface="Calibri"/>
              </a:rPr>
              <a:t>ein</a:t>
            </a:r>
            <a:r>
              <a:rPr lang="en-GB" sz="1800" b="1" dirty="0">
                <a:solidFill>
                  <a:srgbClr val="FFFFFF"/>
                </a:solidFill>
                <a:latin typeface="Calibri"/>
                <a:cs typeface="Calibri"/>
              </a:rPr>
              <a:t> </a:t>
            </a:r>
            <a:r>
              <a:rPr lang="en-GB" sz="1800" b="1" dirty="0" err="1">
                <a:solidFill>
                  <a:srgbClr val="FFFFFF"/>
                </a:solidFill>
                <a:latin typeface="Calibri"/>
                <a:cs typeface="Calibri"/>
              </a:rPr>
              <a:t>hunain</a:t>
            </a:r>
            <a:r>
              <a:rPr lang="en-GB" sz="1800" b="1" dirty="0">
                <a:solidFill>
                  <a:srgbClr val="FFFFFF"/>
                </a:solidFill>
                <a:latin typeface="Calibri"/>
                <a:cs typeface="Calibri"/>
              </a:rPr>
              <a:t> </a:t>
            </a:r>
            <a:r>
              <a:rPr lang="en-GB" sz="1800" b="1" dirty="0" err="1">
                <a:solidFill>
                  <a:srgbClr val="FFFFFF"/>
                </a:solidFill>
                <a:latin typeface="Calibri"/>
                <a:cs typeface="Calibri"/>
              </a:rPr>
              <a:t>a'n</a:t>
            </a:r>
            <a:r>
              <a:rPr lang="en-GB" sz="1800" b="1" dirty="0">
                <a:solidFill>
                  <a:srgbClr val="FFFFFF"/>
                </a:solidFill>
                <a:latin typeface="Calibri"/>
                <a:cs typeface="Calibri"/>
              </a:rPr>
              <a:t> </a:t>
            </a:r>
            <a:r>
              <a:rPr lang="en-GB" sz="1800" b="1" dirty="0" err="1">
                <a:solidFill>
                  <a:srgbClr val="FFFFFF"/>
                </a:solidFill>
                <a:latin typeface="Calibri"/>
                <a:cs typeface="Calibri"/>
              </a:rPr>
              <a:t>gilydd</a:t>
            </a:r>
            <a:r>
              <a:rPr lang="en-GB" sz="1800" b="1" dirty="0">
                <a:solidFill>
                  <a:srgbClr val="FFFFFF"/>
                </a:solidFill>
                <a:latin typeface="Calibri"/>
                <a:cs typeface="Calibri"/>
              </a:rPr>
              <a:t> </a:t>
            </a:r>
            <a:r>
              <a:rPr lang="en-GB" sz="1800" b="1" dirty="0" err="1">
                <a:solidFill>
                  <a:srgbClr val="FFFFFF"/>
                </a:solidFill>
                <a:latin typeface="Calibri"/>
                <a:cs typeface="Calibri"/>
              </a:rPr>
              <a:t>i</a:t>
            </a:r>
            <a:r>
              <a:rPr lang="en-GB" sz="1800" b="1" dirty="0">
                <a:solidFill>
                  <a:srgbClr val="FFFFFF"/>
                </a:solidFill>
                <a:latin typeface="Calibri"/>
                <a:cs typeface="Calibri"/>
              </a:rPr>
              <a:t> </a:t>
            </a:r>
            <a:r>
              <a:rPr lang="en-GB" sz="1800" b="1" dirty="0" err="1">
                <a:solidFill>
                  <a:srgbClr val="FFFFFF"/>
                </a:solidFill>
                <a:latin typeface="Calibri"/>
                <a:cs typeface="Calibri"/>
              </a:rPr>
              <a:t>safonau</a:t>
            </a:r>
            <a:r>
              <a:rPr lang="en-GB" sz="1800" b="1" dirty="0">
                <a:solidFill>
                  <a:srgbClr val="FFFFFF"/>
                </a:solidFill>
                <a:latin typeface="Calibri"/>
                <a:cs typeface="Calibri"/>
              </a:rPr>
              <a:t> </a:t>
            </a:r>
            <a:r>
              <a:rPr lang="en-GB" sz="1800" b="1" dirty="0" err="1">
                <a:solidFill>
                  <a:srgbClr val="FFFFFF"/>
                </a:solidFill>
                <a:latin typeface="Calibri"/>
                <a:cs typeface="Calibri"/>
              </a:rPr>
              <a:t>uchel</a:t>
            </a:r>
            <a:r>
              <a:rPr lang="en-GB" sz="1800" b="1" dirty="0">
                <a:solidFill>
                  <a:srgbClr val="FFFFFF"/>
                </a:solidFill>
                <a:latin typeface="Calibri"/>
                <a:cs typeface="Calibri"/>
              </a:rPr>
              <a:t>.</a:t>
            </a:r>
            <a:endParaRPr sz="1600" dirty="0">
              <a:latin typeface="Calibri"/>
              <a:cs typeface="Calibri"/>
            </a:endParaRPr>
          </a:p>
        </p:txBody>
      </p:sp>
      <p:sp>
        <p:nvSpPr>
          <p:cNvPr id="11" name="object 11"/>
          <p:cNvSpPr txBox="1"/>
          <p:nvPr/>
        </p:nvSpPr>
        <p:spPr>
          <a:xfrm>
            <a:off x="10770879" y="5906968"/>
            <a:ext cx="5259070" cy="1592743"/>
          </a:xfrm>
          <a:prstGeom prst="rect">
            <a:avLst/>
          </a:prstGeom>
        </p:spPr>
        <p:txBody>
          <a:bodyPr vert="horz" wrap="square" lIns="0" tIns="104139" rIns="0" bIns="0" rtlCol="0">
            <a:spAutoFit/>
          </a:bodyPr>
          <a:lstStyle/>
          <a:p>
            <a:pPr marL="12700">
              <a:lnSpc>
                <a:spcPct val="100000"/>
              </a:lnSpc>
              <a:spcBef>
                <a:spcPts val="819"/>
              </a:spcBef>
            </a:pPr>
            <a:r>
              <a:rPr lang="en-GB" sz="1800" b="1" dirty="0">
                <a:solidFill>
                  <a:srgbClr val="FFFFFF"/>
                </a:solidFill>
                <a:latin typeface="Calibri"/>
                <a:cs typeface="Calibri"/>
              </a:rPr>
              <a:t>Bod </a:t>
            </a:r>
            <a:r>
              <a:rPr lang="en-GB" sz="1800" b="1" dirty="0" err="1">
                <a:solidFill>
                  <a:srgbClr val="FFFFFF"/>
                </a:solidFill>
                <a:latin typeface="Calibri"/>
                <a:cs typeface="Calibri"/>
              </a:rPr>
              <a:t>yn</a:t>
            </a:r>
            <a:r>
              <a:rPr lang="en-GB" sz="1800" b="1" dirty="0">
                <a:solidFill>
                  <a:srgbClr val="FFFFFF"/>
                </a:solidFill>
                <a:latin typeface="Calibri"/>
                <a:cs typeface="Calibri"/>
              </a:rPr>
              <a:t> Ystwyth
</a:t>
            </a:r>
            <a:r>
              <a:rPr lang="en-GB" sz="1800" b="1" dirty="0" err="1">
                <a:solidFill>
                  <a:srgbClr val="FFFFFF"/>
                </a:solidFill>
                <a:latin typeface="Calibri"/>
                <a:cs typeface="Calibri"/>
              </a:rPr>
              <a:t>Trwy</a:t>
            </a:r>
            <a:r>
              <a:rPr lang="en-GB" sz="1800" b="1" dirty="0">
                <a:solidFill>
                  <a:srgbClr val="FFFFFF"/>
                </a:solidFill>
                <a:latin typeface="Calibri"/>
                <a:cs typeface="Calibri"/>
              </a:rPr>
              <a:t> </a:t>
            </a:r>
            <a:r>
              <a:rPr lang="en-GB" sz="1800" b="1" dirty="0" err="1">
                <a:solidFill>
                  <a:srgbClr val="FFFFFF"/>
                </a:solidFill>
                <a:latin typeface="Calibri"/>
                <a:cs typeface="Calibri"/>
              </a:rPr>
              <a:t>fod</a:t>
            </a:r>
            <a:r>
              <a:rPr lang="en-GB" sz="1800" b="1" dirty="0">
                <a:solidFill>
                  <a:srgbClr val="FFFFFF"/>
                </a:solidFill>
                <a:latin typeface="Calibri"/>
                <a:cs typeface="Calibri"/>
              </a:rPr>
              <a:t> </a:t>
            </a:r>
            <a:r>
              <a:rPr lang="en-GB" sz="1800" b="1" dirty="0" err="1">
                <a:solidFill>
                  <a:srgbClr val="FFFFFF"/>
                </a:solidFill>
                <a:latin typeface="Calibri"/>
                <a:cs typeface="Calibri"/>
              </a:rPr>
              <a:t>yn</a:t>
            </a:r>
            <a:r>
              <a:rPr lang="en-GB" sz="1800" b="1" dirty="0">
                <a:solidFill>
                  <a:srgbClr val="FFFFFF"/>
                </a:solidFill>
                <a:latin typeface="Calibri"/>
                <a:cs typeface="Calibri"/>
              </a:rPr>
              <a:t> </a:t>
            </a:r>
            <a:r>
              <a:rPr lang="en-GB" sz="1800" b="1" dirty="0" err="1">
                <a:solidFill>
                  <a:srgbClr val="FFFFFF"/>
                </a:solidFill>
                <a:latin typeface="Calibri"/>
                <a:cs typeface="Calibri"/>
              </a:rPr>
              <a:t>chwilfrydig</a:t>
            </a:r>
            <a:r>
              <a:rPr lang="en-GB" sz="1800" b="1" dirty="0">
                <a:solidFill>
                  <a:srgbClr val="FFFFFF"/>
                </a:solidFill>
                <a:latin typeface="Calibri"/>
                <a:cs typeface="Calibri"/>
              </a:rPr>
              <a:t>, </a:t>
            </a:r>
            <a:r>
              <a:rPr lang="en-GB" sz="1800" b="1" dirty="0" err="1">
                <a:solidFill>
                  <a:srgbClr val="FFFFFF"/>
                </a:solidFill>
                <a:latin typeface="Calibri"/>
                <a:cs typeface="Calibri"/>
              </a:rPr>
              <a:t>meddwl</a:t>
            </a:r>
            <a:r>
              <a:rPr lang="en-GB" sz="1800" b="1" dirty="0">
                <a:solidFill>
                  <a:srgbClr val="FFFFFF"/>
                </a:solidFill>
                <a:latin typeface="Calibri"/>
                <a:cs typeface="Calibri"/>
              </a:rPr>
              <a:t> </a:t>
            </a:r>
            <a:r>
              <a:rPr lang="en-GB" sz="1800" b="1" dirty="0" err="1">
                <a:solidFill>
                  <a:srgbClr val="FFFFFF"/>
                </a:solidFill>
                <a:latin typeface="Calibri"/>
                <a:cs typeface="Calibri"/>
              </a:rPr>
              <a:t>yn</a:t>
            </a:r>
            <a:r>
              <a:rPr lang="en-GB" sz="1800" b="1" dirty="0">
                <a:solidFill>
                  <a:srgbClr val="FFFFFF"/>
                </a:solidFill>
                <a:latin typeface="Calibri"/>
                <a:cs typeface="Calibri"/>
              </a:rPr>
              <a:t> </a:t>
            </a:r>
            <a:r>
              <a:rPr lang="en-GB" sz="1800" b="1" dirty="0" err="1">
                <a:solidFill>
                  <a:srgbClr val="FFFFFF"/>
                </a:solidFill>
                <a:latin typeface="Calibri"/>
                <a:cs typeface="Calibri"/>
              </a:rPr>
              <a:t>hyblyg</a:t>
            </a:r>
            <a:r>
              <a:rPr lang="en-GB" sz="1800" b="1" dirty="0">
                <a:solidFill>
                  <a:srgbClr val="FFFFFF"/>
                </a:solidFill>
                <a:latin typeface="Calibri"/>
                <a:cs typeface="Calibri"/>
              </a:rPr>
              <a:t> ac </a:t>
            </a:r>
            <a:r>
              <a:rPr lang="en-GB" sz="1800" b="1" dirty="0" err="1">
                <a:solidFill>
                  <a:srgbClr val="FFFFFF"/>
                </a:solidFill>
                <a:latin typeface="Calibri"/>
                <a:cs typeface="Calibri"/>
              </a:rPr>
              <a:t>yn</a:t>
            </a:r>
            <a:r>
              <a:rPr lang="en-GB" sz="1800" b="1" dirty="0">
                <a:solidFill>
                  <a:srgbClr val="FFFFFF"/>
                </a:solidFill>
                <a:latin typeface="Calibri"/>
                <a:cs typeface="Calibri"/>
              </a:rPr>
              <a:t> </a:t>
            </a:r>
            <a:r>
              <a:rPr lang="en-GB" sz="1800" b="1" dirty="0" err="1">
                <a:solidFill>
                  <a:srgbClr val="FFFFFF"/>
                </a:solidFill>
                <a:latin typeface="Calibri"/>
                <a:cs typeface="Calibri"/>
              </a:rPr>
              <a:t>greadigol</a:t>
            </a:r>
            <a:r>
              <a:rPr lang="en-GB" sz="1800" b="1" dirty="0">
                <a:solidFill>
                  <a:srgbClr val="FFFFFF"/>
                </a:solidFill>
                <a:latin typeface="Calibri"/>
                <a:cs typeface="Calibri"/>
              </a:rPr>
              <a:t> a </a:t>
            </a:r>
            <a:r>
              <a:rPr lang="en-GB" sz="1800" b="1" dirty="0" err="1">
                <a:solidFill>
                  <a:srgbClr val="FFFFFF"/>
                </a:solidFill>
                <a:latin typeface="Calibri"/>
                <a:cs typeface="Calibri"/>
              </a:rPr>
              <a:t>chwilio</a:t>
            </a:r>
            <a:r>
              <a:rPr lang="en-GB" sz="1800" b="1" dirty="0">
                <a:solidFill>
                  <a:srgbClr val="FFFFFF"/>
                </a:solidFill>
                <a:latin typeface="Calibri"/>
                <a:cs typeface="Calibri"/>
              </a:rPr>
              <a:t> am </a:t>
            </a:r>
            <a:r>
              <a:rPr lang="en-GB" sz="1800" b="1" dirty="0" err="1">
                <a:solidFill>
                  <a:srgbClr val="FFFFFF"/>
                </a:solidFill>
                <a:latin typeface="Calibri"/>
                <a:cs typeface="Calibri"/>
              </a:rPr>
              <a:t>gyfleoedd</a:t>
            </a:r>
            <a:r>
              <a:rPr lang="en-GB" sz="1800" b="1" dirty="0">
                <a:solidFill>
                  <a:srgbClr val="FFFFFF"/>
                </a:solidFill>
                <a:latin typeface="Calibri"/>
                <a:cs typeface="Calibri"/>
              </a:rPr>
              <a:t> </a:t>
            </a:r>
            <a:r>
              <a:rPr lang="en-GB" sz="1800" b="1" dirty="0" err="1">
                <a:solidFill>
                  <a:srgbClr val="FFFFFF"/>
                </a:solidFill>
                <a:latin typeface="Calibri"/>
                <a:cs typeface="Calibri"/>
              </a:rPr>
              <a:t>newydd</a:t>
            </a:r>
            <a:r>
              <a:rPr lang="en-GB" sz="1800" b="1" dirty="0">
                <a:solidFill>
                  <a:srgbClr val="FFFFFF"/>
                </a:solidFill>
                <a:latin typeface="Calibri"/>
                <a:cs typeface="Calibri"/>
              </a:rPr>
              <a:t>, </a:t>
            </a:r>
            <a:r>
              <a:rPr lang="en-GB" sz="1800" b="1" dirty="0" err="1">
                <a:solidFill>
                  <a:srgbClr val="FFFFFF"/>
                </a:solidFill>
                <a:latin typeface="Calibri"/>
                <a:cs typeface="Calibri"/>
              </a:rPr>
              <a:t>rydym</a:t>
            </a:r>
            <a:r>
              <a:rPr lang="en-GB" sz="1800" b="1" dirty="0">
                <a:solidFill>
                  <a:srgbClr val="FFFFFF"/>
                </a:solidFill>
                <a:latin typeface="Calibri"/>
                <a:cs typeface="Calibri"/>
              </a:rPr>
              <a:t> </a:t>
            </a:r>
            <a:r>
              <a:rPr lang="en-GB" sz="1800" b="1" dirty="0" err="1">
                <a:solidFill>
                  <a:srgbClr val="FFFFFF"/>
                </a:solidFill>
                <a:latin typeface="Calibri"/>
                <a:cs typeface="Calibri"/>
              </a:rPr>
              <a:t>yn</a:t>
            </a:r>
            <a:r>
              <a:rPr lang="en-GB" sz="1800" b="1" dirty="0">
                <a:solidFill>
                  <a:srgbClr val="FFFFFF"/>
                </a:solidFill>
                <a:latin typeface="Calibri"/>
                <a:cs typeface="Calibri"/>
              </a:rPr>
              <a:t> </a:t>
            </a:r>
            <a:r>
              <a:rPr lang="en-GB" sz="1800" b="1" dirty="0" err="1">
                <a:solidFill>
                  <a:srgbClr val="FFFFFF"/>
                </a:solidFill>
                <a:latin typeface="Calibri"/>
                <a:cs typeface="Calibri"/>
              </a:rPr>
              <a:t>addasu'n</a:t>
            </a:r>
            <a:r>
              <a:rPr lang="en-GB" sz="1800" b="1" dirty="0">
                <a:solidFill>
                  <a:srgbClr val="FFFFFF"/>
                </a:solidFill>
                <a:latin typeface="Calibri"/>
                <a:cs typeface="Calibri"/>
              </a:rPr>
              <a:t> </a:t>
            </a:r>
            <a:r>
              <a:rPr lang="en-GB" sz="1800" b="1" dirty="0" err="1">
                <a:solidFill>
                  <a:srgbClr val="FFFFFF"/>
                </a:solidFill>
                <a:latin typeface="Calibri"/>
                <a:cs typeface="Calibri"/>
              </a:rPr>
              <a:t>rhagweithiol</a:t>
            </a:r>
            <a:r>
              <a:rPr lang="en-GB" sz="1800" b="1" dirty="0">
                <a:solidFill>
                  <a:srgbClr val="FFFFFF"/>
                </a:solidFill>
                <a:latin typeface="Calibri"/>
                <a:cs typeface="Calibri"/>
              </a:rPr>
              <a:t> ac </a:t>
            </a:r>
            <a:r>
              <a:rPr lang="en-GB" sz="1800" b="1" dirty="0" err="1">
                <a:solidFill>
                  <a:srgbClr val="FFFFFF"/>
                </a:solidFill>
                <a:latin typeface="Calibri"/>
                <a:cs typeface="Calibri"/>
              </a:rPr>
              <a:t>yn</a:t>
            </a:r>
            <a:r>
              <a:rPr lang="en-GB" sz="1800" b="1" dirty="0">
                <a:solidFill>
                  <a:srgbClr val="FFFFFF"/>
                </a:solidFill>
                <a:latin typeface="Calibri"/>
                <a:cs typeface="Calibri"/>
              </a:rPr>
              <a:t> </a:t>
            </a:r>
            <a:r>
              <a:rPr lang="en-GB" sz="1800" b="1" dirty="0" err="1">
                <a:solidFill>
                  <a:srgbClr val="FFFFFF"/>
                </a:solidFill>
                <a:latin typeface="Calibri"/>
                <a:cs typeface="Calibri"/>
              </a:rPr>
              <a:t>darparu</a:t>
            </a:r>
            <a:r>
              <a:rPr lang="en-GB" sz="1800" b="1" dirty="0">
                <a:solidFill>
                  <a:srgbClr val="FFFFFF"/>
                </a:solidFill>
                <a:latin typeface="Calibri"/>
                <a:cs typeface="Calibri"/>
              </a:rPr>
              <a:t> </a:t>
            </a:r>
            <a:r>
              <a:rPr lang="en-GB" sz="1800" b="1" dirty="0" err="1">
                <a:solidFill>
                  <a:srgbClr val="FFFFFF"/>
                </a:solidFill>
                <a:latin typeface="Calibri"/>
                <a:cs typeface="Calibri"/>
              </a:rPr>
              <a:t>cefnogaeth</a:t>
            </a:r>
            <a:r>
              <a:rPr lang="en-GB" sz="1800" b="1" dirty="0">
                <a:solidFill>
                  <a:srgbClr val="FFFFFF"/>
                </a:solidFill>
                <a:latin typeface="Calibri"/>
                <a:cs typeface="Calibri"/>
              </a:rPr>
              <a:t> </a:t>
            </a:r>
            <a:r>
              <a:rPr lang="en-GB" sz="1800" b="1" dirty="0" err="1">
                <a:solidFill>
                  <a:srgbClr val="FFFFFF"/>
                </a:solidFill>
                <a:latin typeface="Calibri"/>
                <a:cs typeface="Calibri"/>
              </a:rPr>
              <a:t>ystyrlon</a:t>
            </a:r>
            <a:r>
              <a:rPr lang="en-GB" sz="1800" b="1" dirty="0">
                <a:solidFill>
                  <a:srgbClr val="FFFFFF"/>
                </a:solidFill>
                <a:latin typeface="Calibri"/>
                <a:cs typeface="Calibri"/>
              </a:rPr>
              <a:t> pan </a:t>
            </a:r>
            <a:r>
              <a:rPr lang="en-GB" sz="1800" b="1" dirty="0" err="1">
                <a:solidFill>
                  <a:srgbClr val="FFFFFF"/>
                </a:solidFill>
                <a:latin typeface="Calibri"/>
                <a:cs typeface="Calibri"/>
              </a:rPr>
              <a:t>fydd</a:t>
            </a:r>
            <a:r>
              <a:rPr lang="en-GB" sz="1800" b="1" dirty="0">
                <a:solidFill>
                  <a:srgbClr val="FFFFFF"/>
                </a:solidFill>
                <a:latin typeface="Calibri"/>
                <a:cs typeface="Calibri"/>
              </a:rPr>
              <a:t> y </a:t>
            </a:r>
            <a:r>
              <a:rPr lang="en-GB" sz="1800" b="1" dirty="0" err="1">
                <a:solidFill>
                  <a:srgbClr val="FFFFFF"/>
                </a:solidFill>
                <a:latin typeface="Calibri"/>
                <a:cs typeface="Calibri"/>
              </a:rPr>
              <a:t>cyfleoedd</a:t>
            </a:r>
            <a:r>
              <a:rPr lang="en-GB" sz="1800" b="1" dirty="0">
                <a:solidFill>
                  <a:srgbClr val="FFFFFF"/>
                </a:solidFill>
                <a:latin typeface="Calibri"/>
                <a:cs typeface="Calibri"/>
              </a:rPr>
              <a:t> </a:t>
            </a:r>
            <a:r>
              <a:rPr lang="en-GB" sz="1800" b="1" dirty="0" err="1">
                <a:solidFill>
                  <a:srgbClr val="FFFFFF"/>
                </a:solidFill>
                <a:latin typeface="Calibri"/>
                <a:cs typeface="Calibri"/>
              </a:rPr>
              <a:t>newydd</a:t>
            </a:r>
            <a:r>
              <a:rPr lang="en-GB" sz="1800" b="1" dirty="0">
                <a:solidFill>
                  <a:srgbClr val="FFFFFF"/>
                </a:solidFill>
                <a:latin typeface="Calibri"/>
                <a:cs typeface="Calibri"/>
              </a:rPr>
              <a:t> </a:t>
            </a:r>
            <a:r>
              <a:rPr lang="en-GB" sz="1800" b="1" dirty="0" err="1">
                <a:solidFill>
                  <a:srgbClr val="FFFFFF"/>
                </a:solidFill>
                <a:latin typeface="Calibri"/>
                <a:cs typeface="Calibri"/>
              </a:rPr>
              <a:t>hyn</a:t>
            </a:r>
            <a:r>
              <a:rPr lang="en-GB" sz="1800" b="1" dirty="0">
                <a:solidFill>
                  <a:srgbClr val="FFFFFF"/>
                </a:solidFill>
                <a:latin typeface="Calibri"/>
                <a:cs typeface="Calibri"/>
              </a:rPr>
              <a:t> </a:t>
            </a:r>
            <a:r>
              <a:rPr lang="en-GB" sz="1800" b="1" dirty="0" err="1">
                <a:solidFill>
                  <a:srgbClr val="FFFFFF"/>
                </a:solidFill>
                <a:latin typeface="Calibri"/>
                <a:cs typeface="Calibri"/>
              </a:rPr>
              <a:t>yn</a:t>
            </a:r>
            <a:r>
              <a:rPr lang="en-GB" sz="1800" b="1" dirty="0">
                <a:solidFill>
                  <a:srgbClr val="FFFFFF"/>
                </a:solidFill>
                <a:latin typeface="Calibri"/>
                <a:cs typeface="Calibri"/>
              </a:rPr>
              <a:t> </a:t>
            </a:r>
            <a:r>
              <a:rPr lang="en-GB" sz="1800" b="1" dirty="0" err="1">
                <a:solidFill>
                  <a:srgbClr val="FFFFFF"/>
                </a:solidFill>
                <a:latin typeface="Calibri"/>
                <a:cs typeface="Calibri"/>
              </a:rPr>
              <a:t>codi</a:t>
            </a:r>
            <a:r>
              <a:rPr lang="en-GB" sz="1800" b="1" dirty="0">
                <a:solidFill>
                  <a:srgbClr val="FFFFFF"/>
                </a:solidFill>
                <a:latin typeface="Calibri"/>
                <a:cs typeface="Calibri"/>
              </a:rPr>
              <a:t>.</a:t>
            </a:r>
            <a:endParaRPr sz="1600" dirty="0">
              <a:latin typeface="Calibri"/>
              <a:cs typeface="Calibri"/>
            </a:endParaRPr>
          </a:p>
        </p:txBody>
      </p:sp>
      <p:sp>
        <p:nvSpPr>
          <p:cNvPr id="12" name="object 12"/>
          <p:cNvSpPr txBox="1"/>
          <p:nvPr/>
        </p:nvSpPr>
        <p:spPr>
          <a:xfrm>
            <a:off x="10770879" y="7809855"/>
            <a:ext cx="5410835" cy="1592743"/>
          </a:xfrm>
          <a:prstGeom prst="rect">
            <a:avLst/>
          </a:prstGeom>
        </p:spPr>
        <p:txBody>
          <a:bodyPr vert="horz" wrap="square" lIns="0" tIns="104139" rIns="0" bIns="0" rtlCol="0">
            <a:spAutoFit/>
          </a:bodyPr>
          <a:lstStyle/>
          <a:p>
            <a:pPr marL="12700">
              <a:lnSpc>
                <a:spcPct val="100000"/>
              </a:lnSpc>
              <a:spcBef>
                <a:spcPts val="819"/>
              </a:spcBef>
            </a:pPr>
            <a:r>
              <a:rPr lang="en-GB" sz="1800" b="1" dirty="0">
                <a:solidFill>
                  <a:srgbClr val="FFFFFF"/>
                </a:solidFill>
                <a:latin typeface="Calibri"/>
                <a:cs typeface="Calibri"/>
              </a:rPr>
              <a:t>Bod </a:t>
            </a:r>
            <a:r>
              <a:rPr lang="en-GB" sz="1800" b="1" dirty="0" err="1">
                <a:solidFill>
                  <a:srgbClr val="FFFFFF"/>
                </a:solidFill>
                <a:latin typeface="Calibri"/>
                <a:cs typeface="Calibri"/>
              </a:rPr>
              <a:t>yn</a:t>
            </a:r>
            <a:r>
              <a:rPr lang="en-GB" sz="1800" b="1" dirty="0">
                <a:solidFill>
                  <a:srgbClr val="FFFFFF"/>
                </a:solidFill>
                <a:latin typeface="Calibri"/>
                <a:cs typeface="Calibri"/>
              </a:rPr>
              <a:t> </a:t>
            </a:r>
            <a:r>
              <a:rPr lang="en-GB" sz="1800" b="1" dirty="0" err="1">
                <a:solidFill>
                  <a:srgbClr val="FFFFFF"/>
                </a:solidFill>
                <a:latin typeface="Calibri"/>
                <a:cs typeface="Calibri"/>
              </a:rPr>
              <a:t>bobl</a:t>
            </a:r>
            <a:r>
              <a:rPr lang="en-GB" sz="1800" b="1" dirty="0">
                <a:solidFill>
                  <a:srgbClr val="FFFFFF"/>
                </a:solidFill>
                <a:latin typeface="Calibri"/>
                <a:cs typeface="Calibri"/>
              </a:rPr>
              <a:t> </a:t>
            </a:r>
            <a:r>
              <a:rPr lang="en-GB" sz="1800" b="1" dirty="0" err="1">
                <a:solidFill>
                  <a:srgbClr val="FFFFFF"/>
                </a:solidFill>
                <a:latin typeface="Calibri"/>
                <a:cs typeface="Calibri"/>
              </a:rPr>
              <a:t>wrth</a:t>
            </a:r>
            <a:r>
              <a:rPr lang="en-GB" sz="1800" b="1" dirty="0">
                <a:solidFill>
                  <a:srgbClr val="FFFFFF"/>
                </a:solidFill>
                <a:latin typeface="Calibri"/>
                <a:cs typeface="Calibri"/>
              </a:rPr>
              <a:t> </a:t>
            </a:r>
            <a:r>
              <a:rPr lang="en-GB" sz="1800" b="1" dirty="0" err="1">
                <a:solidFill>
                  <a:srgbClr val="FFFFFF"/>
                </a:solidFill>
                <a:latin typeface="Calibri"/>
                <a:cs typeface="Calibri"/>
              </a:rPr>
              <a:t>ymyl</a:t>
            </a:r>
            <a:r>
              <a:rPr lang="en-GB" sz="1800" b="1" dirty="0">
                <a:solidFill>
                  <a:srgbClr val="FFFFFF"/>
                </a:solidFill>
                <a:latin typeface="Calibri"/>
                <a:cs typeface="Calibri"/>
              </a:rPr>
              <a:t> y </a:t>
            </a:r>
            <a:r>
              <a:rPr lang="en-GB" sz="1800" b="1" dirty="0" err="1">
                <a:solidFill>
                  <a:srgbClr val="FFFFFF"/>
                </a:solidFill>
                <a:latin typeface="Calibri"/>
                <a:cs typeface="Calibri"/>
              </a:rPr>
              <a:t>bobl</a:t>
            </a:r>
            <a:r>
              <a:rPr lang="en-GB" sz="1800" b="1" dirty="0">
                <a:solidFill>
                  <a:srgbClr val="FFFFFF"/>
                </a:solidFill>
                <a:latin typeface="Calibri"/>
                <a:cs typeface="Calibri"/>
              </a:rPr>
              <a:t>
</a:t>
            </a:r>
            <a:r>
              <a:rPr lang="en-GB" sz="1800" b="1" dirty="0" err="1">
                <a:solidFill>
                  <a:srgbClr val="FFFFFF"/>
                </a:solidFill>
                <a:latin typeface="Calibri"/>
                <a:cs typeface="Calibri"/>
              </a:rPr>
              <a:t>Gwneud</a:t>
            </a:r>
            <a:r>
              <a:rPr lang="en-GB" sz="1800" b="1" dirty="0">
                <a:solidFill>
                  <a:srgbClr val="FFFFFF"/>
                </a:solidFill>
                <a:latin typeface="Calibri"/>
                <a:cs typeface="Calibri"/>
              </a:rPr>
              <a:t> </a:t>
            </a:r>
            <a:r>
              <a:rPr lang="en-GB" sz="1800" b="1" dirty="0" err="1">
                <a:solidFill>
                  <a:srgbClr val="FFFFFF"/>
                </a:solidFill>
                <a:latin typeface="Calibri"/>
                <a:cs typeface="Calibri"/>
              </a:rPr>
              <a:t>penderfyniadau</a:t>
            </a:r>
            <a:r>
              <a:rPr lang="en-GB" sz="1800" b="1" dirty="0">
                <a:solidFill>
                  <a:srgbClr val="FFFFFF"/>
                </a:solidFill>
                <a:latin typeface="Calibri"/>
                <a:cs typeface="Calibri"/>
              </a:rPr>
              <a:t> er </a:t>
            </a:r>
            <a:r>
              <a:rPr lang="en-GB" sz="1800" b="1" dirty="0" err="1">
                <a:solidFill>
                  <a:srgbClr val="FFFFFF"/>
                </a:solidFill>
                <a:latin typeface="Calibri"/>
                <a:cs typeface="Calibri"/>
              </a:rPr>
              <a:t>budd</a:t>
            </a:r>
            <a:r>
              <a:rPr lang="en-GB" sz="1800" b="1" dirty="0">
                <a:solidFill>
                  <a:srgbClr val="FFFFFF"/>
                </a:solidFill>
                <a:latin typeface="Calibri"/>
                <a:cs typeface="Calibri"/>
              </a:rPr>
              <a:t> </a:t>
            </a:r>
            <a:r>
              <a:rPr lang="en-GB" sz="1800" b="1" dirty="0" err="1">
                <a:solidFill>
                  <a:srgbClr val="FFFFFF"/>
                </a:solidFill>
                <a:latin typeface="Calibri"/>
                <a:cs typeface="Calibri"/>
              </a:rPr>
              <a:t>gorau'r</a:t>
            </a:r>
            <a:r>
              <a:rPr lang="en-GB" sz="1800" b="1" dirty="0">
                <a:solidFill>
                  <a:srgbClr val="FFFFFF"/>
                </a:solidFill>
                <a:latin typeface="Calibri"/>
                <a:cs typeface="Calibri"/>
              </a:rPr>
              <a:t> </a:t>
            </a:r>
            <a:r>
              <a:rPr lang="en-GB" sz="1800" b="1" dirty="0" err="1">
                <a:solidFill>
                  <a:srgbClr val="FFFFFF"/>
                </a:solidFill>
                <a:latin typeface="Calibri"/>
                <a:cs typeface="Calibri"/>
              </a:rPr>
              <a:t>sefydliadau</a:t>
            </a:r>
            <a:r>
              <a:rPr lang="en-GB" sz="1800" b="1" dirty="0">
                <a:solidFill>
                  <a:srgbClr val="FFFFFF"/>
                </a:solidFill>
                <a:latin typeface="Calibri"/>
                <a:cs typeface="Calibri"/>
              </a:rPr>
              <a:t> </a:t>
            </a:r>
            <a:r>
              <a:rPr lang="en-GB" sz="1800" b="1" dirty="0" err="1">
                <a:solidFill>
                  <a:srgbClr val="FFFFFF"/>
                </a:solidFill>
                <a:latin typeface="Calibri"/>
                <a:cs typeface="Calibri"/>
              </a:rPr>
              <a:t>cymunedol</a:t>
            </a:r>
            <a:r>
              <a:rPr lang="en-GB" sz="1800" b="1" dirty="0">
                <a:solidFill>
                  <a:srgbClr val="FFFFFF"/>
                </a:solidFill>
                <a:latin typeface="Calibri"/>
                <a:cs typeface="Calibri"/>
              </a:rPr>
              <a:t> </a:t>
            </a:r>
            <a:r>
              <a:rPr lang="en-GB" sz="1800" b="1" dirty="0" err="1">
                <a:solidFill>
                  <a:srgbClr val="FFFFFF"/>
                </a:solidFill>
                <a:latin typeface="Calibri"/>
                <a:cs typeface="Calibri"/>
              </a:rPr>
              <a:t>a'r</a:t>
            </a:r>
            <a:r>
              <a:rPr lang="en-GB" sz="1800" b="1" dirty="0">
                <a:solidFill>
                  <a:srgbClr val="FFFFFF"/>
                </a:solidFill>
                <a:latin typeface="Calibri"/>
                <a:cs typeface="Calibri"/>
              </a:rPr>
              <a:t> </a:t>
            </a:r>
            <a:r>
              <a:rPr lang="en-GB" sz="1800" b="1" dirty="0" err="1">
                <a:solidFill>
                  <a:srgbClr val="FFFFFF"/>
                </a:solidFill>
                <a:latin typeface="Calibri"/>
                <a:cs typeface="Calibri"/>
              </a:rPr>
              <a:t>bobl</a:t>
            </a:r>
            <a:r>
              <a:rPr lang="en-GB" sz="1800" b="1" dirty="0">
                <a:solidFill>
                  <a:srgbClr val="FFFFFF"/>
                </a:solidFill>
                <a:latin typeface="Calibri"/>
                <a:cs typeface="Calibri"/>
              </a:rPr>
              <a:t> </a:t>
            </a:r>
            <a:r>
              <a:rPr lang="en-GB" sz="1800" b="1" dirty="0" err="1">
                <a:solidFill>
                  <a:srgbClr val="FFFFFF"/>
                </a:solidFill>
                <a:latin typeface="Calibri"/>
                <a:cs typeface="Calibri"/>
              </a:rPr>
              <a:t>ifanc</a:t>
            </a:r>
            <a:r>
              <a:rPr lang="en-GB" sz="1800" b="1" dirty="0">
                <a:solidFill>
                  <a:srgbClr val="FFFFFF"/>
                </a:solidFill>
                <a:latin typeface="Calibri"/>
                <a:cs typeface="Calibri"/>
              </a:rPr>
              <a:t> yr </a:t>
            </a:r>
            <a:r>
              <a:rPr lang="en-GB" sz="1800" b="1" dirty="0" err="1">
                <a:solidFill>
                  <a:srgbClr val="FFFFFF"/>
                </a:solidFill>
                <a:latin typeface="Calibri"/>
                <a:cs typeface="Calibri"/>
              </a:rPr>
              <a:t>ydym</a:t>
            </a:r>
            <a:r>
              <a:rPr lang="en-GB" sz="1800" b="1" dirty="0">
                <a:solidFill>
                  <a:srgbClr val="FFFFFF"/>
                </a:solidFill>
                <a:latin typeface="Calibri"/>
                <a:cs typeface="Calibri"/>
              </a:rPr>
              <a:t> </a:t>
            </a:r>
            <a:r>
              <a:rPr lang="en-GB" sz="1800" b="1" dirty="0" err="1">
                <a:solidFill>
                  <a:srgbClr val="FFFFFF"/>
                </a:solidFill>
                <a:latin typeface="Calibri"/>
                <a:cs typeface="Calibri"/>
              </a:rPr>
              <a:t>yn</a:t>
            </a:r>
            <a:r>
              <a:rPr lang="en-GB" sz="1800" b="1" dirty="0">
                <a:solidFill>
                  <a:srgbClr val="FFFFFF"/>
                </a:solidFill>
                <a:latin typeface="Calibri"/>
                <a:cs typeface="Calibri"/>
              </a:rPr>
              <a:t> </a:t>
            </a:r>
            <a:r>
              <a:rPr lang="en-GB" sz="1800" b="1" dirty="0" err="1">
                <a:solidFill>
                  <a:srgbClr val="FFFFFF"/>
                </a:solidFill>
                <a:latin typeface="Calibri"/>
                <a:cs typeface="Calibri"/>
              </a:rPr>
              <a:t>eu</a:t>
            </a:r>
            <a:r>
              <a:rPr lang="en-GB" sz="1800" b="1" dirty="0">
                <a:solidFill>
                  <a:srgbClr val="FFFFFF"/>
                </a:solidFill>
                <a:latin typeface="Calibri"/>
                <a:cs typeface="Calibri"/>
              </a:rPr>
              <a:t> </a:t>
            </a:r>
            <a:r>
              <a:rPr lang="en-GB" sz="1800" b="1" dirty="0" err="1">
                <a:solidFill>
                  <a:srgbClr val="FFFFFF"/>
                </a:solidFill>
                <a:latin typeface="Calibri"/>
                <a:cs typeface="Calibri"/>
              </a:rPr>
              <a:t>cefnogi</a:t>
            </a:r>
            <a:r>
              <a:rPr lang="en-GB" sz="1800" b="1" dirty="0">
                <a:solidFill>
                  <a:srgbClr val="FFFFFF"/>
                </a:solidFill>
                <a:latin typeface="Calibri"/>
                <a:cs typeface="Calibri"/>
              </a:rPr>
              <a:t> </a:t>
            </a:r>
            <a:r>
              <a:rPr lang="en-GB" sz="1800" b="1" dirty="0" err="1">
                <a:solidFill>
                  <a:srgbClr val="FFFFFF"/>
                </a:solidFill>
                <a:latin typeface="Calibri"/>
                <a:cs typeface="Calibri"/>
              </a:rPr>
              <a:t>a'u</a:t>
            </a:r>
            <a:r>
              <a:rPr lang="en-GB" sz="1800" b="1" dirty="0">
                <a:solidFill>
                  <a:srgbClr val="FFFFFF"/>
                </a:solidFill>
                <a:latin typeface="Calibri"/>
                <a:cs typeface="Calibri"/>
              </a:rPr>
              <a:t> </a:t>
            </a:r>
            <a:r>
              <a:rPr lang="en-GB" sz="1800" b="1" dirty="0" err="1">
                <a:solidFill>
                  <a:srgbClr val="FFFFFF"/>
                </a:solidFill>
                <a:latin typeface="Calibri"/>
                <a:cs typeface="Calibri"/>
              </a:rPr>
              <a:t>cynrychioli</a:t>
            </a:r>
            <a:r>
              <a:rPr lang="en-GB" sz="1800" b="1" dirty="0">
                <a:solidFill>
                  <a:srgbClr val="FFFFFF"/>
                </a:solidFill>
                <a:latin typeface="Calibri"/>
                <a:cs typeface="Calibri"/>
              </a:rPr>
              <a:t> </a:t>
            </a:r>
            <a:r>
              <a:rPr lang="en-GB" sz="1800" b="1" dirty="0" err="1">
                <a:solidFill>
                  <a:srgbClr val="FFFFFF"/>
                </a:solidFill>
                <a:latin typeface="Calibri"/>
                <a:cs typeface="Calibri"/>
              </a:rPr>
              <a:t>fel</a:t>
            </a:r>
            <a:r>
              <a:rPr lang="en-GB" sz="1800" b="1" dirty="0">
                <a:solidFill>
                  <a:srgbClr val="FFFFFF"/>
                </a:solidFill>
                <a:latin typeface="Calibri"/>
                <a:cs typeface="Calibri"/>
              </a:rPr>
              <a:t> </a:t>
            </a:r>
            <a:r>
              <a:rPr lang="en-GB" sz="1800" b="1" dirty="0" err="1">
                <a:solidFill>
                  <a:srgbClr val="FFFFFF"/>
                </a:solidFill>
                <a:latin typeface="Calibri"/>
                <a:cs typeface="Calibri"/>
              </a:rPr>
              <a:t>eu</a:t>
            </a:r>
            <a:r>
              <a:rPr lang="en-GB" sz="1800" b="1" dirty="0">
                <a:solidFill>
                  <a:srgbClr val="FFFFFF"/>
                </a:solidFill>
                <a:latin typeface="Calibri"/>
                <a:cs typeface="Calibri"/>
              </a:rPr>
              <a:t> bod </a:t>
            </a:r>
            <a:r>
              <a:rPr lang="en-GB" sz="1800" b="1" dirty="0" err="1">
                <a:solidFill>
                  <a:srgbClr val="FFFFFF"/>
                </a:solidFill>
                <a:latin typeface="Calibri"/>
                <a:cs typeface="Calibri"/>
              </a:rPr>
              <a:t>yn</a:t>
            </a:r>
            <a:r>
              <a:rPr lang="en-GB" sz="1800" b="1" dirty="0">
                <a:solidFill>
                  <a:srgbClr val="FFFFFF"/>
                </a:solidFill>
                <a:latin typeface="Calibri"/>
                <a:cs typeface="Calibri"/>
              </a:rPr>
              <a:t> </a:t>
            </a:r>
            <a:r>
              <a:rPr lang="en-GB" sz="1800" b="1" dirty="0" err="1">
                <a:solidFill>
                  <a:srgbClr val="FFFFFF"/>
                </a:solidFill>
                <a:latin typeface="Calibri"/>
                <a:cs typeface="Calibri"/>
              </a:rPr>
              <a:t>elwa</a:t>
            </a:r>
            <a:r>
              <a:rPr lang="en-GB" sz="1800" b="1" dirty="0">
                <a:solidFill>
                  <a:srgbClr val="FFFFFF"/>
                </a:solidFill>
                <a:latin typeface="Calibri"/>
                <a:cs typeface="Calibri"/>
              </a:rPr>
              <a:t> </a:t>
            </a:r>
            <a:r>
              <a:rPr lang="en-GB" sz="1800" b="1" dirty="0" err="1">
                <a:solidFill>
                  <a:srgbClr val="FFFFFF"/>
                </a:solidFill>
                <a:latin typeface="Calibri"/>
                <a:cs typeface="Calibri"/>
              </a:rPr>
              <a:t>ar</a:t>
            </a:r>
            <a:r>
              <a:rPr lang="en-GB" sz="1800" b="1" dirty="0">
                <a:solidFill>
                  <a:srgbClr val="FFFFFF"/>
                </a:solidFill>
                <a:latin typeface="Calibri"/>
                <a:cs typeface="Calibri"/>
              </a:rPr>
              <a:t> </a:t>
            </a:r>
            <a:r>
              <a:rPr lang="en-GB" sz="1800" b="1" dirty="0" err="1">
                <a:solidFill>
                  <a:srgbClr val="FFFFFF"/>
                </a:solidFill>
                <a:latin typeface="Calibri"/>
                <a:cs typeface="Calibri"/>
              </a:rPr>
              <a:t>fuddion</a:t>
            </a:r>
            <a:r>
              <a:rPr lang="en-GB" sz="1800" b="1" dirty="0">
                <a:solidFill>
                  <a:srgbClr val="FFFFFF"/>
                </a:solidFill>
                <a:latin typeface="Calibri"/>
                <a:cs typeface="Calibri"/>
              </a:rPr>
              <a:t> </a:t>
            </a:r>
            <a:r>
              <a:rPr lang="en-GB" sz="1800" b="1" dirty="0" err="1">
                <a:solidFill>
                  <a:srgbClr val="FFFFFF"/>
                </a:solidFill>
                <a:latin typeface="Calibri"/>
                <a:cs typeface="Calibri"/>
              </a:rPr>
              <a:t>Chwaraeon</a:t>
            </a:r>
            <a:r>
              <a:rPr lang="en-GB" sz="1800" b="1" dirty="0">
                <a:solidFill>
                  <a:srgbClr val="FFFFFF"/>
                </a:solidFill>
                <a:latin typeface="Calibri"/>
                <a:cs typeface="Calibri"/>
              </a:rPr>
              <a:t> Carreg </a:t>
            </a:r>
            <a:r>
              <a:rPr lang="en-GB" sz="1800" b="1" dirty="0" err="1">
                <a:solidFill>
                  <a:srgbClr val="FFFFFF"/>
                </a:solidFill>
                <a:latin typeface="Calibri"/>
                <a:cs typeface="Calibri"/>
              </a:rPr>
              <a:t>Drws</a:t>
            </a:r>
            <a:r>
              <a:rPr lang="en-GB" sz="1800" b="1" dirty="0">
                <a:solidFill>
                  <a:srgbClr val="FFFFFF"/>
                </a:solidFill>
                <a:latin typeface="Calibri"/>
                <a:cs typeface="Calibri"/>
              </a:rPr>
              <a:t>.</a:t>
            </a:r>
            <a:endParaRPr sz="1600" dirty="0">
              <a:latin typeface="Calibri"/>
              <a:cs typeface="Calibri"/>
            </a:endParaRPr>
          </a:p>
        </p:txBody>
      </p:sp>
      <p:grpSp>
        <p:nvGrpSpPr>
          <p:cNvPr id="13" name="object 13"/>
          <p:cNvGrpSpPr/>
          <p:nvPr/>
        </p:nvGrpSpPr>
        <p:grpSpPr>
          <a:xfrm>
            <a:off x="1009651" y="2724541"/>
            <a:ext cx="1209040" cy="1209040"/>
            <a:chOff x="1009651" y="2724541"/>
            <a:chExt cx="1209040" cy="1209040"/>
          </a:xfrm>
        </p:grpSpPr>
        <p:pic>
          <p:nvPicPr>
            <p:cNvPr id="14" name="object 14"/>
            <p:cNvPicPr/>
            <p:nvPr/>
          </p:nvPicPr>
          <p:blipFill>
            <a:blip r:embed="rId2" cstate="print"/>
            <a:stretch>
              <a:fillRect/>
            </a:stretch>
          </p:blipFill>
          <p:spPr>
            <a:xfrm>
              <a:off x="1028699" y="2743590"/>
              <a:ext cx="1170647" cy="1170647"/>
            </a:xfrm>
            <a:prstGeom prst="rect">
              <a:avLst/>
            </a:prstGeom>
          </p:spPr>
        </p:pic>
        <p:sp>
          <p:nvSpPr>
            <p:cNvPr id="15" name="object 15"/>
            <p:cNvSpPr/>
            <p:nvPr/>
          </p:nvSpPr>
          <p:spPr>
            <a:xfrm>
              <a:off x="1028701" y="2743591"/>
              <a:ext cx="1170940" cy="1170940"/>
            </a:xfrm>
            <a:custGeom>
              <a:avLst/>
              <a:gdLst/>
              <a:ahLst/>
              <a:cxnLst/>
              <a:rect l="l" t="t" r="r" b="b"/>
              <a:pathLst>
                <a:path w="1170939" h="1170939">
                  <a:moveTo>
                    <a:pt x="0" y="585294"/>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3" y="1170531"/>
                  </a:lnTo>
                </a:path>
                <a:path w="1170939" h="1170939">
                  <a:moveTo>
                    <a:pt x="585267" y="1170531"/>
                  </a:move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16" name="object 16"/>
          <p:cNvGrpSpPr/>
          <p:nvPr/>
        </p:nvGrpSpPr>
        <p:grpSpPr>
          <a:xfrm>
            <a:off x="1009651" y="4374124"/>
            <a:ext cx="1209040" cy="1209040"/>
            <a:chOff x="1009651" y="4374124"/>
            <a:chExt cx="1209040" cy="1209040"/>
          </a:xfrm>
        </p:grpSpPr>
        <p:pic>
          <p:nvPicPr>
            <p:cNvPr id="17" name="object 17"/>
            <p:cNvPicPr/>
            <p:nvPr/>
          </p:nvPicPr>
          <p:blipFill>
            <a:blip r:embed="rId3" cstate="print"/>
            <a:stretch>
              <a:fillRect/>
            </a:stretch>
          </p:blipFill>
          <p:spPr>
            <a:xfrm>
              <a:off x="1028699" y="4393173"/>
              <a:ext cx="1170647" cy="1170647"/>
            </a:xfrm>
            <a:prstGeom prst="rect">
              <a:avLst/>
            </a:prstGeom>
          </p:spPr>
        </p:pic>
        <p:sp>
          <p:nvSpPr>
            <p:cNvPr id="18" name="object 18"/>
            <p:cNvSpPr/>
            <p:nvPr/>
          </p:nvSpPr>
          <p:spPr>
            <a:xfrm>
              <a:off x="1028701" y="4393174"/>
              <a:ext cx="1170940" cy="1170940"/>
            </a:xfrm>
            <a:custGeom>
              <a:avLst/>
              <a:gdLst/>
              <a:ahLst/>
              <a:cxnLst/>
              <a:rect l="l" t="t" r="r" b="b"/>
              <a:pathLst>
                <a:path w="1170939" h="1170939">
                  <a:moveTo>
                    <a:pt x="0" y="585294"/>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19" name="object 19"/>
          <p:cNvGrpSpPr/>
          <p:nvPr/>
        </p:nvGrpSpPr>
        <p:grpSpPr>
          <a:xfrm>
            <a:off x="1009651" y="6021023"/>
            <a:ext cx="1209040" cy="1209040"/>
            <a:chOff x="1009651" y="6021023"/>
            <a:chExt cx="1209040" cy="1209040"/>
          </a:xfrm>
        </p:grpSpPr>
        <p:pic>
          <p:nvPicPr>
            <p:cNvPr id="20" name="object 20"/>
            <p:cNvPicPr/>
            <p:nvPr/>
          </p:nvPicPr>
          <p:blipFill>
            <a:blip r:embed="rId4" cstate="print"/>
            <a:stretch>
              <a:fillRect/>
            </a:stretch>
          </p:blipFill>
          <p:spPr>
            <a:xfrm>
              <a:off x="1028699" y="6040071"/>
              <a:ext cx="1170647" cy="1170647"/>
            </a:xfrm>
            <a:prstGeom prst="rect">
              <a:avLst/>
            </a:prstGeom>
          </p:spPr>
        </p:pic>
        <p:sp>
          <p:nvSpPr>
            <p:cNvPr id="21" name="object 21"/>
            <p:cNvSpPr/>
            <p:nvPr/>
          </p:nvSpPr>
          <p:spPr>
            <a:xfrm>
              <a:off x="1028701" y="6040073"/>
              <a:ext cx="1170940" cy="1170940"/>
            </a:xfrm>
            <a:custGeom>
              <a:avLst/>
              <a:gdLst/>
              <a:ahLst/>
              <a:cxnLst/>
              <a:rect l="l" t="t" r="r" b="b"/>
              <a:pathLst>
                <a:path w="1170939" h="1170940">
                  <a:moveTo>
                    <a:pt x="0" y="585293"/>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22" name="object 22"/>
          <p:cNvGrpSpPr/>
          <p:nvPr/>
        </p:nvGrpSpPr>
        <p:grpSpPr>
          <a:xfrm>
            <a:off x="1009651" y="7937003"/>
            <a:ext cx="1209040" cy="1209040"/>
            <a:chOff x="1009651" y="7937003"/>
            <a:chExt cx="1209040" cy="1209040"/>
          </a:xfrm>
        </p:grpSpPr>
        <p:pic>
          <p:nvPicPr>
            <p:cNvPr id="23" name="object 23"/>
            <p:cNvPicPr/>
            <p:nvPr/>
          </p:nvPicPr>
          <p:blipFill>
            <a:blip r:embed="rId5" cstate="print"/>
            <a:stretch>
              <a:fillRect/>
            </a:stretch>
          </p:blipFill>
          <p:spPr>
            <a:xfrm>
              <a:off x="1028699" y="7956052"/>
              <a:ext cx="1170647" cy="1170646"/>
            </a:xfrm>
            <a:prstGeom prst="rect">
              <a:avLst/>
            </a:prstGeom>
          </p:spPr>
        </p:pic>
        <p:sp>
          <p:nvSpPr>
            <p:cNvPr id="24" name="object 24"/>
            <p:cNvSpPr/>
            <p:nvPr/>
          </p:nvSpPr>
          <p:spPr>
            <a:xfrm>
              <a:off x="1028701" y="7956053"/>
              <a:ext cx="1170940" cy="1170940"/>
            </a:xfrm>
            <a:custGeom>
              <a:avLst/>
              <a:gdLst/>
              <a:ahLst/>
              <a:cxnLst/>
              <a:rect l="l" t="t" r="r" b="b"/>
              <a:pathLst>
                <a:path w="1170939" h="1170940">
                  <a:moveTo>
                    <a:pt x="0" y="585294"/>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25" name="object 25"/>
          <p:cNvGrpSpPr/>
          <p:nvPr/>
        </p:nvGrpSpPr>
        <p:grpSpPr>
          <a:xfrm>
            <a:off x="9207010" y="2724541"/>
            <a:ext cx="1209040" cy="1209040"/>
            <a:chOff x="9207010" y="2724541"/>
            <a:chExt cx="1209040" cy="1209040"/>
          </a:xfrm>
        </p:grpSpPr>
        <p:pic>
          <p:nvPicPr>
            <p:cNvPr id="26" name="object 26"/>
            <p:cNvPicPr/>
            <p:nvPr/>
          </p:nvPicPr>
          <p:blipFill>
            <a:blip r:embed="rId6" cstate="print"/>
            <a:stretch>
              <a:fillRect/>
            </a:stretch>
          </p:blipFill>
          <p:spPr>
            <a:xfrm>
              <a:off x="9226059" y="2743590"/>
              <a:ext cx="1170647" cy="1170647"/>
            </a:xfrm>
            <a:prstGeom prst="rect">
              <a:avLst/>
            </a:prstGeom>
          </p:spPr>
        </p:pic>
        <p:sp>
          <p:nvSpPr>
            <p:cNvPr id="27" name="object 27"/>
            <p:cNvSpPr/>
            <p:nvPr/>
          </p:nvSpPr>
          <p:spPr>
            <a:xfrm>
              <a:off x="9226060" y="2743591"/>
              <a:ext cx="1170940" cy="1170940"/>
            </a:xfrm>
            <a:custGeom>
              <a:avLst/>
              <a:gdLst/>
              <a:ahLst/>
              <a:cxnLst/>
              <a:rect l="l" t="t" r="r" b="b"/>
              <a:pathLst>
                <a:path w="1170940" h="1170939">
                  <a:moveTo>
                    <a:pt x="0" y="585296"/>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3" y="1170531"/>
                  </a:lnTo>
                </a:path>
                <a:path w="1170940" h="1170939">
                  <a:moveTo>
                    <a:pt x="585267" y="1170531"/>
                  </a:move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28" name="object 28"/>
          <p:cNvGrpSpPr/>
          <p:nvPr/>
        </p:nvGrpSpPr>
        <p:grpSpPr>
          <a:xfrm>
            <a:off x="9258204" y="4374124"/>
            <a:ext cx="1209040" cy="1209040"/>
            <a:chOff x="9258204" y="4374124"/>
            <a:chExt cx="1209040" cy="1209040"/>
          </a:xfrm>
        </p:grpSpPr>
        <p:pic>
          <p:nvPicPr>
            <p:cNvPr id="29" name="object 29"/>
            <p:cNvPicPr/>
            <p:nvPr/>
          </p:nvPicPr>
          <p:blipFill>
            <a:blip r:embed="rId7" cstate="print"/>
            <a:stretch>
              <a:fillRect/>
            </a:stretch>
          </p:blipFill>
          <p:spPr>
            <a:xfrm>
              <a:off x="9277253" y="4393173"/>
              <a:ext cx="1170647" cy="1170647"/>
            </a:xfrm>
            <a:prstGeom prst="rect">
              <a:avLst/>
            </a:prstGeom>
          </p:spPr>
        </p:pic>
        <p:sp>
          <p:nvSpPr>
            <p:cNvPr id="30" name="object 30"/>
            <p:cNvSpPr/>
            <p:nvPr/>
          </p:nvSpPr>
          <p:spPr>
            <a:xfrm>
              <a:off x="9277254" y="4393174"/>
              <a:ext cx="1170940" cy="1170940"/>
            </a:xfrm>
            <a:custGeom>
              <a:avLst/>
              <a:gdLst/>
              <a:ahLst/>
              <a:cxnLst/>
              <a:rect l="l" t="t" r="r" b="b"/>
              <a:pathLst>
                <a:path w="1170940" h="1170939">
                  <a:moveTo>
                    <a:pt x="0" y="585296"/>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31" name="object 31"/>
          <p:cNvGrpSpPr/>
          <p:nvPr/>
        </p:nvGrpSpPr>
        <p:grpSpPr>
          <a:xfrm>
            <a:off x="9258204" y="6021023"/>
            <a:ext cx="1209040" cy="1209040"/>
            <a:chOff x="9258204" y="6021023"/>
            <a:chExt cx="1209040" cy="1209040"/>
          </a:xfrm>
        </p:grpSpPr>
        <p:pic>
          <p:nvPicPr>
            <p:cNvPr id="32" name="object 32"/>
            <p:cNvPicPr/>
            <p:nvPr/>
          </p:nvPicPr>
          <p:blipFill>
            <a:blip r:embed="rId8" cstate="print"/>
            <a:stretch>
              <a:fillRect/>
            </a:stretch>
          </p:blipFill>
          <p:spPr>
            <a:xfrm>
              <a:off x="9277253" y="6040071"/>
              <a:ext cx="1170647" cy="1170647"/>
            </a:xfrm>
            <a:prstGeom prst="rect">
              <a:avLst/>
            </a:prstGeom>
          </p:spPr>
        </p:pic>
        <p:sp>
          <p:nvSpPr>
            <p:cNvPr id="33" name="object 33"/>
            <p:cNvSpPr/>
            <p:nvPr/>
          </p:nvSpPr>
          <p:spPr>
            <a:xfrm>
              <a:off x="9277254" y="6040073"/>
              <a:ext cx="1170940" cy="1170940"/>
            </a:xfrm>
            <a:custGeom>
              <a:avLst/>
              <a:gdLst/>
              <a:ahLst/>
              <a:cxnLst/>
              <a:rect l="l" t="t" r="r" b="b"/>
              <a:pathLst>
                <a:path w="1170940" h="1170940">
                  <a:moveTo>
                    <a:pt x="0" y="585295"/>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34" name="object 34"/>
          <p:cNvGrpSpPr/>
          <p:nvPr/>
        </p:nvGrpSpPr>
        <p:grpSpPr>
          <a:xfrm>
            <a:off x="9258204" y="7937003"/>
            <a:ext cx="1209040" cy="1209040"/>
            <a:chOff x="9258204" y="7937003"/>
            <a:chExt cx="1209040" cy="1209040"/>
          </a:xfrm>
        </p:grpSpPr>
        <p:pic>
          <p:nvPicPr>
            <p:cNvPr id="35" name="object 35"/>
            <p:cNvPicPr/>
            <p:nvPr/>
          </p:nvPicPr>
          <p:blipFill>
            <a:blip r:embed="rId9" cstate="print"/>
            <a:stretch>
              <a:fillRect/>
            </a:stretch>
          </p:blipFill>
          <p:spPr>
            <a:xfrm>
              <a:off x="9277253" y="7956052"/>
              <a:ext cx="1170647" cy="1170646"/>
            </a:xfrm>
            <a:prstGeom prst="rect">
              <a:avLst/>
            </a:prstGeom>
          </p:spPr>
        </p:pic>
        <p:sp>
          <p:nvSpPr>
            <p:cNvPr id="36" name="object 36"/>
            <p:cNvSpPr/>
            <p:nvPr/>
          </p:nvSpPr>
          <p:spPr>
            <a:xfrm>
              <a:off x="9277254" y="7956053"/>
              <a:ext cx="1170940" cy="1170940"/>
            </a:xfrm>
            <a:custGeom>
              <a:avLst/>
              <a:gdLst/>
              <a:ahLst/>
              <a:cxnLst/>
              <a:rect l="l" t="t" r="r" b="b"/>
              <a:pathLst>
                <a:path w="1170940" h="1170940">
                  <a:moveTo>
                    <a:pt x="0" y="585296"/>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sp>
        <p:nvSpPr>
          <p:cNvPr id="37" name="object 3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17</a:t>
            </a:fld>
            <a:endParaRPr spc="-50" dirty="0"/>
          </a:p>
        </p:txBody>
      </p:sp>
    </p:spTree>
    <p:extLst>
      <p:ext uri="{BB962C8B-B14F-4D97-AF65-F5344CB8AC3E}">
        <p14:creationId xmlns:p14="http://schemas.microsoft.com/office/powerpoint/2010/main" val="2645063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554755" y="0"/>
            <a:ext cx="8733790" cy="10287000"/>
            <a:chOff x="9554755" y="0"/>
            <a:chExt cx="8733790" cy="10287000"/>
          </a:xfrm>
        </p:grpSpPr>
        <p:sp>
          <p:nvSpPr>
            <p:cNvPr id="3" name="object 3"/>
            <p:cNvSpPr/>
            <p:nvPr/>
          </p:nvSpPr>
          <p:spPr>
            <a:xfrm>
              <a:off x="15719817" y="0"/>
              <a:ext cx="2568575" cy="10287000"/>
            </a:xfrm>
            <a:custGeom>
              <a:avLst/>
              <a:gdLst/>
              <a:ahLst/>
              <a:cxnLst/>
              <a:rect l="l" t="t" r="r" b="b"/>
              <a:pathLst>
                <a:path w="2568575" h="10287000">
                  <a:moveTo>
                    <a:pt x="2568181" y="10286999"/>
                  </a:moveTo>
                  <a:lnTo>
                    <a:pt x="0" y="10286999"/>
                  </a:lnTo>
                  <a:lnTo>
                    <a:pt x="0" y="0"/>
                  </a:lnTo>
                  <a:lnTo>
                    <a:pt x="2568181" y="0"/>
                  </a:lnTo>
                  <a:lnTo>
                    <a:pt x="2568181" y="10286999"/>
                  </a:lnTo>
                  <a:close/>
                </a:path>
              </a:pathLst>
            </a:custGeom>
            <a:solidFill>
              <a:srgbClr val="C7263D"/>
            </a:solidFill>
          </p:spPr>
          <p:txBody>
            <a:bodyPr wrap="square" lIns="0" tIns="0" rIns="0" bIns="0" rtlCol="0"/>
            <a:lstStyle/>
            <a:p>
              <a:endParaRPr/>
            </a:p>
          </p:txBody>
        </p:sp>
        <p:pic>
          <p:nvPicPr>
            <p:cNvPr id="4" name="object 4"/>
            <p:cNvPicPr/>
            <p:nvPr/>
          </p:nvPicPr>
          <p:blipFill>
            <a:blip r:embed="rId2" cstate="print"/>
            <a:stretch>
              <a:fillRect/>
            </a:stretch>
          </p:blipFill>
          <p:spPr>
            <a:xfrm>
              <a:off x="9554755" y="5930987"/>
              <a:ext cx="8733243" cy="4356012"/>
            </a:xfrm>
            <a:prstGeom prst="rect">
              <a:avLst/>
            </a:prstGeom>
          </p:spPr>
        </p:pic>
      </p:grpSp>
      <p:sp>
        <p:nvSpPr>
          <p:cNvPr id="5" name="object 5"/>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lang="en-GB" spc="-580" dirty="0"/>
              <a:t>CYDRADDOLDEB, AMRYWIAETH, CYNHWYSIANT a PERTHYN</a:t>
            </a:r>
            <a:endParaRPr spc="-114" dirty="0"/>
          </a:p>
        </p:txBody>
      </p:sp>
      <p:sp>
        <p:nvSpPr>
          <p:cNvPr id="6" name="object 6"/>
          <p:cNvSpPr/>
          <p:nvPr/>
        </p:nvSpPr>
        <p:spPr>
          <a:xfrm>
            <a:off x="1028700" y="2166293"/>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7" name="object 7"/>
          <p:cNvSpPr txBox="1"/>
          <p:nvPr/>
        </p:nvSpPr>
        <p:spPr>
          <a:xfrm>
            <a:off x="1016000" y="2426298"/>
            <a:ext cx="13982065" cy="6542945"/>
          </a:xfrm>
          <a:prstGeom prst="rect">
            <a:avLst/>
          </a:prstGeom>
        </p:spPr>
        <p:txBody>
          <a:bodyPr vert="horz" wrap="square" lIns="0" tIns="12700" rIns="0" bIns="0" rtlCol="0">
            <a:spAutoFit/>
          </a:bodyPr>
          <a:lstStyle/>
          <a:p>
            <a:pPr marL="12700" marR="156210">
              <a:lnSpc>
                <a:spcPct val="114599"/>
              </a:lnSpc>
              <a:spcBef>
                <a:spcPts val="100"/>
              </a:spcBef>
            </a:pPr>
            <a:r>
              <a:rPr sz="1800" spc="-95" dirty="0">
                <a:solidFill>
                  <a:srgbClr val="FFFFFF"/>
                </a:solidFill>
                <a:latin typeface="Arial"/>
                <a:cs typeface="Arial"/>
              </a:rPr>
              <a:t>StreetGames</a:t>
            </a:r>
            <a:r>
              <a:rPr sz="1800" spc="-105" dirty="0">
                <a:solidFill>
                  <a:srgbClr val="FFFFFF"/>
                </a:solidFill>
                <a:latin typeface="Arial"/>
                <a:cs typeface="Arial"/>
              </a:rPr>
              <a:t> </a:t>
            </a:r>
            <a:r>
              <a:rPr lang="en-GB" sz="1800" spc="-65" dirty="0" err="1">
                <a:solidFill>
                  <a:srgbClr val="FFFFFF"/>
                </a:solidFill>
                <a:latin typeface="Arial"/>
                <a:cs typeface="Arial"/>
              </a:rPr>
              <a:t>wedi</a:t>
            </a:r>
            <a:r>
              <a:rPr lang="en-GB" sz="1800" spc="-65" dirty="0">
                <a:solidFill>
                  <a:srgbClr val="FFFFFF"/>
                </a:solidFill>
                <a:latin typeface="Arial"/>
                <a:cs typeface="Arial"/>
              </a:rPr>
              <a:t> </a:t>
            </a:r>
            <a:r>
              <a:rPr lang="en-GB" sz="1800" spc="-65" dirty="0" err="1">
                <a:solidFill>
                  <a:srgbClr val="FFFFFF"/>
                </a:solidFill>
                <a:latin typeface="Arial"/>
                <a:cs typeface="Arial"/>
              </a:rPr>
              <a:t>ymrwymo'n</a:t>
            </a:r>
            <a:r>
              <a:rPr lang="en-GB" sz="1800" spc="-65" dirty="0">
                <a:solidFill>
                  <a:srgbClr val="FFFFFF"/>
                </a:solidFill>
                <a:latin typeface="Arial"/>
                <a:cs typeface="Arial"/>
              </a:rPr>
              <a:t> </a:t>
            </a:r>
            <a:r>
              <a:rPr lang="en-GB" sz="1800" spc="-65" dirty="0" err="1">
                <a:solidFill>
                  <a:srgbClr val="FFFFFF"/>
                </a:solidFill>
                <a:latin typeface="Arial"/>
                <a:cs typeface="Arial"/>
              </a:rPr>
              <a:t>llwyr</a:t>
            </a:r>
            <a:r>
              <a:rPr lang="en-GB" sz="1800" spc="-65" dirty="0">
                <a:solidFill>
                  <a:srgbClr val="FFFFFF"/>
                </a:solidFill>
                <a:latin typeface="Arial"/>
                <a:cs typeface="Arial"/>
              </a:rPr>
              <a:t> </a:t>
            </a:r>
            <a:r>
              <a:rPr lang="en-GB" sz="1800" spc="-65" dirty="0" err="1">
                <a:solidFill>
                  <a:srgbClr val="FFFFFF"/>
                </a:solidFill>
                <a:latin typeface="Arial"/>
                <a:cs typeface="Arial"/>
              </a:rPr>
              <a:t>i</a:t>
            </a:r>
            <a:r>
              <a:rPr lang="en-GB" sz="1800" spc="-65" dirty="0">
                <a:solidFill>
                  <a:srgbClr val="FFFFFF"/>
                </a:solidFill>
                <a:latin typeface="Arial"/>
                <a:cs typeface="Arial"/>
              </a:rPr>
              <a:t> </a:t>
            </a:r>
            <a:r>
              <a:rPr lang="en-GB" sz="1800" spc="-65" dirty="0" err="1">
                <a:solidFill>
                  <a:srgbClr val="FFFFFF"/>
                </a:solidFill>
                <a:latin typeface="Arial"/>
                <a:cs typeface="Arial"/>
              </a:rPr>
              <a:t>egwyddorion</a:t>
            </a:r>
            <a:r>
              <a:rPr lang="en-GB" sz="1800" spc="-65" dirty="0">
                <a:solidFill>
                  <a:srgbClr val="FFFFFF"/>
                </a:solidFill>
                <a:latin typeface="Arial"/>
                <a:cs typeface="Arial"/>
              </a:rPr>
              <a:t> </a:t>
            </a:r>
            <a:r>
              <a:rPr lang="en-GB" sz="1800" spc="-65" dirty="0" err="1">
                <a:solidFill>
                  <a:srgbClr val="FFFFFF"/>
                </a:solidFill>
                <a:latin typeface="Arial"/>
                <a:cs typeface="Arial"/>
              </a:rPr>
              <a:t>cyfle</a:t>
            </a:r>
            <a:r>
              <a:rPr lang="en-GB" sz="1800" spc="-65" dirty="0">
                <a:solidFill>
                  <a:srgbClr val="FFFFFF"/>
                </a:solidFill>
                <a:latin typeface="Arial"/>
                <a:cs typeface="Arial"/>
              </a:rPr>
              <a:t> </a:t>
            </a:r>
            <a:r>
              <a:rPr lang="en-GB" sz="1800" spc="-65" dirty="0" err="1">
                <a:solidFill>
                  <a:srgbClr val="FFFFFF"/>
                </a:solidFill>
                <a:latin typeface="Arial"/>
                <a:cs typeface="Arial"/>
              </a:rPr>
              <a:t>cyfartal</a:t>
            </a:r>
            <a:r>
              <a:rPr lang="en-GB" sz="1800" spc="-65" dirty="0">
                <a:solidFill>
                  <a:srgbClr val="FFFFFF"/>
                </a:solidFill>
                <a:latin typeface="Arial"/>
                <a:cs typeface="Arial"/>
              </a:rPr>
              <a:t> ac </a:t>
            </a:r>
            <a:r>
              <a:rPr lang="en-GB" sz="1800" spc="-65" dirty="0" err="1">
                <a:solidFill>
                  <a:srgbClr val="FFFFFF"/>
                </a:solidFill>
                <a:latin typeface="Arial"/>
                <a:cs typeface="Arial"/>
              </a:rPr>
              <a:t>mae'n</a:t>
            </a:r>
            <a:r>
              <a:rPr lang="en-GB" sz="1800" spc="-65" dirty="0">
                <a:solidFill>
                  <a:srgbClr val="FFFFFF"/>
                </a:solidFill>
                <a:latin typeface="Arial"/>
                <a:cs typeface="Arial"/>
              </a:rPr>
              <a:t> </a:t>
            </a:r>
            <a:r>
              <a:rPr lang="en-GB" sz="1800" spc="-65" dirty="0" err="1">
                <a:solidFill>
                  <a:srgbClr val="FFFFFF"/>
                </a:solidFill>
                <a:latin typeface="Arial"/>
                <a:cs typeface="Arial"/>
              </a:rPr>
              <a:t>gyfrifol</a:t>
            </a:r>
            <a:r>
              <a:rPr lang="en-GB" sz="1800" spc="-65" dirty="0">
                <a:solidFill>
                  <a:srgbClr val="FFFFFF"/>
                </a:solidFill>
                <a:latin typeface="Arial"/>
                <a:cs typeface="Arial"/>
              </a:rPr>
              <a:t> am </a:t>
            </a:r>
            <a:r>
              <a:rPr lang="en-GB" sz="1800" spc="-65" dirty="0" err="1">
                <a:solidFill>
                  <a:srgbClr val="FFFFFF"/>
                </a:solidFill>
                <a:latin typeface="Arial"/>
                <a:cs typeface="Arial"/>
              </a:rPr>
              <a:t>sicrhau</a:t>
            </a:r>
            <a:r>
              <a:rPr lang="en-GB" sz="1800" spc="-65" dirty="0">
                <a:solidFill>
                  <a:srgbClr val="FFFFFF"/>
                </a:solidFill>
                <a:latin typeface="Arial"/>
                <a:cs typeface="Arial"/>
              </a:rPr>
              <a:t> </a:t>
            </a:r>
            <a:r>
              <a:rPr lang="en-GB" sz="1800" spc="-65" dirty="0" err="1">
                <a:solidFill>
                  <a:srgbClr val="FFFFFF"/>
                </a:solidFill>
                <a:latin typeface="Arial"/>
                <a:cs typeface="Arial"/>
              </a:rPr>
              <a:t>na</a:t>
            </a:r>
            <a:r>
              <a:rPr lang="en-GB" sz="1800" spc="-65" dirty="0">
                <a:solidFill>
                  <a:srgbClr val="FFFFFF"/>
                </a:solidFill>
                <a:latin typeface="Arial"/>
                <a:cs typeface="Arial"/>
              </a:rPr>
              <a:t> </a:t>
            </a:r>
            <a:r>
              <a:rPr lang="en-GB" sz="1800" spc="-65" dirty="0" err="1">
                <a:solidFill>
                  <a:srgbClr val="FFFFFF"/>
                </a:solidFill>
                <a:latin typeface="Arial"/>
                <a:cs typeface="Arial"/>
              </a:rPr>
              <a:t>fydd</a:t>
            </a:r>
            <a:r>
              <a:rPr lang="en-GB" sz="1800" spc="-65" dirty="0">
                <a:solidFill>
                  <a:srgbClr val="FFFFFF"/>
                </a:solidFill>
                <a:latin typeface="Arial"/>
                <a:cs typeface="Arial"/>
              </a:rPr>
              <a:t> </a:t>
            </a:r>
            <a:r>
              <a:rPr lang="en-GB" sz="1800" spc="-65" dirty="0" err="1">
                <a:solidFill>
                  <a:srgbClr val="FFFFFF"/>
                </a:solidFill>
                <a:latin typeface="Arial"/>
                <a:cs typeface="Arial"/>
              </a:rPr>
              <a:t>unrhyw</a:t>
            </a:r>
            <a:r>
              <a:rPr lang="en-GB" sz="1800" spc="-65" dirty="0">
                <a:solidFill>
                  <a:srgbClr val="FFFFFF"/>
                </a:solidFill>
                <a:latin typeface="Arial"/>
                <a:cs typeface="Arial"/>
              </a:rPr>
              <a:t> </a:t>
            </a:r>
            <a:r>
              <a:rPr lang="en-GB" sz="1800" spc="-65" dirty="0" err="1">
                <a:solidFill>
                  <a:srgbClr val="FFFFFF"/>
                </a:solidFill>
                <a:latin typeface="Arial"/>
                <a:cs typeface="Arial"/>
              </a:rPr>
              <a:t>ymgeisydd</a:t>
            </a:r>
            <a:r>
              <a:rPr lang="en-GB" sz="1800" spc="-65" dirty="0">
                <a:solidFill>
                  <a:srgbClr val="FFFFFF"/>
                </a:solidFill>
                <a:latin typeface="Arial"/>
                <a:cs typeface="Arial"/>
              </a:rPr>
              <a:t> </a:t>
            </a:r>
            <a:r>
              <a:rPr lang="en-GB" sz="1800" spc="-65" dirty="0" err="1">
                <a:solidFill>
                  <a:srgbClr val="FFFFFF"/>
                </a:solidFill>
                <a:latin typeface="Arial"/>
                <a:cs typeface="Arial"/>
              </a:rPr>
              <a:t>swydd</a:t>
            </a:r>
            <a:r>
              <a:rPr lang="en-GB" sz="1800" spc="-65" dirty="0">
                <a:solidFill>
                  <a:srgbClr val="FFFFFF"/>
                </a:solidFill>
                <a:latin typeface="Arial"/>
                <a:cs typeface="Arial"/>
              </a:rPr>
              <a:t>, </a:t>
            </a:r>
            <a:r>
              <a:rPr lang="en-GB" sz="1800" spc="-65" dirty="0" err="1">
                <a:solidFill>
                  <a:srgbClr val="FFFFFF"/>
                </a:solidFill>
                <a:latin typeface="Arial"/>
                <a:cs typeface="Arial"/>
              </a:rPr>
              <a:t>gweithiwr</a:t>
            </a:r>
            <a:r>
              <a:rPr lang="en-GB" sz="1800" spc="-65" dirty="0">
                <a:solidFill>
                  <a:srgbClr val="FFFFFF"/>
                </a:solidFill>
                <a:latin typeface="Arial"/>
                <a:cs typeface="Arial"/>
              </a:rPr>
              <a:t>, </a:t>
            </a:r>
            <a:r>
              <a:rPr lang="en-GB" sz="1800" spc="-65" dirty="0" err="1">
                <a:solidFill>
                  <a:srgbClr val="FFFFFF"/>
                </a:solidFill>
                <a:latin typeface="Arial"/>
                <a:cs typeface="Arial"/>
              </a:rPr>
              <a:t>gwirfoddolwr</a:t>
            </a:r>
            <a:r>
              <a:rPr lang="en-GB" sz="1800" spc="-65" dirty="0">
                <a:solidFill>
                  <a:srgbClr val="FFFFFF"/>
                </a:solidFill>
                <a:latin typeface="Arial"/>
                <a:cs typeface="Arial"/>
              </a:rPr>
              <a:t> </a:t>
            </a:r>
            <a:r>
              <a:rPr lang="en-GB" sz="1800" spc="-65" dirty="0" err="1">
                <a:solidFill>
                  <a:srgbClr val="FFFFFF"/>
                </a:solidFill>
                <a:latin typeface="Arial"/>
                <a:cs typeface="Arial"/>
              </a:rPr>
              <a:t>nac</a:t>
            </a:r>
            <a:r>
              <a:rPr lang="en-GB" sz="1800" spc="-65" dirty="0">
                <a:solidFill>
                  <a:srgbClr val="FFFFFF"/>
                </a:solidFill>
                <a:latin typeface="Arial"/>
                <a:cs typeface="Arial"/>
              </a:rPr>
              <a:t> </a:t>
            </a:r>
            <a:r>
              <a:rPr lang="en-GB" sz="1800" spc="-65" dirty="0" err="1">
                <a:solidFill>
                  <a:srgbClr val="FFFFFF"/>
                </a:solidFill>
                <a:latin typeface="Arial"/>
                <a:cs typeface="Arial"/>
              </a:rPr>
              <a:t>aelod</a:t>
            </a:r>
            <a:r>
              <a:rPr lang="en-GB" sz="1800" spc="-65" dirty="0">
                <a:solidFill>
                  <a:srgbClr val="FFFFFF"/>
                </a:solidFill>
                <a:latin typeface="Arial"/>
                <a:cs typeface="Arial"/>
              </a:rPr>
              <a:t> </a:t>
            </a:r>
            <a:r>
              <a:rPr lang="en-GB" sz="1800" spc="-65" dirty="0" err="1">
                <a:solidFill>
                  <a:srgbClr val="FFFFFF"/>
                </a:solidFill>
                <a:latin typeface="Arial"/>
                <a:cs typeface="Arial"/>
              </a:rPr>
              <a:t>yn</a:t>
            </a:r>
            <a:r>
              <a:rPr lang="en-GB" sz="1800" spc="-65" dirty="0">
                <a:solidFill>
                  <a:srgbClr val="FFFFFF"/>
                </a:solidFill>
                <a:latin typeface="Arial"/>
                <a:cs typeface="Arial"/>
              </a:rPr>
              <a:t> </a:t>
            </a:r>
            <a:r>
              <a:rPr lang="en-GB" sz="1800" spc="-65" dirty="0" err="1">
                <a:solidFill>
                  <a:srgbClr val="FFFFFF"/>
                </a:solidFill>
                <a:latin typeface="Arial"/>
                <a:cs typeface="Arial"/>
              </a:rPr>
              <a:t>cael</a:t>
            </a:r>
            <a:r>
              <a:rPr lang="en-GB" sz="1800" spc="-65" dirty="0">
                <a:solidFill>
                  <a:srgbClr val="FFFFFF"/>
                </a:solidFill>
                <a:latin typeface="Arial"/>
                <a:cs typeface="Arial"/>
              </a:rPr>
              <a:t> </a:t>
            </a:r>
            <a:r>
              <a:rPr lang="en-GB" sz="1800" spc="-65" dirty="0" err="1">
                <a:solidFill>
                  <a:srgbClr val="FFFFFF"/>
                </a:solidFill>
                <a:latin typeface="Arial"/>
                <a:cs typeface="Arial"/>
              </a:rPr>
              <a:t>triniaeth</a:t>
            </a:r>
            <a:r>
              <a:rPr lang="en-GB" sz="1800" spc="-65" dirty="0">
                <a:solidFill>
                  <a:srgbClr val="FFFFFF"/>
                </a:solidFill>
                <a:latin typeface="Arial"/>
                <a:cs typeface="Arial"/>
              </a:rPr>
              <a:t> </a:t>
            </a:r>
            <a:r>
              <a:rPr lang="en-GB" sz="1800" spc="-65" dirty="0" err="1">
                <a:solidFill>
                  <a:srgbClr val="FFFFFF"/>
                </a:solidFill>
                <a:latin typeface="Arial"/>
                <a:cs typeface="Arial"/>
              </a:rPr>
              <a:t>lai</a:t>
            </a:r>
            <a:r>
              <a:rPr lang="en-GB" sz="1800" spc="-65" dirty="0">
                <a:solidFill>
                  <a:srgbClr val="FFFFFF"/>
                </a:solidFill>
                <a:latin typeface="Arial"/>
                <a:cs typeface="Arial"/>
              </a:rPr>
              <a:t> </a:t>
            </a:r>
            <a:r>
              <a:rPr lang="en-GB" sz="1800" spc="-65" dirty="0" err="1">
                <a:solidFill>
                  <a:srgbClr val="FFFFFF"/>
                </a:solidFill>
                <a:latin typeface="Arial"/>
                <a:cs typeface="Arial"/>
              </a:rPr>
              <a:t>ffafriol</a:t>
            </a:r>
            <a:r>
              <a:rPr lang="en-GB" sz="1800" spc="-65" dirty="0">
                <a:solidFill>
                  <a:srgbClr val="FFFFFF"/>
                </a:solidFill>
                <a:latin typeface="Arial"/>
                <a:cs typeface="Arial"/>
              </a:rPr>
              <a:t> </a:t>
            </a:r>
            <a:r>
              <a:rPr lang="en-GB" sz="1800" spc="-65" dirty="0" err="1">
                <a:solidFill>
                  <a:srgbClr val="FFFFFF"/>
                </a:solidFill>
                <a:latin typeface="Arial"/>
                <a:cs typeface="Arial"/>
              </a:rPr>
              <a:t>ar</a:t>
            </a:r>
            <a:r>
              <a:rPr lang="en-GB" sz="1800" spc="-65" dirty="0">
                <a:solidFill>
                  <a:srgbClr val="FFFFFF"/>
                </a:solidFill>
                <a:latin typeface="Arial"/>
                <a:cs typeface="Arial"/>
              </a:rPr>
              <a:t> sail </a:t>
            </a:r>
            <a:r>
              <a:rPr lang="en-GB" sz="1800" spc="-65" dirty="0" err="1">
                <a:solidFill>
                  <a:srgbClr val="FFFFFF"/>
                </a:solidFill>
                <a:latin typeface="Arial"/>
                <a:cs typeface="Arial"/>
              </a:rPr>
              <a:t>oedran</a:t>
            </a:r>
            <a:r>
              <a:rPr lang="en-GB" sz="1800" spc="-65" dirty="0">
                <a:solidFill>
                  <a:srgbClr val="FFFFFF"/>
                </a:solidFill>
                <a:latin typeface="Arial"/>
                <a:cs typeface="Arial"/>
              </a:rPr>
              <a:t>, </a:t>
            </a:r>
            <a:r>
              <a:rPr lang="en-GB" sz="1800" spc="-65" dirty="0" err="1">
                <a:solidFill>
                  <a:srgbClr val="FFFFFF"/>
                </a:solidFill>
                <a:latin typeface="Arial"/>
                <a:cs typeface="Arial"/>
              </a:rPr>
              <a:t>rhyw</a:t>
            </a:r>
            <a:r>
              <a:rPr lang="en-GB" sz="1800" spc="-65" dirty="0">
                <a:solidFill>
                  <a:srgbClr val="FFFFFF"/>
                </a:solidFill>
                <a:latin typeface="Arial"/>
                <a:cs typeface="Arial"/>
              </a:rPr>
              <a:t>, </a:t>
            </a:r>
            <a:r>
              <a:rPr lang="en-GB" sz="1800" spc="-65" dirty="0" err="1">
                <a:solidFill>
                  <a:srgbClr val="FFFFFF"/>
                </a:solidFill>
                <a:latin typeface="Arial"/>
                <a:cs typeface="Arial"/>
              </a:rPr>
              <a:t>anabledd</a:t>
            </a:r>
            <a:r>
              <a:rPr lang="en-GB" sz="1800" spc="-65" dirty="0">
                <a:solidFill>
                  <a:srgbClr val="FFFFFF"/>
                </a:solidFill>
                <a:latin typeface="Arial"/>
                <a:cs typeface="Arial"/>
              </a:rPr>
              <a:t>, </a:t>
            </a:r>
            <a:r>
              <a:rPr lang="en-GB" sz="1800" spc="-65" dirty="0" err="1">
                <a:solidFill>
                  <a:srgbClr val="FFFFFF"/>
                </a:solidFill>
                <a:latin typeface="Arial"/>
                <a:cs typeface="Arial"/>
              </a:rPr>
              <a:t>hil</a:t>
            </a:r>
            <a:r>
              <a:rPr lang="en-GB" sz="1800" spc="-65" dirty="0">
                <a:solidFill>
                  <a:srgbClr val="FFFFFF"/>
                </a:solidFill>
                <a:latin typeface="Arial"/>
                <a:cs typeface="Arial"/>
              </a:rPr>
              <a:t>, </a:t>
            </a:r>
            <a:r>
              <a:rPr lang="en-GB" sz="1800" spc="-65" dirty="0" err="1">
                <a:solidFill>
                  <a:srgbClr val="FFFFFF"/>
                </a:solidFill>
                <a:latin typeface="Arial"/>
                <a:cs typeface="Arial"/>
              </a:rPr>
              <a:t>tarddiad</a:t>
            </a:r>
            <a:r>
              <a:rPr lang="en-GB" sz="1800" spc="-65" dirty="0">
                <a:solidFill>
                  <a:srgbClr val="FFFFFF"/>
                </a:solidFill>
                <a:latin typeface="Arial"/>
                <a:cs typeface="Arial"/>
              </a:rPr>
              <a:t> </a:t>
            </a:r>
            <a:r>
              <a:rPr lang="en-GB" sz="1800" spc="-65" dirty="0" err="1">
                <a:solidFill>
                  <a:srgbClr val="FFFFFF"/>
                </a:solidFill>
                <a:latin typeface="Arial"/>
                <a:cs typeface="Arial"/>
              </a:rPr>
              <a:t>ethnig</a:t>
            </a:r>
            <a:r>
              <a:rPr lang="en-GB" sz="1800" spc="-65" dirty="0">
                <a:solidFill>
                  <a:srgbClr val="FFFFFF"/>
                </a:solidFill>
                <a:latin typeface="Arial"/>
                <a:cs typeface="Arial"/>
              </a:rPr>
              <a:t>, </a:t>
            </a:r>
            <a:r>
              <a:rPr lang="en-GB" sz="1800" spc="-65" dirty="0" err="1">
                <a:solidFill>
                  <a:srgbClr val="FFFFFF"/>
                </a:solidFill>
                <a:latin typeface="Arial"/>
                <a:cs typeface="Arial"/>
              </a:rPr>
              <a:t>cenedligrwydd</a:t>
            </a:r>
            <a:r>
              <a:rPr lang="en-GB" sz="1800" spc="-65" dirty="0">
                <a:solidFill>
                  <a:srgbClr val="FFFFFF"/>
                </a:solidFill>
                <a:latin typeface="Arial"/>
                <a:cs typeface="Arial"/>
              </a:rPr>
              <a:t>, </a:t>
            </a:r>
            <a:r>
              <a:rPr lang="en-GB" sz="1800" spc="-65" dirty="0" err="1">
                <a:solidFill>
                  <a:srgbClr val="FFFFFF"/>
                </a:solidFill>
                <a:latin typeface="Arial"/>
                <a:cs typeface="Arial"/>
              </a:rPr>
              <a:t>lliw</a:t>
            </a:r>
            <a:r>
              <a:rPr lang="en-GB" sz="1800" spc="-65" dirty="0">
                <a:solidFill>
                  <a:srgbClr val="FFFFFF"/>
                </a:solidFill>
                <a:latin typeface="Arial"/>
                <a:cs typeface="Arial"/>
              </a:rPr>
              <a:t>, </a:t>
            </a:r>
            <a:r>
              <a:rPr lang="en-GB" sz="1800" spc="-65" dirty="0" err="1">
                <a:solidFill>
                  <a:srgbClr val="FFFFFF"/>
                </a:solidFill>
                <a:latin typeface="Arial"/>
                <a:cs typeface="Arial"/>
              </a:rPr>
              <a:t>statws</a:t>
            </a:r>
            <a:r>
              <a:rPr lang="en-GB" sz="1800" spc="-65" dirty="0">
                <a:solidFill>
                  <a:srgbClr val="FFFFFF"/>
                </a:solidFill>
                <a:latin typeface="Arial"/>
                <a:cs typeface="Arial"/>
              </a:rPr>
              <a:t> </a:t>
            </a:r>
            <a:r>
              <a:rPr lang="en-GB" sz="1800" spc="-65" dirty="0" err="1">
                <a:solidFill>
                  <a:srgbClr val="FFFFFF"/>
                </a:solidFill>
                <a:latin typeface="Arial"/>
                <a:cs typeface="Arial"/>
              </a:rPr>
              <a:t>rhiant</a:t>
            </a:r>
            <a:r>
              <a:rPr lang="en-GB" sz="1800" spc="-65" dirty="0">
                <a:solidFill>
                  <a:srgbClr val="FFFFFF"/>
                </a:solidFill>
                <a:latin typeface="Arial"/>
                <a:cs typeface="Arial"/>
              </a:rPr>
              <a:t> neu </a:t>
            </a:r>
            <a:r>
              <a:rPr lang="en-GB" sz="1800" spc="-65" dirty="0" err="1">
                <a:solidFill>
                  <a:srgbClr val="FFFFFF"/>
                </a:solidFill>
                <a:latin typeface="Arial"/>
                <a:cs typeface="Arial"/>
              </a:rPr>
              <a:t>briodas</a:t>
            </a:r>
            <a:r>
              <a:rPr lang="en-GB" sz="1800" spc="-65" dirty="0">
                <a:solidFill>
                  <a:srgbClr val="FFFFFF"/>
                </a:solidFill>
                <a:latin typeface="Arial"/>
                <a:cs typeface="Arial"/>
              </a:rPr>
              <a:t>, </a:t>
            </a:r>
            <a:r>
              <a:rPr lang="en-GB" sz="1800" spc="-65" dirty="0" err="1">
                <a:solidFill>
                  <a:srgbClr val="FFFFFF"/>
                </a:solidFill>
                <a:latin typeface="Arial"/>
                <a:cs typeface="Arial"/>
              </a:rPr>
              <a:t>beichiogrwydd</a:t>
            </a:r>
            <a:r>
              <a:rPr lang="en-GB" sz="1800" spc="-65" dirty="0">
                <a:solidFill>
                  <a:srgbClr val="FFFFFF"/>
                </a:solidFill>
                <a:latin typeface="Arial"/>
                <a:cs typeface="Arial"/>
              </a:rPr>
              <a:t>, cred </a:t>
            </a:r>
            <a:r>
              <a:rPr lang="en-GB" sz="1800" spc="-65" dirty="0" err="1">
                <a:solidFill>
                  <a:srgbClr val="FFFFFF"/>
                </a:solidFill>
                <a:latin typeface="Arial"/>
                <a:cs typeface="Arial"/>
              </a:rPr>
              <a:t>grefyddol</a:t>
            </a:r>
            <a:r>
              <a:rPr lang="en-GB" sz="1800" spc="-65" dirty="0">
                <a:solidFill>
                  <a:srgbClr val="FFFFFF"/>
                </a:solidFill>
                <a:latin typeface="Arial"/>
                <a:cs typeface="Arial"/>
              </a:rPr>
              <a:t>, </a:t>
            </a:r>
            <a:r>
              <a:rPr lang="en-GB" sz="1800" spc="-65" dirty="0" err="1">
                <a:solidFill>
                  <a:srgbClr val="FFFFFF"/>
                </a:solidFill>
                <a:latin typeface="Arial"/>
                <a:cs typeface="Arial"/>
              </a:rPr>
              <a:t>cefndir</a:t>
            </a:r>
            <a:r>
              <a:rPr lang="en-GB" sz="1800" spc="-65" dirty="0">
                <a:solidFill>
                  <a:srgbClr val="FFFFFF"/>
                </a:solidFill>
                <a:latin typeface="Arial"/>
                <a:cs typeface="Arial"/>
              </a:rPr>
              <a:t> </a:t>
            </a:r>
            <a:r>
              <a:rPr lang="en-GB" sz="1800" spc="-65" dirty="0" err="1">
                <a:solidFill>
                  <a:srgbClr val="FFFFFF"/>
                </a:solidFill>
                <a:latin typeface="Arial"/>
                <a:cs typeface="Arial"/>
              </a:rPr>
              <a:t>dosbarth</a:t>
            </a:r>
            <a:r>
              <a:rPr lang="en-GB" sz="1800" spc="-65" dirty="0">
                <a:solidFill>
                  <a:srgbClr val="FFFFFF"/>
                </a:solidFill>
                <a:latin typeface="Arial"/>
                <a:cs typeface="Arial"/>
              </a:rPr>
              <a:t> neu </a:t>
            </a:r>
            <a:r>
              <a:rPr lang="en-GB" sz="1800" spc="-65" dirty="0" err="1">
                <a:solidFill>
                  <a:srgbClr val="FFFFFF"/>
                </a:solidFill>
                <a:latin typeface="Arial"/>
                <a:cs typeface="Arial"/>
              </a:rPr>
              <a:t>gymdeithasol</a:t>
            </a:r>
            <a:r>
              <a:rPr lang="en-GB" sz="1800" spc="-65" dirty="0">
                <a:solidFill>
                  <a:srgbClr val="FFFFFF"/>
                </a:solidFill>
                <a:latin typeface="Arial"/>
                <a:cs typeface="Arial"/>
              </a:rPr>
              <a:t>, </a:t>
            </a:r>
            <a:r>
              <a:rPr lang="en-GB" sz="1800" spc="-65" dirty="0" err="1">
                <a:solidFill>
                  <a:srgbClr val="FFFFFF"/>
                </a:solidFill>
                <a:latin typeface="Arial"/>
                <a:cs typeface="Arial"/>
              </a:rPr>
              <a:t>rhywioldeb</a:t>
            </a:r>
            <a:r>
              <a:rPr lang="en-GB" sz="1800" spc="-65" dirty="0">
                <a:solidFill>
                  <a:srgbClr val="FFFFFF"/>
                </a:solidFill>
                <a:latin typeface="Arial"/>
                <a:cs typeface="Arial"/>
              </a:rPr>
              <a:t> neu </a:t>
            </a:r>
            <a:r>
              <a:rPr lang="en-GB" sz="1800" spc="-65" dirty="0" err="1">
                <a:solidFill>
                  <a:srgbClr val="FFFFFF"/>
                </a:solidFill>
                <a:latin typeface="Arial"/>
                <a:cs typeface="Arial"/>
              </a:rPr>
              <a:t>gred</a:t>
            </a:r>
            <a:r>
              <a:rPr lang="en-GB" sz="1800" spc="-65" dirty="0">
                <a:solidFill>
                  <a:srgbClr val="FFFFFF"/>
                </a:solidFill>
                <a:latin typeface="Arial"/>
                <a:cs typeface="Arial"/>
              </a:rPr>
              <a:t> </a:t>
            </a:r>
            <a:r>
              <a:rPr lang="en-GB" sz="1800" spc="-65" dirty="0" err="1">
                <a:solidFill>
                  <a:srgbClr val="FFFFFF"/>
                </a:solidFill>
                <a:latin typeface="Arial"/>
                <a:cs typeface="Arial"/>
              </a:rPr>
              <a:t>wleidyddol</a:t>
            </a:r>
            <a:r>
              <a:rPr lang="en-GB" sz="1800" spc="-65" dirty="0">
                <a:solidFill>
                  <a:srgbClr val="FFFFFF"/>
                </a:solidFill>
                <a:latin typeface="Arial"/>
                <a:cs typeface="Arial"/>
              </a:rPr>
              <a:t>.</a:t>
            </a:r>
          </a:p>
          <a:p>
            <a:pPr marL="12700" marR="156210">
              <a:lnSpc>
                <a:spcPct val="114599"/>
              </a:lnSpc>
              <a:spcBef>
                <a:spcPts val="100"/>
              </a:spcBef>
            </a:pPr>
            <a:endParaRPr sz="1800" dirty="0">
              <a:latin typeface="Arial"/>
              <a:cs typeface="Arial"/>
            </a:endParaRPr>
          </a:p>
          <a:p>
            <a:pPr marL="12700" marR="72390">
              <a:lnSpc>
                <a:spcPct val="114599"/>
              </a:lnSpc>
              <a:spcBef>
                <a:spcPts val="5"/>
              </a:spcBef>
            </a:pPr>
            <a:r>
              <a:rPr sz="1800" spc="-95" dirty="0">
                <a:solidFill>
                  <a:srgbClr val="FFFFFF"/>
                </a:solidFill>
                <a:latin typeface="Arial"/>
                <a:cs typeface="Arial"/>
              </a:rPr>
              <a:t>StreetGames</a:t>
            </a:r>
            <a:r>
              <a:rPr lang="en-GB" sz="1800" spc="-95" dirty="0">
                <a:solidFill>
                  <a:srgbClr val="FFFFFF"/>
                </a:solidFill>
                <a:latin typeface="Arial"/>
                <a:cs typeface="Arial"/>
              </a:rPr>
              <a:t> </a:t>
            </a:r>
            <a:r>
              <a:rPr lang="en-GB" sz="1800" spc="-110" dirty="0">
                <a:solidFill>
                  <a:srgbClr val="FFFFFF"/>
                </a:solidFill>
                <a:latin typeface="Arial"/>
                <a:cs typeface="Arial"/>
              </a:rPr>
              <a:t>Mae </a:t>
            </a:r>
            <a:r>
              <a:rPr lang="en-GB" sz="1800" spc="-110" dirty="0" err="1">
                <a:solidFill>
                  <a:srgbClr val="FFFFFF"/>
                </a:solidFill>
                <a:latin typeface="Arial"/>
                <a:cs typeface="Arial"/>
              </a:rPr>
              <a:t>wedi</a:t>
            </a:r>
            <a:r>
              <a:rPr lang="en-GB" sz="1800" spc="-110" dirty="0">
                <a:solidFill>
                  <a:srgbClr val="FFFFFF"/>
                </a:solidFill>
                <a:latin typeface="Arial"/>
                <a:cs typeface="Arial"/>
              </a:rPr>
              <a:t> </a:t>
            </a:r>
            <a:r>
              <a:rPr lang="en-GB" sz="1800" spc="-110" dirty="0" err="1">
                <a:solidFill>
                  <a:srgbClr val="FFFFFF"/>
                </a:solidFill>
                <a:latin typeface="Arial"/>
                <a:cs typeface="Arial"/>
              </a:rPr>
              <a:t>ymrwymo</a:t>
            </a:r>
            <a:r>
              <a:rPr lang="en-GB" sz="1800" spc="-110" dirty="0">
                <a:solidFill>
                  <a:srgbClr val="FFFFFF"/>
                </a:solidFill>
                <a:latin typeface="Arial"/>
                <a:cs typeface="Arial"/>
              </a:rPr>
              <a:t> </a:t>
            </a:r>
            <a:r>
              <a:rPr lang="en-GB" sz="1800" spc="-110" dirty="0" err="1">
                <a:solidFill>
                  <a:srgbClr val="FFFFFF"/>
                </a:solidFill>
                <a:latin typeface="Arial"/>
                <a:cs typeface="Arial"/>
              </a:rPr>
              <a:t>i</a:t>
            </a:r>
            <a:r>
              <a:rPr lang="en-GB" sz="1800" spc="-110" dirty="0">
                <a:solidFill>
                  <a:srgbClr val="FFFFFF"/>
                </a:solidFill>
                <a:latin typeface="Arial"/>
                <a:cs typeface="Arial"/>
              </a:rPr>
              <a:t> </a:t>
            </a:r>
            <a:r>
              <a:rPr lang="en-GB" sz="1800" spc="-110" dirty="0" err="1">
                <a:solidFill>
                  <a:srgbClr val="FFFFFF"/>
                </a:solidFill>
                <a:latin typeface="Arial"/>
                <a:cs typeface="Arial"/>
              </a:rPr>
              <a:t>ddiogelu</a:t>
            </a:r>
            <a:r>
              <a:rPr lang="en-GB" sz="1800" spc="-110" dirty="0">
                <a:solidFill>
                  <a:srgbClr val="FFFFFF"/>
                </a:solidFill>
                <a:latin typeface="Arial"/>
                <a:cs typeface="Arial"/>
              </a:rPr>
              <a:t> a </a:t>
            </a:r>
            <a:r>
              <a:rPr lang="en-GB" sz="1800" spc="-110" dirty="0" err="1">
                <a:solidFill>
                  <a:srgbClr val="FFFFFF"/>
                </a:solidFill>
                <a:latin typeface="Arial"/>
                <a:cs typeface="Arial"/>
              </a:rPr>
              <a:t>hyrwyddo</a:t>
            </a:r>
            <a:r>
              <a:rPr lang="en-GB" sz="1800" spc="-110" dirty="0">
                <a:solidFill>
                  <a:srgbClr val="FFFFFF"/>
                </a:solidFill>
                <a:latin typeface="Arial"/>
                <a:cs typeface="Arial"/>
              </a:rPr>
              <a:t> </a:t>
            </a:r>
            <a:r>
              <a:rPr lang="en-GB" sz="1800" spc="-110" dirty="0" err="1">
                <a:solidFill>
                  <a:srgbClr val="FFFFFF"/>
                </a:solidFill>
                <a:latin typeface="Arial"/>
                <a:cs typeface="Arial"/>
              </a:rPr>
              <a:t>lles</a:t>
            </a:r>
            <a:r>
              <a:rPr lang="en-GB" sz="1800" spc="-110" dirty="0">
                <a:solidFill>
                  <a:srgbClr val="FFFFFF"/>
                </a:solidFill>
                <a:latin typeface="Arial"/>
                <a:cs typeface="Arial"/>
              </a:rPr>
              <a:t> plant ac </a:t>
            </a:r>
            <a:r>
              <a:rPr lang="en-GB" sz="1800" spc="-110" dirty="0" err="1">
                <a:solidFill>
                  <a:srgbClr val="FFFFFF"/>
                </a:solidFill>
                <a:latin typeface="Arial"/>
                <a:cs typeface="Arial"/>
              </a:rPr>
              <a:t>oedolion</a:t>
            </a:r>
            <a:r>
              <a:rPr lang="en-GB" sz="1800" spc="-110" dirty="0">
                <a:solidFill>
                  <a:srgbClr val="FFFFFF"/>
                </a:solidFill>
                <a:latin typeface="Arial"/>
                <a:cs typeface="Arial"/>
              </a:rPr>
              <a:t> </a:t>
            </a:r>
            <a:r>
              <a:rPr lang="en-GB" sz="1800" spc="-110" dirty="0" err="1">
                <a:solidFill>
                  <a:srgbClr val="FFFFFF"/>
                </a:solidFill>
                <a:latin typeface="Arial"/>
                <a:cs typeface="Arial"/>
              </a:rPr>
              <a:t>agored</a:t>
            </a:r>
            <a:r>
              <a:rPr lang="en-GB" sz="1800" spc="-110" dirty="0">
                <a:solidFill>
                  <a:srgbClr val="FFFFFF"/>
                </a:solidFill>
                <a:latin typeface="Arial"/>
                <a:cs typeface="Arial"/>
              </a:rPr>
              <a:t> </a:t>
            </a:r>
            <a:r>
              <a:rPr lang="en-GB" sz="1800" spc="-110" dirty="0" err="1">
                <a:solidFill>
                  <a:srgbClr val="FFFFFF"/>
                </a:solidFill>
                <a:latin typeface="Arial"/>
                <a:cs typeface="Arial"/>
              </a:rPr>
              <a:t>i</a:t>
            </a:r>
            <a:r>
              <a:rPr lang="en-GB" sz="1800" spc="-110" dirty="0">
                <a:solidFill>
                  <a:srgbClr val="FFFFFF"/>
                </a:solidFill>
                <a:latin typeface="Arial"/>
                <a:cs typeface="Arial"/>
              </a:rPr>
              <a:t> </a:t>
            </a:r>
            <a:r>
              <a:rPr lang="en-GB" sz="1800" spc="-110" dirty="0" err="1">
                <a:solidFill>
                  <a:srgbClr val="FFFFFF"/>
                </a:solidFill>
                <a:latin typeface="Arial"/>
                <a:cs typeface="Arial"/>
              </a:rPr>
              <a:t>niwed</a:t>
            </a:r>
            <a:r>
              <a:rPr lang="en-GB" sz="1800" spc="-110" dirty="0">
                <a:solidFill>
                  <a:srgbClr val="FFFFFF"/>
                </a:solidFill>
                <a:latin typeface="Arial"/>
                <a:cs typeface="Arial"/>
              </a:rPr>
              <a:t> ac </a:t>
            </a:r>
            <a:r>
              <a:rPr lang="en-GB" sz="1800" spc="-110" dirty="0" err="1">
                <a:solidFill>
                  <a:srgbClr val="FFFFFF"/>
                </a:solidFill>
                <a:latin typeface="Arial"/>
                <a:cs typeface="Arial"/>
              </a:rPr>
              <a:t>mae'n</a:t>
            </a:r>
            <a:r>
              <a:rPr lang="en-GB" sz="1800" spc="-110" dirty="0">
                <a:solidFill>
                  <a:srgbClr val="FFFFFF"/>
                </a:solidFill>
                <a:latin typeface="Arial"/>
                <a:cs typeface="Arial"/>
              </a:rPr>
              <a:t> </a:t>
            </a:r>
            <a:r>
              <a:rPr lang="en-GB" sz="1800" spc="-110" dirty="0" err="1">
                <a:solidFill>
                  <a:srgbClr val="FFFFFF"/>
                </a:solidFill>
                <a:latin typeface="Arial"/>
                <a:cs typeface="Arial"/>
              </a:rPr>
              <a:t>disgwyl</a:t>
            </a:r>
            <a:r>
              <a:rPr lang="en-GB" sz="1800" spc="-110" dirty="0">
                <a:solidFill>
                  <a:srgbClr val="FFFFFF"/>
                </a:solidFill>
                <a:latin typeface="Arial"/>
                <a:cs typeface="Arial"/>
              </a:rPr>
              <a:t> </a:t>
            </a:r>
            <a:r>
              <a:rPr lang="en-GB" sz="1800" spc="-110" dirty="0" err="1">
                <a:solidFill>
                  <a:srgbClr val="FFFFFF"/>
                </a:solidFill>
                <a:latin typeface="Arial"/>
                <a:cs typeface="Arial"/>
              </a:rPr>
              <a:t>i</a:t>
            </a:r>
            <a:r>
              <a:rPr lang="en-GB" sz="1800" spc="-110" dirty="0">
                <a:solidFill>
                  <a:srgbClr val="FFFFFF"/>
                </a:solidFill>
                <a:latin typeface="Arial"/>
                <a:cs typeface="Arial"/>
              </a:rPr>
              <a:t> bob </a:t>
            </a:r>
            <a:r>
              <a:rPr lang="en-GB" sz="1800" spc="-110" dirty="0" err="1">
                <a:solidFill>
                  <a:srgbClr val="FFFFFF"/>
                </a:solidFill>
                <a:latin typeface="Arial"/>
                <a:cs typeface="Arial"/>
              </a:rPr>
              <a:t>gweithiwr</a:t>
            </a:r>
            <a:r>
              <a:rPr lang="en-GB" sz="1800" spc="-110" dirty="0">
                <a:solidFill>
                  <a:srgbClr val="FFFFFF"/>
                </a:solidFill>
                <a:latin typeface="Arial"/>
                <a:cs typeface="Arial"/>
              </a:rPr>
              <a:t> a </a:t>
            </a:r>
            <a:r>
              <a:rPr lang="en-GB" sz="1800" spc="-110" dirty="0" err="1">
                <a:solidFill>
                  <a:srgbClr val="FFFFFF"/>
                </a:solidFill>
                <a:latin typeface="Arial"/>
                <a:cs typeface="Arial"/>
              </a:rPr>
              <a:t>gwirfoddolwr</a:t>
            </a:r>
            <a:r>
              <a:rPr lang="en-GB" sz="1800" spc="-110" dirty="0">
                <a:solidFill>
                  <a:srgbClr val="FFFFFF"/>
                </a:solidFill>
                <a:latin typeface="Arial"/>
                <a:cs typeface="Arial"/>
              </a:rPr>
              <a:t> </a:t>
            </a:r>
            <a:r>
              <a:rPr lang="en-GB" sz="1800" spc="-110" dirty="0" err="1">
                <a:solidFill>
                  <a:srgbClr val="FFFFFF"/>
                </a:solidFill>
                <a:latin typeface="Arial"/>
                <a:cs typeface="Arial"/>
              </a:rPr>
              <a:t>rannu'r</a:t>
            </a:r>
            <a:r>
              <a:rPr lang="en-GB" sz="1800" spc="-110" dirty="0">
                <a:solidFill>
                  <a:srgbClr val="FFFFFF"/>
                </a:solidFill>
                <a:latin typeface="Arial"/>
                <a:cs typeface="Arial"/>
              </a:rPr>
              <a:t> </a:t>
            </a:r>
            <a:r>
              <a:rPr lang="en-GB" sz="1800" spc="-110" dirty="0" err="1">
                <a:solidFill>
                  <a:srgbClr val="FFFFFF"/>
                </a:solidFill>
                <a:latin typeface="Arial"/>
                <a:cs typeface="Arial"/>
              </a:rPr>
              <a:t>ymrwymiad</a:t>
            </a:r>
            <a:r>
              <a:rPr lang="en-GB" sz="1800" spc="-110" dirty="0">
                <a:solidFill>
                  <a:srgbClr val="FFFFFF"/>
                </a:solidFill>
                <a:latin typeface="Arial"/>
                <a:cs typeface="Arial"/>
              </a:rPr>
              <a:t> </a:t>
            </a:r>
            <a:r>
              <a:rPr lang="en-GB" sz="1800" spc="-110" dirty="0" err="1">
                <a:solidFill>
                  <a:srgbClr val="FFFFFF"/>
                </a:solidFill>
                <a:latin typeface="Arial"/>
                <a:cs typeface="Arial"/>
              </a:rPr>
              <a:t>hwn</a:t>
            </a:r>
            <a:r>
              <a:rPr lang="en-GB" sz="1800" spc="-110" dirty="0">
                <a:solidFill>
                  <a:srgbClr val="FFFFFF"/>
                </a:solidFill>
                <a:latin typeface="Arial"/>
                <a:cs typeface="Arial"/>
              </a:rPr>
              <a:t>.</a:t>
            </a:r>
          </a:p>
          <a:p>
            <a:pPr marL="12700" marR="72390">
              <a:lnSpc>
                <a:spcPct val="114599"/>
              </a:lnSpc>
              <a:spcBef>
                <a:spcPts val="5"/>
              </a:spcBef>
            </a:pPr>
            <a:endParaRPr sz="1800" dirty="0">
              <a:latin typeface="Arial"/>
              <a:cs typeface="Arial"/>
            </a:endParaRPr>
          </a:p>
          <a:p>
            <a:pPr marL="12700" marR="5080">
              <a:lnSpc>
                <a:spcPct val="114599"/>
              </a:lnSpc>
              <a:spcBef>
                <a:spcPts val="5"/>
              </a:spcBef>
            </a:pPr>
            <a:r>
              <a:rPr lang="en-GB" sz="1800" spc="-210" dirty="0" err="1">
                <a:solidFill>
                  <a:srgbClr val="FFFFFF"/>
                </a:solidFill>
                <a:latin typeface="Arial"/>
                <a:cs typeface="Arial"/>
              </a:rPr>
              <a:t>Nid</a:t>
            </a:r>
            <a:r>
              <a:rPr lang="en-GB" sz="1800" spc="-210" dirty="0">
                <a:solidFill>
                  <a:srgbClr val="FFFFFF"/>
                </a:solidFill>
                <a:latin typeface="Arial"/>
                <a:cs typeface="Arial"/>
              </a:rPr>
              <a:t> </a:t>
            </a:r>
            <a:r>
              <a:rPr lang="en-GB" sz="1800" spc="-210" dirty="0" err="1">
                <a:solidFill>
                  <a:srgbClr val="FFFFFF"/>
                </a:solidFill>
                <a:latin typeface="Arial"/>
                <a:cs typeface="Arial"/>
              </a:rPr>
              <a:t>ydym</a:t>
            </a:r>
            <a:r>
              <a:rPr lang="en-GB" sz="1800" spc="-210" dirty="0">
                <a:solidFill>
                  <a:srgbClr val="FFFFFF"/>
                </a:solidFill>
                <a:latin typeface="Arial"/>
                <a:cs typeface="Arial"/>
              </a:rPr>
              <a:t> am </a:t>
            </a:r>
            <a:r>
              <a:rPr lang="en-GB" sz="1800" spc="-210" dirty="0" err="1">
                <a:solidFill>
                  <a:srgbClr val="FFFFFF"/>
                </a:solidFill>
                <a:latin typeface="Arial"/>
                <a:cs typeface="Arial"/>
              </a:rPr>
              <a:t>i</a:t>
            </a:r>
            <a:r>
              <a:rPr lang="en-GB" sz="1800" spc="-210" dirty="0">
                <a:solidFill>
                  <a:srgbClr val="FFFFFF"/>
                </a:solidFill>
                <a:latin typeface="Arial"/>
                <a:cs typeface="Arial"/>
              </a:rPr>
              <a:t> </a:t>
            </a:r>
            <a:r>
              <a:rPr lang="en-GB" sz="1800" spc="-210" dirty="0" err="1">
                <a:solidFill>
                  <a:srgbClr val="FFFFFF"/>
                </a:solidFill>
                <a:latin typeface="Arial"/>
                <a:cs typeface="Arial"/>
              </a:rPr>
              <a:t>recriwtio</a:t>
            </a:r>
            <a:r>
              <a:rPr lang="en-GB" sz="1800" spc="-210" dirty="0">
                <a:solidFill>
                  <a:srgbClr val="FFFFFF"/>
                </a:solidFill>
                <a:latin typeface="Arial"/>
                <a:cs typeface="Arial"/>
              </a:rPr>
              <a:t> am </a:t>
            </a:r>
            <a:r>
              <a:rPr lang="en-GB" sz="1800" spc="-210" dirty="0" err="1">
                <a:solidFill>
                  <a:srgbClr val="FFFFFF"/>
                </a:solidFill>
                <a:latin typeface="Arial"/>
                <a:cs typeface="Arial"/>
              </a:rPr>
              <a:t>amrywiaeth</a:t>
            </a:r>
            <a:r>
              <a:rPr lang="en-GB" sz="1800" spc="-210" dirty="0">
                <a:solidFill>
                  <a:srgbClr val="FFFFFF"/>
                </a:solidFill>
                <a:latin typeface="Arial"/>
                <a:cs typeface="Arial"/>
              </a:rPr>
              <a:t> </a:t>
            </a:r>
            <a:r>
              <a:rPr lang="en-GB" sz="1800" spc="-210" dirty="0" err="1">
                <a:solidFill>
                  <a:srgbClr val="FFFFFF"/>
                </a:solidFill>
                <a:latin typeface="Arial"/>
                <a:cs typeface="Arial"/>
              </a:rPr>
              <a:t>fod</a:t>
            </a:r>
            <a:r>
              <a:rPr lang="en-GB" sz="1800" spc="-210" dirty="0">
                <a:solidFill>
                  <a:srgbClr val="FFFFFF"/>
                </a:solidFill>
                <a:latin typeface="Arial"/>
                <a:cs typeface="Arial"/>
              </a:rPr>
              <a:t> </a:t>
            </a:r>
            <a:r>
              <a:rPr lang="en-GB" sz="1800" spc="-210" dirty="0" err="1">
                <a:solidFill>
                  <a:srgbClr val="FFFFFF"/>
                </a:solidFill>
                <a:latin typeface="Arial"/>
                <a:cs typeface="Arial"/>
              </a:rPr>
              <a:t>yn</a:t>
            </a:r>
            <a:r>
              <a:rPr lang="en-GB" sz="1800" spc="-210" dirty="0">
                <a:solidFill>
                  <a:srgbClr val="FFFFFF"/>
                </a:solidFill>
                <a:latin typeface="Arial"/>
                <a:cs typeface="Arial"/>
              </a:rPr>
              <a:t> </a:t>
            </a:r>
            <a:r>
              <a:rPr lang="en-GB" sz="1800" spc="-210" dirty="0" err="1">
                <a:solidFill>
                  <a:srgbClr val="FFFFFF"/>
                </a:solidFill>
                <a:latin typeface="Arial"/>
                <a:cs typeface="Arial"/>
              </a:rPr>
              <a:t>ymarfer</a:t>
            </a:r>
            <a:r>
              <a:rPr lang="en-GB" sz="1800" spc="-210" dirty="0">
                <a:solidFill>
                  <a:srgbClr val="FFFFFF"/>
                </a:solidFill>
                <a:latin typeface="Arial"/>
                <a:cs typeface="Arial"/>
              </a:rPr>
              <a:t> </a:t>
            </a:r>
            <a:r>
              <a:rPr lang="en-GB" sz="1800" spc="-210" dirty="0" err="1">
                <a:solidFill>
                  <a:srgbClr val="FFFFFF"/>
                </a:solidFill>
                <a:latin typeface="Arial"/>
                <a:cs typeface="Arial"/>
              </a:rPr>
              <a:t>blwch</a:t>
            </a:r>
            <a:r>
              <a:rPr lang="en-GB" sz="1800" spc="-210" dirty="0">
                <a:solidFill>
                  <a:srgbClr val="FFFFFF"/>
                </a:solidFill>
                <a:latin typeface="Arial"/>
                <a:cs typeface="Arial"/>
              </a:rPr>
              <a:t> </a:t>
            </a:r>
            <a:r>
              <a:rPr lang="en-GB" sz="1800" spc="-210" dirty="0" err="1">
                <a:solidFill>
                  <a:srgbClr val="FFFFFF"/>
                </a:solidFill>
                <a:latin typeface="Arial"/>
                <a:cs typeface="Arial"/>
              </a:rPr>
              <a:t>ticio</a:t>
            </a:r>
            <a:r>
              <a:rPr lang="en-GB" sz="1800" spc="-210" dirty="0">
                <a:solidFill>
                  <a:srgbClr val="FFFFFF"/>
                </a:solidFill>
                <a:latin typeface="Arial"/>
                <a:cs typeface="Arial"/>
              </a:rPr>
              <a:t> </a:t>
            </a:r>
            <a:r>
              <a:rPr lang="en-GB" sz="1800" spc="-210" dirty="0" err="1">
                <a:solidFill>
                  <a:srgbClr val="FFFFFF"/>
                </a:solidFill>
                <a:latin typeface="Arial"/>
                <a:cs typeface="Arial"/>
              </a:rPr>
              <a:t>yn</a:t>
            </a:r>
            <a:r>
              <a:rPr lang="en-GB" sz="1800" spc="-210" dirty="0">
                <a:solidFill>
                  <a:srgbClr val="FFFFFF"/>
                </a:solidFill>
                <a:latin typeface="Arial"/>
                <a:cs typeface="Arial"/>
              </a:rPr>
              <a:t> </a:t>
            </a:r>
            <a:r>
              <a:rPr lang="en-GB" sz="1800" spc="-210" dirty="0" err="1">
                <a:solidFill>
                  <a:srgbClr val="FFFFFF"/>
                </a:solidFill>
                <a:latin typeface="Arial"/>
                <a:cs typeface="Arial"/>
              </a:rPr>
              <a:t>unig</a:t>
            </a:r>
            <a:r>
              <a:rPr lang="en-GB" sz="1800" spc="-210" dirty="0">
                <a:solidFill>
                  <a:srgbClr val="FFFFFF"/>
                </a:solidFill>
                <a:latin typeface="Arial"/>
                <a:cs typeface="Arial"/>
              </a:rPr>
              <a:t>. </a:t>
            </a:r>
            <a:r>
              <a:rPr sz="1800" spc="-90" dirty="0">
                <a:solidFill>
                  <a:srgbClr val="FFFFFF"/>
                </a:solidFill>
                <a:latin typeface="Arial"/>
                <a:cs typeface="Arial"/>
              </a:rPr>
              <a:t>StreetGames,</a:t>
            </a:r>
            <a:r>
              <a:rPr sz="1800" spc="-110" dirty="0">
                <a:solidFill>
                  <a:srgbClr val="FFFFFF"/>
                </a:solidFill>
                <a:latin typeface="Arial"/>
                <a:cs typeface="Arial"/>
              </a:rPr>
              <a:t> </a:t>
            </a:r>
            <a:r>
              <a:rPr lang="en-GB" sz="1800" spc="70" dirty="0" err="1">
                <a:solidFill>
                  <a:srgbClr val="FFFFFF"/>
                </a:solidFill>
                <a:latin typeface="Arial"/>
                <a:cs typeface="Arial"/>
              </a:rPr>
              <a:t>Dyma'r</a:t>
            </a:r>
            <a:r>
              <a:rPr lang="en-GB" sz="1800" spc="70" dirty="0">
                <a:solidFill>
                  <a:srgbClr val="FFFFFF"/>
                </a:solidFill>
                <a:latin typeface="Arial"/>
                <a:cs typeface="Arial"/>
              </a:rPr>
              <a:t> </a:t>
            </a:r>
            <a:r>
              <a:rPr lang="en-GB" sz="1800" spc="70" dirty="0" err="1">
                <a:solidFill>
                  <a:srgbClr val="FFFFFF"/>
                </a:solidFill>
                <a:latin typeface="Arial"/>
                <a:cs typeface="Arial"/>
              </a:rPr>
              <a:t>peth</a:t>
            </a:r>
            <a:r>
              <a:rPr lang="en-GB" sz="1800" spc="70" dirty="0">
                <a:solidFill>
                  <a:srgbClr val="FFFFFF"/>
                </a:solidFill>
                <a:latin typeface="Arial"/>
                <a:cs typeface="Arial"/>
              </a:rPr>
              <a:t> </a:t>
            </a:r>
            <a:r>
              <a:rPr lang="en-GB" sz="1800" spc="70" dirty="0" err="1">
                <a:solidFill>
                  <a:srgbClr val="FFFFFF"/>
                </a:solidFill>
                <a:latin typeface="Arial"/>
                <a:cs typeface="Arial"/>
              </a:rPr>
              <a:t>iawn</a:t>
            </a:r>
            <a:r>
              <a:rPr lang="en-GB" sz="1800" spc="70" dirty="0">
                <a:solidFill>
                  <a:srgbClr val="FFFFFF"/>
                </a:solidFill>
                <a:latin typeface="Arial"/>
                <a:cs typeface="Arial"/>
              </a:rPr>
              <a:t> </a:t>
            </a:r>
            <a:r>
              <a:rPr lang="en-GB" sz="1800" spc="70" dirty="0" err="1">
                <a:solidFill>
                  <a:srgbClr val="FFFFFF"/>
                </a:solidFill>
                <a:latin typeface="Arial"/>
                <a:cs typeface="Arial"/>
              </a:rPr>
              <a:t>i'w</a:t>
            </a:r>
            <a:r>
              <a:rPr lang="en-GB" sz="1800" spc="70" dirty="0">
                <a:solidFill>
                  <a:srgbClr val="FFFFFF"/>
                </a:solidFill>
                <a:latin typeface="Arial"/>
                <a:cs typeface="Arial"/>
              </a:rPr>
              <a:t> </a:t>
            </a:r>
            <a:r>
              <a:rPr lang="en-GB" sz="1800" spc="70" dirty="0" err="1">
                <a:solidFill>
                  <a:srgbClr val="FFFFFF"/>
                </a:solidFill>
                <a:latin typeface="Arial"/>
                <a:cs typeface="Arial"/>
              </a:rPr>
              <a:t>wneud</a:t>
            </a:r>
            <a:r>
              <a:rPr lang="en-GB" sz="1800" spc="70" dirty="0">
                <a:solidFill>
                  <a:srgbClr val="FFFFFF"/>
                </a:solidFill>
                <a:latin typeface="Arial"/>
                <a:cs typeface="Arial"/>
              </a:rPr>
              <a:t> </a:t>
            </a:r>
            <a:r>
              <a:rPr lang="en-GB" sz="1800" spc="70" dirty="0" err="1">
                <a:solidFill>
                  <a:srgbClr val="FFFFFF"/>
                </a:solidFill>
                <a:latin typeface="Arial"/>
                <a:cs typeface="Arial"/>
              </a:rPr>
              <a:t>a'r</a:t>
            </a:r>
            <a:r>
              <a:rPr lang="en-GB" sz="1800" spc="70" dirty="0">
                <a:solidFill>
                  <a:srgbClr val="FFFFFF"/>
                </a:solidFill>
                <a:latin typeface="Arial"/>
                <a:cs typeface="Arial"/>
              </a:rPr>
              <a:t> </a:t>
            </a:r>
            <a:r>
              <a:rPr lang="en-GB" sz="1800" spc="70" dirty="0" err="1">
                <a:solidFill>
                  <a:srgbClr val="FFFFFF"/>
                </a:solidFill>
                <a:latin typeface="Arial"/>
                <a:cs typeface="Arial"/>
              </a:rPr>
              <a:t>ffordd</a:t>
            </a:r>
            <a:r>
              <a:rPr lang="en-GB" sz="1800" spc="70" dirty="0">
                <a:solidFill>
                  <a:srgbClr val="FFFFFF"/>
                </a:solidFill>
                <a:latin typeface="Arial"/>
                <a:cs typeface="Arial"/>
              </a:rPr>
              <a:t> </a:t>
            </a:r>
            <a:r>
              <a:rPr lang="en-GB" sz="1800" spc="70" dirty="0" err="1">
                <a:solidFill>
                  <a:srgbClr val="FFFFFF"/>
                </a:solidFill>
                <a:latin typeface="Arial"/>
                <a:cs typeface="Arial"/>
              </a:rPr>
              <a:t>fwyaf</a:t>
            </a:r>
            <a:r>
              <a:rPr lang="en-GB" sz="1800" spc="70" dirty="0">
                <a:solidFill>
                  <a:srgbClr val="FFFFFF"/>
                </a:solidFill>
                <a:latin typeface="Arial"/>
                <a:cs typeface="Arial"/>
              </a:rPr>
              <a:t> </a:t>
            </a:r>
            <a:r>
              <a:rPr lang="en-GB" sz="1800" spc="70" dirty="0" err="1">
                <a:solidFill>
                  <a:srgbClr val="FFFFFF"/>
                </a:solidFill>
                <a:latin typeface="Arial"/>
                <a:cs typeface="Arial"/>
              </a:rPr>
              <a:t>craff</a:t>
            </a:r>
            <a:r>
              <a:rPr lang="en-GB" sz="1800" spc="70" dirty="0">
                <a:solidFill>
                  <a:srgbClr val="FFFFFF"/>
                </a:solidFill>
                <a:latin typeface="Arial"/>
                <a:cs typeface="Arial"/>
              </a:rPr>
              <a:t> </a:t>
            </a:r>
            <a:r>
              <a:rPr lang="en-GB" sz="1800" spc="70" dirty="0" err="1">
                <a:solidFill>
                  <a:srgbClr val="FFFFFF"/>
                </a:solidFill>
                <a:latin typeface="Arial"/>
                <a:cs typeface="Arial"/>
              </a:rPr>
              <a:t>i</a:t>
            </a:r>
            <a:r>
              <a:rPr lang="en-GB" sz="1800" spc="70" dirty="0">
                <a:solidFill>
                  <a:srgbClr val="FFFFFF"/>
                </a:solidFill>
                <a:latin typeface="Arial"/>
                <a:cs typeface="Arial"/>
              </a:rPr>
              <a:t> </a:t>
            </a:r>
            <a:r>
              <a:rPr lang="en-GB" sz="1800" spc="70" dirty="0" err="1">
                <a:solidFill>
                  <a:srgbClr val="FFFFFF"/>
                </a:solidFill>
                <a:latin typeface="Arial"/>
                <a:cs typeface="Arial"/>
              </a:rPr>
              <a:t>ni</a:t>
            </a:r>
            <a:r>
              <a:rPr lang="en-GB" sz="1800" spc="70" dirty="0">
                <a:solidFill>
                  <a:srgbClr val="FFFFFF"/>
                </a:solidFill>
                <a:latin typeface="Arial"/>
                <a:cs typeface="Arial"/>
              </a:rPr>
              <a:t> </a:t>
            </a:r>
            <a:r>
              <a:rPr lang="en-GB" sz="1800" spc="70" dirty="0" err="1">
                <a:solidFill>
                  <a:srgbClr val="FFFFFF"/>
                </a:solidFill>
                <a:latin typeface="Arial"/>
                <a:cs typeface="Arial"/>
              </a:rPr>
              <a:t>wneud</a:t>
            </a:r>
            <a:r>
              <a:rPr lang="en-GB" sz="1800" spc="70" dirty="0">
                <a:solidFill>
                  <a:srgbClr val="FFFFFF"/>
                </a:solidFill>
                <a:latin typeface="Arial"/>
                <a:cs typeface="Arial"/>
              </a:rPr>
              <a:t> </a:t>
            </a:r>
            <a:r>
              <a:rPr lang="en-GB" sz="1800" spc="70" dirty="0" err="1">
                <a:solidFill>
                  <a:srgbClr val="FFFFFF"/>
                </a:solidFill>
                <a:latin typeface="Arial"/>
                <a:cs typeface="Arial"/>
              </a:rPr>
              <a:t>ein</a:t>
            </a:r>
            <a:r>
              <a:rPr lang="en-GB" sz="1800" spc="70" dirty="0">
                <a:solidFill>
                  <a:srgbClr val="FFFFFF"/>
                </a:solidFill>
                <a:latin typeface="Arial"/>
                <a:cs typeface="Arial"/>
              </a:rPr>
              <a:t> </a:t>
            </a:r>
            <a:r>
              <a:rPr lang="en-GB" sz="1800" spc="70" dirty="0" err="1">
                <a:solidFill>
                  <a:srgbClr val="FFFFFF"/>
                </a:solidFill>
                <a:latin typeface="Arial"/>
                <a:cs typeface="Arial"/>
              </a:rPr>
              <a:t>busnes</a:t>
            </a:r>
            <a:r>
              <a:rPr lang="en-GB" sz="1800" spc="70" dirty="0">
                <a:solidFill>
                  <a:srgbClr val="FFFFFF"/>
                </a:solidFill>
                <a:latin typeface="Arial"/>
                <a:cs typeface="Arial"/>
              </a:rPr>
              <a:t> </a:t>
            </a:r>
            <a:r>
              <a:rPr lang="en-GB" sz="1800" spc="70" dirty="0" err="1">
                <a:solidFill>
                  <a:srgbClr val="FFFFFF"/>
                </a:solidFill>
                <a:latin typeface="Arial"/>
                <a:cs typeface="Arial"/>
              </a:rPr>
              <a:t>a'n</a:t>
            </a:r>
            <a:r>
              <a:rPr lang="en-GB" sz="1800" spc="70" dirty="0">
                <a:solidFill>
                  <a:srgbClr val="FFFFFF"/>
                </a:solidFill>
                <a:latin typeface="Arial"/>
                <a:cs typeface="Arial"/>
              </a:rPr>
              <a:t> </a:t>
            </a:r>
            <a:r>
              <a:rPr lang="en-GB" sz="1800" spc="70" dirty="0" err="1">
                <a:solidFill>
                  <a:srgbClr val="FFFFFF"/>
                </a:solidFill>
                <a:latin typeface="Arial"/>
                <a:cs typeface="Arial"/>
              </a:rPr>
              <a:t>galluogi</a:t>
            </a:r>
            <a:r>
              <a:rPr lang="en-GB" sz="1800" spc="70" dirty="0">
                <a:solidFill>
                  <a:srgbClr val="FFFFFF"/>
                </a:solidFill>
                <a:latin typeface="Arial"/>
                <a:cs typeface="Arial"/>
              </a:rPr>
              <a:t> </a:t>
            </a:r>
            <a:r>
              <a:rPr lang="en-GB" sz="1800" spc="70" dirty="0" err="1">
                <a:solidFill>
                  <a:srgbClr val="FFFFFF"/>
                </a:solidFill>
                <a:latin typeface="Arial"/>
                <a:cs typeface="Arial"/>
              </a:rPr>
              <a:t>i</a:t>
            </a:r>
            <a:r>
              <a:rPr lang="en-GB" sz="1800" spc="70" dirty="0">
                <a:solidFill>
                  <a:srgbClr val="FFFFFF"/>
                </a:solidFill>
                <a:latin typeface="Arial"/>
                <a:cs typeface="Arial"/>
              </a:rPr>
              <a:t> </a:t>
            </a:r>
            <a:r>
              <a:rPr lang="en-GB" sz="1800" spc="70" dirty="0" err="1">
                <a:solidFill>
                  <a:srgbClr val="FFFFFF"/>
                </a:solidFill>
                <a:latin typeface="Arial"/>
                <a:cs typeface="Arial"/>
              </a:rPr>
              <a:t>fod</a:t>
            </a:r>
            <a:r>
              <a:rPr lang="en-GB" sz="1800" spc="70" dirty="0">
                <a:solidFill>
                  <a:srgbClr val="FFFFFF"/>
                </a:solidFill>
                <a:latin typeface="Arial"/>
                <a:cs typeface="Arial"/>
              </a:rPr>
              <a:t> </a:t>
            </a:r>
            <a:r>
              <a:rPr lang="en-GB" sz="1800" spc="70" dirty="0" err="1">
                <a:solidFill>
                  <a:srgbClr val="FFFFFF"/>
                </a:solidFill>
                <a:latin typeface="Arial"/>
                <a:cs typeface="Arial"/>
              </a:rPr>
              <a:t>yn</a:t>
            </a:r>
            <a:r>
              <a:rPr lang="en-GB" sz="1800" spc="70" dirty="0">
                <a:solidFill>
                  <a:srgbClr val="FFFFFF"/>
                </a:solidFill>
                <a:latin typeface="Arial"/>
                <a:cs typeface="Arial"/>
              </a:rPr>
              <a:t> </a:t>
            </a:r>
            <a:r>
              <a:rPr lang="en-GB" sz="1800" spc="70" dirty="0" err="1">
                <a:solidFill>
                  <a:srgbClr val="FFFFFF"/>
                </a:solidFill>
                <a:latin typeface="Arial"/>
                <a:cs typeface="Arial"/>
              </a:rPr>
              <a:t>gynrychioliadol</a:t>
            </a:r>
            <a:r>
              <a:rPr lang="en-GB" sz="1800" spc="70" dirty="0">
                <a:solidFill>
                  <a:srgbClr val="FFFFFF"/>
                </a:solidFill>
                <a:latin typeface="Arial"/>
                <a:cs typeface="Arial"/>
              </a:rPr>
              <a:t> </a:t>
            </a:r>
            <a:r>
              <a:rPr lang="en-GB" sz="1800" spc="70" dirty="0" err="1">
                <a:solidFill>
                  <a:srgbClr val="FFFFFF"/>
                </a:solidFill>
                <a:latin typeface="Arial"/>
                <a:cs typeface="Arial"/>
              </a:rPr>
              <a:t>o'r</a:t>
            </a:r>
            <a:r>
              <a:rPr lang="en-GB" sz="1800" spc="70" dirty="0">
                <a:solidFill>
                  <a:srgbClr val="FFFFFF"/>
                </a:solidFill>
                <a:latin typeface="Arial"/>
                <a:cs typeface="Arial"/>
              </a:rPr>
              <a:t> </a:t>
            </a:r>
            <a:r>
              <a:rPr lang="en-GB" sz="1800" spc="70" dirty="0" err="1">
                <a:solidFill>
                  <a:srgbClr val="FFFFFF"/>
                </a:solidFill>
                <a:latin typeface="Arial"/>
                <a:cs typeface="Arial"/>
              </a:rPr>
              <a:t>cymunedau</a:t>
            </a:r>
            <a:r>
              <a:rPr lang="en-GB" sz="1800" spc="70" dirty="0">
                <a:solidFill>
                  <a:srgbClr val="FFFFFF"/>
                </a:solidFill>
                <a:latin typeface="Arial"/>
                <a:cs typeface="Arial"/>
              </a:rPr>
              <a:t> </a:t>
            </a:r>
            <a:r>
              <a:rPr lang="en-GB" sz="1800" spc="70" dirty="0" err="1">
                <a:solidFill>
                  <a:srgbClr val="FFFFFF"/>
                </a:solidFill>
                <a:latin typeface="Arial"/>
                <a:cs typeface="Arial"/>
              </a:rPr>
              <a:t>rydym</a:t>
            </a:r>
            <a:r>
              <a:rPr lang="en-GB" sz="1800" spc="70" dirty="0">
                <a:solidFill>
                  <a:srgbClr val="FFFFFF"/>
                </a:solidFill>
                <a:latin typeface="Arial"/>
                <a:cs typeface="Arial"/>
              </a:rPr>
              <a:t> </a:t>
            </a:r>
            <a:r>
              <a:rPr lang="en-GB" sz="1800" spc="70" dirty="0" err="1">
                <a:solidFill>
                  <a:srgbClr val="FFFFFF"/>
                </a:solidFill>
                <a:latin typeface="Arial"/>
                <a:cs typeface="Arial"/>
              </a:rPr>
              <a:t>yn</a:t>
            </a:r>
            <a:r>
              <a:rPr lang="en-GB" sz="1800" spc="70" dirty="0">
                <a:solidFill>
                  <a:srgbClr val="FFFFFF"/>
                </a:solidFill>
                <a:latin typeface="Arial"/>
                <a:cs typeface="Arial"/>
              </a:rPr>
              <a:t> </a:t>
            </a:r>
            <a:r>
              <a:rPr lang="en-GB" sz="1800" spc="70" dirty="0" err="1">
                <a:solidFill>
                  <a:srgbClr val="FFFFFF"/>
                </a:solidFill>
                <a:latin typeface="Arial"/>
                <a:cs typeface="Arial"/>
              </a:rPr>
              <a:t>eu</a:t>
            </a:r>
            <a:r>
              <a:rPr lang="en-GB" sz="1800" spc="70" dirty="0">
                <a:solidFill>
                  <a:srgbClr val="FFFFFF"/>
                </a:solidFill>
                <a:latin typeface="Arial"/>
                <a:cs typeface="Arial"/>
              </a:rPr>
              <a:t> </a:t>
            </a:r>
            <a:r>
              <a:rPr lang="en-GB" sz="1800" spc="70" dirty="0" err="1">
                <a:solidFill>
                  <a:srgbClr val="FFFFFF"/>
                </a:solidFill>
                <a:latin typeface="Arial"/>
                <a:cs typeface="Arial"/>
              </a:rPr>
              <a:t>gwasanaethu</a:t>
            </a:r>
            <a:r>
              <a:rPr lang="en-GB" sz="1800" spc="70" dirty="0">
                <a:solidFill>
                  <a:srgbClr val="FFFFFF"/>
                </a:solidFill>
                <a:latin typeface="Arial"/>
                <a:cs typeface="Arial"/>
              </a:rPr>
              <a:t>, ac </a:t>
            </a:r>
            <a:r>
              <a:rPr lang="en-GB" sz="1800" spc="70" dirty="0" err="1">
                <a:solidFill>
                  <a:srgbClr val="FFFFFF"/>
                </a:solidFill>
                <a:latin typeface="Arial"/>
                <a:cs typeface="Arial"/>
              </a:rPr>
              <a:t>mae</a:t>
            </a:r>
            <a:r>
              <a:rPr lang="en-GB" sz="1800" spc="70" dirty="0">
                <a:solidFill>
                  <a:srgbClr val="FFFFFF"/>
                </a:solidFill>
                <a:latin typeface="Arial"/>
                <a:cs typeface="Arial"/>
              </a:rPr>
              <a:t> </a:t>
            </a:r>
            <a:r>
              <a:rPr lang="en-GB" sz="1800" spc="70" dirty="0" err="1">
                <a:solidFill>
                  <a:srgbClr val="FFFFFF"/>
                </a:solidFill>
                <a:latin typeface="Arial"/>
                <a:cs typeface="Arial"/>
              </a:rPr>
              <a:t>creu</a:t>
            </a:r>
            <a:r>
              <a:rPr lang="en-GB" sz="1800" spc="70" dirty="0">
                <a:solidFill>
                  <a:srgbClr val="FFFFFF"/>
                </a:solidFill>
                <a:latin typeface="Arial"/>
                <a:cs typeface="Arial"/>
              </a:rPr>
              <a:t> </a:t>
            </a:r>
            <a:r>
              <a:rPr lang="en-GB" sz="1800" spc="70" dirty="0" err="1">
                <a:solidFill>
                  <a:srgbClr val="FFFFFF"/>
                </a:solidFill>
                <a:latin typeface="Arial"/>
                <a:cs typeface="Arial"/>
              </a:rPr>
              <a:t>tîm</a:t>
            </a:r>
            <a:r>
              <a:rPr lang="en-GB" sz="1800" spc="70" dirty="0">
                <a:solidFill>
                  <a:srgbClr val="FFFFFF"/>
                </a:solidFill>
                <a:latin typeface="Arial"/>
                <a:cs typeface="Arial"/>
              </a:rPr>
              <a:t> </a:t>
            </a:r>
            <a:r>
              <a:rPr lang="en-GB" sz="1800" spc="70" dirty="0" err="1">
                <a:solidFill>
                  <a:srgbClr val="FFFFFF"/>
                </a:solidFill>
                <a:latin typeface="Arial"/>
                <a:cs typeface="Arial"/>
              </a:rPr>
              <a:t>amrywiol</a:t>
            </a:r>
            <a:r>
              <a:rPr lang="en-GB" sz="1800" spc="70" dirty="0">
                <a:solidFill>
                  <a:srgbClr val="FFFFFF"/>
                </a:solidFill>
                <a:latin typeface="Arial"/>
                <a:cs typeface="Arial"/>
              </a:rPr>
              <a:t> er </a:t>
            </a:r>
            <a:r>
              <a:rPr lang="en-GB" sz="1800" spc="70" dirty="0" err="1">
                <a:solidFill>
                  <a:srgbClr val="FFFFFF"/>
                </a:solidFill>
                <a:latin typeface="Arial"/>
                <a:cs typeface="Arial"/>
              </a:rPr>
              <a:t>budd</a:t>
            </a:r>
            <a:r>
              <a:rPr lang="en-GB" sz="1800" spc="70" dirty="0">
                <a:solidFill>
                  <a:srgbClr val="FFFFFF"/>
                </a:solidFill>
                <a:latin typeface="Arial"/>
                <a:cs typeface="Arial"/>
              </a:rPr>
              <a:t> </a:t>
            </a:r>
            <a:r>
              <a:rPr lang="en-GB" sz="1800" spc="70" dirty="0" err="1">
                <a:solidFill>
                  <a:srgbClr val="FFFFFF"/>
                </a:solidFill>
                <a:latin typeface="Arial"/>
                <a:cs typeface="Arial"/>
              </a:rPr>
              <a:t>gorau</a:t>
            </a:r>
            <a:r>
              <a:rPr lang="en-GB" sz="1800" spc="70" dirty="0">
                <a:solidFill>
                  <a:srgbClr val="FFFFFF"/>
                </a:solidFill>
                <a:latin typeface="Arial"/>
                <a:cs typeface="Arial"/>
              </a:rPr>
              <a:t> </a:t>
            </a:r>
            <a:r>
              <a:rPr lang="en-GB" sz="1800" spc="70" dirty="0" err="1">
                <a:solidFill>
                  <a:srgbClr val="FFFFFF"/>
                </a:solidFill>
                <a:latin typeface="Arial"/>
                <a:cs typeface="Arial"/>
              </a:rPr>
              <a:t>ein</a:t>
            </a:r>
            <a:r>
              <a:rPr lang="en-GB" sz="1800" spc="70" dirty="0">
                <a:solidFill>
                  <a:srgbClr val="FFFFFF"/>
                </a:solidFill>
                <a:latin typeface="Arial"/>
                <a:cs typeface="Arial"/>
              </a:rPr>
              <a:t> </a:t>
            </a:r>
            <a:r>
              <a:rPr lang="en-GB" sz="1800" spc="70" dirty="0" err="1">
                <a:solidFill>
                  <a:srgbClr val="FFFFFF"/>
                </a:solidFill>
                <a:latin typeface="Arial"/>
                <a:cs typeface="Arial"/>
              </a:rPr>
              <a:t>holl</a:t>
            </a:r>
            <a:r>
              <a:rPr lang="en-GB" sz="1800" spc="70" dirty="0">
                <a:solidFill>
                  <a:srgbClr val="FFFFFF"/>
                </a:solidFill>
                <a:latin typeface="Arial"/>
                <a:cs typeface="Arial"/>
              </a:rPr>
              <a:t> </a:t>
            </a:r>
            <a:r>
              <a:rPr lang="en-GB" sz="1800" spc="70" dirty="0" err="1">
                <a:solidFill>
                  <a:srgbClr val="FFFFFF"/>
                </a:solidFill>
                <a:latin typeface="Arial"/>
                <a:cs typeface="Arial"/>
              </a:rPr>
              <a:t>randdeiliaid</a:t>
            </a:r>
            <a:r>
              <a:rPr lang="en-GB" sz="1800" spc="70" dirty="0">
                <a:solidFill>
                  <a:srgbClr val="FFFFFF"/>
                </a:solidFill>
                <a:latin typeface="Arial"/>
                <a:cs typeface="Arial"/>
              </a:rPr>
              <a:t>.</a:t>
            </a:r>
            <a:endParaRPr sz="1800" dirty="0">
              <a:latin typeface="Arial"/>
              <a:cs typeface="Arial"/>
            </a:endParaRPr>
          </a:p>
          <a:p>
            <a:pPr>
              <a:lnSpc>
                <a:spcPct val="100000"/>
              </a:lnSpc>
              <a:spcBef>
                <a:spcPts val="120"/>
              </a:spcBef>
            </a:pPr>
            <a:endParaRPr sz="1800" dirty="0">
              <a:latin typeface="Arial"/>
              <a:cs typeface="Arial"/>
            </a:endParaRPr>
          </a:p>
          <a:p>
            <a:pPr marL="12700">
              <a:lnSpc>
                <a:spcPct val="100000"/>
              </a:lnSpc>
              <a:spcBef>
                <a:spcPts val="5"/>
              </a:spcBef>
            </a:pPr>
            <a:r>
              <a:rPr lang="en-GB" sz="4000" b="1" spc="-190" dirty="0">
                <a:solidFill>
                  <a:srgbClr val="FFFFFF"/>
                </a:solidFill>
                <a:latin typeface="Arial"/>
                <a:cs typeface="Arial"/>
              </a:rPr>
              <a:t>MWY O WYBODAETH</a:t>
            </a:r>
          </a:p>
          <a:p>
            <a:pPr marL="12700">
              <a:lnSpc>
                <a:spcPct val="100000"/>
              </a:lnSpc>
              <a:spcBef>
                <a:spcPts val="5"/>
              </a:spcBef>
            </a:pPr>
            <a:endParaRPr lang="en-GB" sz="4000" b="1" spc="-190" dirty="0">
              <a:solidFill>
                <a:srgbClr val="FFFFFF"/>
              </a:solidFill>
              <a:latin typeface="Arial"/>
              <a:cs typeface="Arial"/>
            </a:endParaRPr>
          </a:p>
          <a:p>
            <a:pPr marL="12700">
              <a:lnSpc>
                <a:spcPct val="100000"/>
              </a:lnSpc>
              <a:spcBef>
                <a:spcPts val="5"/>
              </a:spcBef>
            </a:pPr>
            <a:r>
              <a:rPr lang="en-GB" sz="1800" spc="-10" dirty="0" err="1">
                <a:solidFill>
                  <a:srgbClr val="FFFFFF"/>
                </a:solidFill>
                <a:latin typeface="Arial"/>
                <a:cs typeface="Arial"/>
              </a:rPr>
              <a:t>Os</a:t>
            </a:r>
            <a:r>
              <a:rPr lang="en-GB" sz="1800" spc="-10" dirty="0">
                <a:solidFill>
                  <a:srgbClr val="FFFFFF"/>
                </a:solidFill>
                <a:latin typeface="Arial"/>
                <a:cs typeface="Arial"/>
              </a:rPr>
              <a:t> </a:t>
            </a:r>
            <a:r>
              <a:rPr lang="en-GB" sz="1800" spc="-10" dirty="0" err="1">
                <a:solidFill>
                  <a:srgbClr val="FFFFFF"/>
                </a:solidFill>
                <a:latin typeface="Arial"/>
                <a:cs typeface="Arial"/>
              </a:rPr>
              <a:t>hoffech</a:t>
            </a:r>
            <a:r>
              <a:rPr lang="en-GB" sz="1800" spc="-10" dirty="0">
                <a:solidFill>
                  <a:srgbClr val="FFFFFF"/>
                </a:solidFill>
                <a:latin typeface="Arial"/>
                <a:cs typeface="Arial"/>
              </a:rPr>
              <a:t> </a:t>
            </a:r>
            <a:r>
              <a:rPr lang="en-GB" sz="1800" spc="-10" dirty="0" err="1">
                <a:solidFill>
                  <a:srgbClr val="FFFFFF"/>
                </a:solidFill>
                <a:latin typeface="Arial"/>
                <a:cs typeface="Arial"/>
              </a:rPr>
              <a:t>wybod</a:t>
            </a:r>
            <a:r>
              <a:rPr lang="en-GB" sz="1800" spc="-10" dirty="0">
                <a:solidFill>
                  <a:srgbClr val="FFFFFF"/>
                </a:solidFill>
                <a:latin typeface="Arial"/>
                <a:cs typeface="Arial"/>
              </a:rPr>
              <a:t> </a:t>
            </a:r>
            <a:r>
              <a:rPr lang="en-GB" sz="1800" spc="-10" dirty="0" err="1">
                <a:solidFill>
                  <a:srgbClr val="FFFFFF"/>
                </a:solidFill>
                <a:latin typeface="Arial"/>
                <a:cs typeface="Arial"/>
              </a:rPr>
              <a:t>mwy</a:t>
            </a:r>
            <a:r>
              <a:rPr lang="en-GB" sz="1800" spc="-10" dirty="0">
                <a:solidFill>
                  <a:srgbClr val="FFFFFF"/>
                </a:solidFill>
                <a:latin typeface="Arial"/>
                <a:cs typeface="Arial"/>
              </a:rPr>
              <a:t> am StreetGames, </a:t>
            </a:r>
            <a:r>
              <a:rPr lang="en-GB" sz="1800" spc="-10" dirty="0" err="1">
                <a:solidFill>
                  <a:srgbClr val="FFFFFF"/>
                </a:solidFill>
                <a:latin typeface="Arial"/>
                <a:cs typeface="Arial"/>
              </a:rPr>
              <a:t>ewch</a:t>
            </a:r>
            <a:r>
              <a:rPr lang="en-GB" sz="1800" spc="-10" dirty="0">
                <a:solidFill>
                  <a:srgbClr val="FFFFFF"/>
                </a:solidFill>
                <a:latin typeface="Arial"/>
                <a:cs typeface="Arial"/>
              </a:rPr>
              <a:t> </a:t>
            </a:r>
            <a:r>
              <a:rPr lang="en-GB" sz="1800" spc="-10" dirty="0" err="1">
                <a:solidFill>
                  <a:srgbClr val="FFFFFF"/>
                </a:solidFill>
                <a:latin typeface="Arial"/>
                <a:cs typeface="Arial"/>
              </a:rPr>
              <a:t>i'n</a:t>
            </a:r>
            <a:r>
              <a:rPr lang="en-GB" sz="1800" spc="-10" dirty="0">
                <a:solidFill>
                  <a:srgbClr val="FFFFFF"/>
                </a:solidFill>
                <a:latin typeface="Arial"/>
                <a:cs typeface="Arial"/>
              </a:rPr>
              <a:t> </a:t>
            </a:r>
            <a:r>
              <a:rPr lang="en-GB" sz="1800" spc="-10" dirty="0" err="1">
                <a:solidFill>
                  <a:srgbClr val="FFFFFF"/>
                </a:solidFill>
                <a:latin typeface="Arial"/>
                <a:cs typeface="Arial"/>
              </a:rPr>
              <a:t>gwefan</a:t>
            </a:r>
            <a:r>
              <a:rPr lang="en-GB" sz="1800" spc="-10" dirty="0">
                <a:solidFill>
                  <a:srgbClr val="FFFFFF"/>
                </a:solidFill>
                <a:latin typeface="Arial"/>
                <a:cs typeface="Arial"/>
              </a:rPr>
              <a:t>:</a:t>
            </a:r>
          </a:p>
          <a:p>
            <a:pPr marL="12700">
              <a:lnSpc>
                <a:spcPct val="100000"/>
              </a:lnSpc>
              <a:spcBef>
                <a:spcPts val="5"/>
              </a:spcBef>
            </a:pPr>
            <a:r>
              <a:rPr sz="1800" u="heavy" spc="-10" dirty="0">
                <a:solidFill>
                  <a:srgbClr val="C7263D"/>
                </a:solidFill>
                <a:uFill>
                  <a:solidFill>
                    <a:srgbClr val="C7263D"/>
                  </a:solidFill>
                </a:uFill>
                <a:latin typeface="Arial"/>
                <a:cs typeface="Arial"/>
                <a:hlinkClick r:id="rId3"/>
              </a:rPr>
              <a:t>www.street</a:t>
            </a:r>
            <a:r>
              <a:rPr sz="1800" spc="-10" dirty="0">
                <a:solidFill>
                  <a:srgbClr val="C7263D"/>
                </a:solidFill>
                <a:latin typeface="Arial"/>
                <a:cs typeface="Arial"/>
                <a:hlinkClick r:id="rId3"/>
              </a:rPr>
              <a:t>g</a:t>
            </a:r>
            <a:r>
              <a:rPr sz="1800" u="heavy" spc="-10" dirty="0">
                <a:solidFill>
                  <a:srgbClr val="C7263D"/>
                </a:solidFill>
                <a:uFill>
                  <a:solidFill>
                    <a:srgbClr val="C7263D"/>
                  </a:solidFill>
                </a:uFill>
                <a:latin typeface="Arial"/>
                <a:cs typeface="Arial"/>
                <a:hlinkClick r:id="rId3"/>
              </a:rPr>
              <a:t>ames.org</a:t>
            </a:r>
            <a:endParaRPr sz="1800" dirty="0">
              <a:latin typeface="Arial"/>
              <a:cs typeface="Arial"/>
            </a:endParaRPr>
          </a:p>
          <a:p>
            <a:pPr>
              <a:lnSpc>
                <a:spcPct val="100000"/>
              </a:lnSpc>
              <a:spcBef>
                <a:spcPts val="405"/>
              </a:spcBef>
            </a:pPr>
            <a:endParaRPr sz="1800" dirty="0">
              <a:latin typeface="Arial"/>
              <a:cs typeface="Arial"/>
            </a:endParaRPr>
          </a:p>
          <a:p>
            <a:pPr marL="12700" marR="10132695">
              <a:lnSpc>
                <a:spcPct val="114599"/>
              </a:lnSpc>
            </a:pPr>
            <a:r>
              <a:rPr lang="en-GB" sz="1800" spc="-50" dirty="0" err="1">
                <a:solidFill>
                  <a:srgbClr val="FFFFFF"/>
                </a:solidFill>
                <a:latin typeface="Arial"/>
                <a:cs typeface="Arial"/>
              </a:rPr>
              <a:t>Ynglŷn</a:t>
            </a:r>
            <a:r>
              <a:rPr lang="en-GB" sz="1800" spc="-50" dirty="0">
                <a:solidFill>
                  <a:srgbClr val="FFFFFF"/>
                </a:solidFill>
                <a:latin typeface="Arial"/>
                <a:cs typeface="Arial"/>
              </a:rPr>
              <a:t> â StreetGames a Doorstep Sport:</a:t>
            </a:r>
          </a:p>
          <a:p>
            <a:pPr marL="12700" marR="10132695">
              <a:lnSpc>
                <a:spcPct val="114599"/>
              </a:lnSpc>
            </a:pPr>
            <a:r>
              <a:rPr sz="1800" u="heavy" spc="-90" dirty="0">
                <a:solidFill>
                  <a:srgbClr val="C7263D"/>
                </a:solidFill>
                <a:uFill>
                  <a:solidFill>
                    <a:srgbClr val="C7263D"/>
                  </a:solidFill>
                </a:uFill>
                <a:latin typeface="Arial"/>
                <a:cs typeface="Arial"/>
                <a:hlinkClick r:id="rId4"/>
              </a:rPr>
              <a:t>Watch</a:t>
            </a:r>
            <a:r>
              <a:rPr sz="1800" u="heavy" spc="-114" dirty="0">
                <a:solidFill>
                  <a:srgbClr val="C7263D"/>
                </a:solidFill>
                <a:uFill>
                  <a:solidFill>
                    <a:srgbClr val="C7263D"/>
                  </a:solidFill>
                </a:uFill>
                <a:latin typeface="Arial"/>
                <a:cs typeface="Arial"/>
                <a:hlinkClick r:id="rId4"/>
              </a:rPr>
              <a:t> </a:t>
            </a:r>
            <a:r>
              <a:rPr sz="1800" u="heavy" spc="-25" dirty="0">
                <a:solidFill>
                  <a:srgbClr val="C7263D"/>
                </a:solidFill>
                <a:uFill>
                  <a:solidFill>
                    <a:srgbClr val="C7263D"/>
                  </a:solidFill>
                </a:uFill>
                <a:latin typeface="Arial"/>
                <a:cs typeface="Arial"/>
                <a:hlinkClick r:id="rId4"/>
              </a:rPr>
              <a:t>our</a:t>
            </a:r>
            <a:r>
              <a:rPr sz="1800" u="heavy" spc="-114" dirty="0">
                <a:solidFill>
                  <a:srgbClr val="C7263D"/>
                </a:solidFill>
                <a:uFill>
                  <a:solidFill>
                    <a:srgbClr val="C7263D"/>
                  </a:solidFill>
                </a:uFill>
                <a:latin typeface="Arial"/>
                <a:cs typeface="Arial"/>
                <a:hlinkClick r:id="rId4"/>
              </a:rPr>
              <a:t> </a:t>
            </a:r>
            <a:r>
              <a:rPr sz="1800" u="heavy" spc="-45" dirty="0">
                <a:solidFill>
                  <a:srgbClr val="C7263D"/>
                </a:solidFill>
                <a:uFill>
                  <a:solidFill>
                    <a:srgbClr val="C7263D"/>
                  </a:solidFill>
                </a:uFill>
                <a:latin typeface="Arial"/>
                <a:cs typeface="Arial"/>
                <a:hlinkClick r:id="rId4"/>
              </a:rPr>
              <a:t>video</a:t>
            </a:r>
            <a:r>
              <a:rPr sz="1800" u="heavy" spc="-110" dirty="0">
                <a:solidFill>
                  <a:srgbClr val="C7263D"/>
                </a:solidFill>
                <a:uFill>
                  <a:solidFill>
                    <a:srgbClr val="C7263D"/>
                  </a:solidFill>
                </a:uFill>
                <a:latin typeface="Arial"/>
                <a:cs typeface="Arial"/>
                <a:hlinkClick r:id="rId4"/>
              </a:rPr>
              <a:t> </a:t>
            </a:r>
            <a:r>
              <a:rPr sz="1800" u="heavy" spc="-20" dirty="0">
                <a:solidFill>
                  <a:srgbClr val="C7263D"/>
                </a:solidFill>
                <a:uFill>
                  <a:solidFill>
                    <a:srgbClr val="C7263D"/>
                  </a:solidFill>
                </a:uFill>
                <a:latin typeface="Arial"/>
                <a:cs typeface="Arial"/>
                <a:hlinkClick r:id="rId4"/>
              </a:rPr>
              <a:t>here.</a:t>
            </a:r>
            <a:endParaRPr sz="1800" dirty="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18</a:t>
            </a:fld>
            <a:endParaRPr spc="-50" dirty="0"/>
          </a:p>
        </p:txBody>
      </p:sp>
    </p:spTree>
    <p:extLst>
      <p:ext uri="{BB962C8B-B14F-4D97-AF65-F5344CB8AC3E}">
        <p14:creationId xmlns:p14="http://schemas.microsoft.com/office/powerpoint/2010/main" val="1294720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62061" y="0"/>
            <a:ext cx="7826375" cy="10287000"/>
          </a:xfrm>
          <a:custGeom>
            <a:avLst/>
            <a:gdLst/>
            <a:ahLst/>
            <a:cxnLst/>
            <a:rect l="l" t="t" r="r" b="b"/>
            <a:pathLst>
              <a:path w="7826375" h="10287000">
                <a:moveTo>
                  <a:pt x="7825937" y="10286999"/>
                </a:moveTo>
                <a:lnTo>
                  <a:pt x="0" y="10286999"/>
                </a:lnTo>
                <a:lnTo>
                  <a:pt x="0" y="0"/>
                </a:lnTo>
                <a:lnTo>
                  <a:pt x="7825937" y="0"/>
                </a:lnTo>
                <a:lnTo>
                  <a:pt x="7825937" y="10286999"/>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1016000" y="463400"/>
            <a:ext cx="16256000" cy="1051866"/>
          </a:xfrm>
          <a:prstGeom prst="rect">
            <a:avLst/>
          </a:prstGeom>
        </p:spPr>
        <p:txBody>
          <a:bodyPr vert="horz" wrap="square" lIns="0" tIns="355893" rIns="0" bIns="0" rtlCol="0">
            <a:spAutoFit/>
          </a:bodyPr>
          <a:lstStyle/>
          <a:p>
            <a:pPr marL="12700">
              <a:lnSpc>
                <a:spcPct val="100000"/>
              </a:lnSpc>
              <a:spcBef>
                <a:spcPts val="100"/>
              </a:spcBef>
            </a:pPr>
            <a:r>
              <a:rPr lang="en-GB" spc="-225" dirty="0"/>
              <a:t>DISGRIFIAD SWYDD</a:t>
            </a:r>
            <a:endParaRPr spc="-195" dirty="0"/>
          </a:p>
        </p:txBody>
      </p:sp>
      <p:sp>
        <p:nvSpPr>
          <p:cNvPr id="4" name="object 4"/>
          <p:cNvSpPr/>
          <p:nvPr/>
        </p:nvSpPr>
        <p:spPr>
          <a:xfrm>
            <a:off x="1032042" y="163830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5" name="object 5"/>
          <p:cNvSpPr txBox="1"/>
          <p:nvPr/>
        </p:nvSpPr>
        <p:spPr>
          <a:xfrm>
            <a:off x="935789" y="1839038"/>
            <a:ext cx="8204200" cy="7568739"/>
          </a:xfrm>
          <a:prstGeom prst="rect">
            <a:avLst/>
          </a:prstGeom>
        </p:spPr>
        <p:txBody>
          <a:bodyPr vert="horz" wrap="square" lIns="0" tIns="12700" rIns="0" bIns="0" rtlCol="0">
            <a:spAutoFit/>
          </a:bodyPr>
          <a:lstStyle/>
          <a:p>
            <a:pPr marL="40640" marR="1648460">
              <a:lnSpc>
                <a:spcPct val="114599"/>
              </a:lnSpc>
              <a:spcBef>
                <a:spcPts val="100"/>
              </a:spcBef>
            </a:pPr>
            <a:r>
              <a:rPr lang="en-GB" sz="1800" b="1" dirty="0" err="1">
                <a:solidFill>
                  <a:srgbClr val="FFFFFF"/>
                </a:solidFill>
                <a:latin typeface="Calibri"/>
                <a:cs typeface="Calibri"/>
              </a:rPr>
              <a:t>Teitl</a:t>
            </a:r>
            <a:r>
              <a:rPr lang="en-GB" sz="1800" b="1" dirty="0">
                <a:solidFill>
                  <a:srgbClr val="FFFFFF"/>
                </a:solidFill>
                <a:latin typeface="Calibri"/>
                <a:cs typeface="Calibri"/>
              </a:rPr>
              <a:t> </a:t>
            </a:r>
            <a:r>
              <a:rPr lang="en-GB" sz="1800" b="1" dirty="0" err="1">
                <a:solidFill>
                  <a:srgbClr val="FFFFFF"/>
                </a:solidFill>
                <a:latin typeface="Calibri"/>
                <a:cs typeface="Calibri"/>
              </a:rPr>
              <a:t>Swydd</a:t>
            </a:r>
            <a:r>
              <a:rPr lang="en-GB" sz="1800" b="1" dirty="0">
                <a:solidFill>
                  <a:srgbClr val="FFFFFF"/>
                </a:solidFill>
                <a:latin typeface="Calibri"/>
                <a:cs typeface="Calibri"/>
              </a:rPr>
              <a:t>: </a:t>
            </a:r>
            <a:r>
              <a:rPr lang="en-GB" sz="1800" b="1" dirty="0" err="1">
                <a:solidFill>
                  <a:srgbClr val="FFFFFF"/>
                </a:solidFill>
                <a:latin typeface="Calibri"/>
                <a:cs typeface="Calibri"/>
              </a:rPr>
              <a:t>Gweithiwr</a:t>
            </a:r>
            <a:r>
              <a:rPr lang="en-GB" sz="1800" b="1" dirty="0">
                <a:solidFill>
                  <a:srgbClr val="FFFFFF"/>
                </a:solidFill>
                <a:latin typeface="Calibri"/>
                <a:cs typeface="Calibri"/>
              </a:rPr>
              <a:t> </a:t>
            </a:r>
            <a:r>
              <a:rPr lang="en-GB" sz="1800" b="1" dirty="0" err="1">
                <a:solidFill>
                  <a:srgbClr val="FFFFFF"/>
                </a:solidFill>
                <a:latin typeface="Calibri"/>
                <a:cs typeface="Calibri"/>
              </a:rPr>
              <a:t>Maes</a:t>
            </a:r>
            <a:r>
              <a:rPr lang="en-GB" sz="1800" b="1" dirty="0">
                <a:solidFill>
                  <a:srgbClr val="FFFFFF"/>
                </a:solidFill>
                <a:latin typeface="Calibri"/>
                <a:cs typeface="Calibri"/>
              </a:rPr>
              <a:t> </a:t>
            </a:r>
            <a:r>
              <a:rPr lang="en-GB" sz="1800" b="1" dirty="0" err="1">
                <a:solidFill>
                  <a:srgbClr val="FFFFFF"/>
                </a:solidFill>
                <a:latin typeface="Calibri"/>
                <a:cs typeface="Calibri"/>
              </a:rPr>
              <a:t>Chwaraeon</a:t>
            </a:r>
            <a:r>
              <a:rPr lang="en-GB" sz="1800" b="1" dirty="0">
                <a:solidFill>
                  <a:srgbClr val="FFFFFF"/>
                </a:solidFill>
                <a:latin typeface="Calibri"/>
                <a:cs typeface="Calibri"/>
              </a:rPr>
              <a:t> Doorstep (</a:t>
            </a:r>
            <a:r>
              <a:rPr lang="en-GB" sz="1800" b="1" dirty="0" err="1">
                <a:solidFill>
                  <a:srgbClr val="FFFFFF"/>
                </a:solidFill>
                <a:latin typeface="Calibri"/>
                <a:cs typeface="Calibri"/>
              </a:rPr>
              <a:t>Gogledd</a:t>
            </a:r>
            <a:r>
              <a:rPr lang="en-GB" sz="1800" b="1" dirty="0">
                <a:solidFill>
                  <a:srgbClr val="FFFFFF"/>
                </a:solidFill>
                <a:latin typeface="Calibri"/>
                <a:cs typeface="Calibri"/>
              </a:rPr>
              <a:t> Cymru)
</a:t>
            </a:r>
            <a:r>
              <a:rPr lang="en-GB" sz="1800" b="1" dirty="0" err="1">
                <a:solidFill>
                  <a:srgbClr val="FFFFFF"/>
                </a:solidFill>
                <a:latin typeface="Calibri"/>
                <a:cs typeface="Calibri"/>
              </a:rPr>
              <a:t>Lleoliad</a:t>
            </a:r>
            <a:r>
              <a:rPr lang="en-GB" sz="1800" b="1" dirty="0">
                <a:solidFill>
                  <a:srgbClr val="FFFFFF"/>
                </a:solidFill>
                <a:latin typeface="Calibri"/>
                <a:cs typeface="Calibri"/>
              </a:rPr>
              <a:t>: </a:t>
            </a:r>
            <a:r>
              <a:rPr lang="en-GB" sz="1800" b="1" dirty="0" err="1">
                <a:solidFill>
                  <a:srgbClr val="FFFFFF"/>
                </a:solidFill>
                <a:latin typeface="Calibri"/>
                <a:cs typeface="Calibri"/>
              </a:rPr>
              <a:t>Gogledd</a:t>
            </a:r>
            <a:r>
              <a:rPr lang="en-GB" sz="1800" b="1" dirty="0">
                <a:solidFill>
                  <a:srgbClr val="FFFFFF"/>
                </a:solidFill>
                <a:latin typeface="Calibri"/>
                <a:cs typeface="Calibri"/>
              </a:rPr>
              <a:t> Cymru  
</a:t>
            </a:r>
            <a:r>
              <a:rPr lang="en-GB" sz="1800" b="1" dirty="0" err="1">
                <a:solidFill>
                  <a:srgbClr val="FFFFFF"/>
                </a:solidFill>
                <a:latin typeface="Calibri"/>
                <a:cs typeface="Calibri"/>
              </a:rPr>
              <a:t>Gradd</a:t>
            </a:r>
            <a:r>
              <a:rPr lang="en-GB" sz="1800" b="1" dirty="0">
                <a:solidFill>
                  <a:srgbClr val="FFFFFF"/>
                </a:solidFill>
                <a:latin typeface="Calibri"/>
                <a:cs typeface="Calibri"/>
              </a:rPr>
              <a:t>/</a:t>
            </a:r>
            <a:r>
              <a:rPr lang="en-GB" sz="1800" b="1" dirty="0" err="1">
                <a:solidFill>
                  <a:srgbClr val="FFFFFF"/>
                </a:solidFill>
                <a:latin typeface="Calibri"/>
                <a:cs typeface="Calibri"/>
              </a:rPr>
              <a:t>Ystod</a:t>
            </a:r>
            <a:r>
              <a:rPr lang="en-GB" sz="1800" b="1" dirty="0">
                <a:solidFill>
                  <a:srgbClr val="FFFFFF"/>
                </a:solidFill>
                <a:latin typeface="Calibri"/>
                <a:cs typeface="Calibri"/>
              </a:rPr>
              <a:t> </a:t>
            </a:r>
            <a:r>
              <a:rPr lang="en-GB" sz="1800" b="1" dirty="0" err="1">
                <a:solidFill>
                  <a:srgbClr val="FFFFFF"/>
                </a:solidFill>
                <a:latin typeface="Calibri"/>
                <a:cs typeface="Calibri"/>
              </a:rPr>
              <a:t>Cyflog</a:t>
            </a:r>
            <a:r>
              <a:rPr lang="en-GB" sz="1800" b="1" dirty="0">
                <a:solidFill>
                  <a:srgbClr val="FFFFFF"/>
                </a:solidFill>
                <a:latin typeface="Calibri"/>
                <a:cs typeface="Calibri"/>
              </a:rPr>
              <a:t>: SO1 £33,843 - £36,083 (</a:t>
            </a:r>
            <a:r>
              <a:rPr lang="en-GB" sz="1800" b="1" dirty="0" err="1">
                <a:solidFill>
                  <a:srgbClr val="FFFFFF"/>
                </a:solidFill>
                <a:latin typeface="Calibri"/>
                <a:cs typeface="Calibri"/>
              </a:rPr>
              <a:t>Pwynt</a:t>
            </a:r>
            <a:r>
              <a:rPr lang="en-GB" sz="1800" b="1" dirty="0">
                <a:solidFill>
                  <a:srgbClr val="FFFFFF"/>
                </a:solidFill>
                <a:latin typeface="Calibri"/>
                <a:cs typeface="Calibri"/>
              </a:rPr>
              <a:t> </a:t>
            </a:r>
            <a:r>
              <a:rPr lang="en-GB" sz="1800" b="1" dirty="0" err="1">
                <a:solidFill>
                  <a:srgbClr val="FFFFFF"/>
                </a:solidFill>
                <a:latin typeface="Calibri"/>
                <a:cs typeface="Calibri"/>
              </a:rPr>
              <a:t>Graddfa</a:t>
            </a:r>
            <a:r>
              <a:rPr lang="en-GB" sz="1800" b="1" dirty="0">
                <a:solidFill>
                  <a:srgbClr val="FFFFFF"/>
                </a:solidFill>
                <a:latin typeface="Calibri"/>
                <a:cs typeface="Calibri"/>
              </a:rPr>
              <a:t> 29 – 31) (</a:t>
            </a:r>
            <a:r>
              <a:rPr lang="en-GB" sz="1800" b="1" dirty="0" err="1">
                <a:solidFill>
                  <a:srgbClr val="FFFFFF"/>
                </a:solidFill>
                <a:latin typeface="Calibri"/>
                <a:cs typeface="Calibri"/>
              </a:rPr>
              <a:t>Cyfnod</a:t>
            </a:r>
            <a:r>
              <a:rPr lang="en-GB" sz="1800" b="1" dirty="0">
                <a:solidFill>
                  <a:srgbClr val="FFFFFF"/>
                </a:solidFill>
                <a:latin typeface="Calibri"/>
                <a:cs typeface="Calibri"/>
              </a:rPr>
              <a:t> </a:t>
            </a:r>
            <a:r>
              <a:rPr lang="en-GB" sz="1800" b="1" dirty="0" err="1">
                <a:solidFill>
                  <a:srgbClr val="FFFFFF"/>
                </a:solidFill>
                <a:latin typeface="Calibri"/>
                <a:cs typeface="Calibri"/>
              </a:rPr>
              <a:t>Penodol</a:t>
            </a:r>
            <a:r>
              <a:rPr lang="en-GB" sz="1800" b="1" dirty="0">
                <a:solidFill>
                  <a:srgbClr val="FFFFFF"/>
                </a:solidFill>
                <a:latin typeface="Calibri"/>
                <a:cs typeface="Calibri"/>
              </a:rPr>
              <a:t> am 24 mis)</a:t>
            </a:r>
          </a:p>
          <a:p>
            <a:pPr marL="40640" marR="1648460">
              <a:lnSpc>
                <a:spcPct val="114599"/>
              </a:lnSpc>
              <a:spcBef>
                <a:spcPts val="100"/>
              </a:spcBef>
            </a:pPr>
            <a:endParaRPr sz="1800" dirty="0">
              <a:latin typeface="Calibri"/>
              <a:cs typeface="Calibri"/>
            </a:endParaRPr>
          </a:p>
          <a:p>
            <a:pPr marL="12700" marR="40005">
              <a:lnSpc>
                <a:spcPct val="114599"/>
              </a:lnSpc>
            </a:pPr>
            <a:r>
              <a:rPr lang="en-GB" sz="1800" dirty="0">
                <a:solidFill>
                  <a:srgbClr val="FFFFFF"/>
                </a:solidFill>
                <a:latin typeface="Calibri"/>
                <a:cs typeface="Calibri"/>
              </a:rPr>
              <a:t>Mae StreetGames </a:t>
            </a:r>
            <a:r>
              <a:rPr lang="en-GB" sz="1800" dirty="0" err="1">
                <a:solidFill>
                  <a:srgbClr val="FFFFFF"/>
                </a:solidFill>
                <a:latin typeface="Calibri"/>
                <a:cs typeface="Calibri"/>
              </a:rPr>
              <a:t>yn</a:t>
            </a:r>
            <a:r>
              <a:rPr lang="en-GB" sz="1800" dirty="0">
                <a:solidFill>
                  <a:srgbClr val="FFFFFF"/>
                </a:solidFill>
                <a:latin typeface="Calibri"/>
                <a:cs typeface="Calibri"/>
              </a:rPr>
              <a:t> </a:t>
            </a:r>
            <a:r>
              <a:rPr lang="en-GB" sz="1800" dirty="0" err="1">
                <a:solidFill>
                  <a:srgbClr val="FFFFFF"/>
                </a:solidFill>
                <a:latin typeface="Calibri"/>
                <a:cs typeface="Calibri"/>
              </a:rPr>
              <a:t>elusen</a:t>
            </a:r>
            <a:r>
              <a:rPr lang="en-GB" sz="1800" dirty="0">
                <a:solidFill>
                  <a:srgbClr val="FFFFFF"/>
                </a:solidFill>
                <a:latin typeface="Calibri"/>
                <a:cs typeface="Calibri"/>
              </a:rPr>
              <a:t> </a:t>
            </a:r>
            <a:r>
              <a:rPr lang="en-GB" sz="1800" dirty="0" err="1">
                <a:solidFill>
                  <a:srgbClr val="FFFFFF"/>
                </a:solidFill>
                <a:latin typeface="Calibri"/>
                <a:cs typeface="Calibri"/>
              </a:rPr>
              <a:t>arloesol</a:t>
            </a:r>
            <a:r>
              <a:rPr lang="en-GB" sz="1800" dirty="0">
                <a:solidFill>
                  <a:srgbClr val="FFFFFF"/>
                </a:solidFill>
                <a:latin typeface="Calibri"/>
                <a:cs typeface="Calibri"/>
              </a:rPr>
              <a:t> </a:t>
            </a:r>
            <a:r>
              <a:rPr lang="en-GB" sz="1800" dirty="0" err="1">
                <a:solidFill>
                  <a:srgbClr val="FFFFFF"/>
                </a:solidFill>
                <a:latin typeface="Calibri"/>
                <a:cs typeface="Calibri"/>
              </a:rPr>
              <a:t>yn</a:t>
            </a:r>
            <a:r>
              <a:rPr lang="en-GB" sz="1800" dirty="0">
                <a:solidFill>
                  <a:srgbClr val="FFFFFF"/>
                </a:solidFill>
                <a:latin typeface="Calibri"/>
                <a:cs typeface="Calibri"/>
              </a:rPr>
              <a:t> y DU </a:t>
            </a:r>
            <a:r>
              <a:rPr lang="en-GB" sz="1800" dirty="0" err="1">
                <a:solidFill>
                  <a:srgbClr val="FFFFFF"/>
                </a:solidFill>
                <a:latin typeface="Calibri"/>
                <a:cs typeface="Calibri"/>
              </a:rPr>
              <a:t>sy'n</a:t>
            </a:r>
            <a:r>
              <a:rPr lang="en-GB" sz="1800" dirty="0">
                <a:solidFill>
                  <a:srgbClr val="FFFFFF"/>
                </a:solidFill>
                <a:latin typeface="Calibri"/>
                <a:cs typeface="Calibri"/>
              </a:rPr>
              <a:t> </a:t>
            </a:r>
            <a:r>
              <a:rPr lang="en-GB" sz="1800" dirty="0" err="1">
                <a:solidFill>
                  <a:srgbClr val="FFFFFF"/>
                </a:solidFill>
                <a:latin typeface="Calibri"/>
                <a:cs typeface="Calibri"/>
              </a:rPr>
              <a:t>canolbwyntio'n</a:t>
            </a:r>
            <a:r>
              <a:rPr lang="en-GB" sz="1800" dirty="0">
                <a:solidFill>
                  <a:srgbClr val="FFFFFF"/>
                </a:solidFill>
                <a:latin typeface="Calibri"/>
                <a:cs typeface="Calibri"/>
              </a:rPr>
              <a:t> </a:t>
            </a:r>
            <a:r>
              <a:rPr lang="en-GB" sz="1800" dirty="0" err="1">
                <a:solidFill>
                  <a:srgbClr val="FFFFFF"/>
                </a:solidFill>
                <a:latin typeface="Calibri"/>
                <a:cs typeface="Calibri"/>
              </a:rPr>
              <a:t>llwyr</a:t>
            </a:r>
            <a:r>
              <a:rPr lang="en-GB" sz="1800" dirty="0">
                <a:solidFill>
                  <a:srgbClr val="FFFFFF"/>
                </a:solidFill>
                <a:latin typeface="Calibri"/>
                <a:cs typeface="Calibri"/>
              </a:rPr>
              <a:t> </a:t>
            </a:r>
            <a:r>
              <a:rPr lang="en-GB" sz="1800" dirty="0" err="1">
                <a:solidFill>
                  <a:srgbClr val="FFFFFF"/>
                </a:solidFill>
                <a:latin typeface="Calibri"/>
                <a:cs typeface="Calibri"/>
              </a:rPr>
              <a:t>ar</a:t>
            </a:r>
            <a:r>
              <a:rPr lang="en-GB" sz="1800" dirty="0">
                <a:solidFill>
                  <a:srgbClr val="FFFFFF"/>
                </a:solidFill>
                <a:latin typeface="Calibri"/>
                <a:cs typeface="Calibri"/>
              </a:rPr>
              <a:t> </a:t>
            </a:r>
            <a:r>
              <a:rPr lang="en-GB" sz="1800" dirty="0" err="1">
                <a:solidFill>
                  <a:srgbClr val="FFFFFF"/>
                </a:solidFill>
                <a:latin typeface="Calibri"/>
                <a:cs typeface="Calibri"/>
              </a:rPr>
              <a:t>drawsnewid</a:t>
            </a:r>
            <a:r>
              <a:rPr lang="en-GB" sz="1800" dirty="0">
                <a:solidFill>
                  <a:srgbClr val="FFFFFF"/>
                </a:solidFill>
                <a:latin typeface="Calibri"/>
                <a:cs typeface="Calibri"/>
              </a:rPr>
              <a:t> </a:t>
            </a:r>
            <a:r>
              <a:rPr lang="en-GB" sz="1800" dirty="0" err="1">
                <a:solidFill>
                  <a:srgbClr val="FFFFFF"/>
                </a:solidFill>
                <a:latin typeface="Calibri"/>
                <a:cs typeface="Calibri"/>
              </a:rPr>
              <a:t>bywydau</a:t>
            </a:r>
            <a:r>
              <a:rPr lang="en-GB" sz="1800" dirty="0">
                <a:solidFill>
                  <a:srgbClr val="FFFFFF"/>
                </a:solidFill>
                <a:latin typeface="Calibri"/>
                <a:cs typeface="Calibri"/>
              </a:rPr>
              <a:t> plant a </a:t>
            </a:r>
            <a:r>
              <a:rPr lang="en-GB" sz="1800" dirty="0" err="1">
                <a:solidFill>
                  <a:srgbClr val="FFFFFF"/>
                </a:solidFill>
                <a:latin typeface="Calibri"/>
                <a:cs typeface="Calibri"/>
              </a:rPr>
              <a:t>phobl</a:t>
            </a:r>
            <a:r>
              <a:rPr lang="en-GB" sz="1800" dirty="0">
                <a:solidFill>
                  <a:srgbClr val="FFFFFF"/>
                </a:solidFill>
                <a:latin typeface="Calibri"/>
                <a:cs typeface="Calibri"/>
              </a:rPr>
              <a:t> </a:t>
            </a:r>
            <a:r>
              <a:rPr lang="en-GB" sz="1800" dirty="0" err="1">
                <a:solidFill>
                  <a:srgbClr val="FFFFFF"/>
                </a:solidFill>
                <a:latin typeface="Calibri"/>
                <a:cs typeface="Calibri"/>
              </a:rPr>
              <a:t>ifanc</a:t>
            </a:r>
            <a:r>
              <a:rPr lang="en-GB" sz="1800" dirty="0">
                <a:solidFill>
                  <a:srgbClr val="FFFFFF"/>
                </a:solidFill>
                <a:latin typeface="Calibri"/>
                <a:cs typeface="Calibri"/>
              </a:rPr>
              <a:t> o </a:t>
            </a:r>
            <a:r>
              <a:rPr lang="en-GB" sz="1800" dirty="0" err="1">
                <a:solidFill>
                  <a:srgbClr val="FFFFFF"/>
                </a:solidFill>
                <a:latin typeface="Calibri"/>
                <a:cs typeface="Calibri"/>
              </a:rPr>
              <a:t>gymunedau</a:t>
            </a:r>
            <a:r>
              <a:rPr lang="en-GB" sz="1800" dirty="0">
                <a:solidFill>
                  <a:srgbClr val="FFFFFF"/>
                </a:solidFill>
                <a:latin typeface="Calibri"/>
                <a:cs typeface="Calibri"/>
              </a:rPr>
              <a:t> </a:t>
            </a:r>
            <a:r>
              <a:rPr lang="en-GB" sz="1800" dirty="0" err="1">
                <a:solidFill>
                  <a:srgbClr val="FFFFFF"/>
                </a:solidFill>
                <a:latin typeface="Calibri"/>
                <a:cs typeface="Calibri"/>
              </a:rPr>
              <a:t>incwm</a:t>
            </a:r>
            <a:r>
              <a:rPr lang="en-GB" sz="1800" dirty="0">
                <a:solidFill>
                  <a:srgbClr val="FFFFFF"/>
                </a:solidFill>
                <a:latin typeface="Calibri"/>
                <a:cs typeface="Calibri"/>
              </a:rPr>
              <a:t> </a:t>
            </a:r>
            <a:r>
              <a:rPr lang="en-GB" sz="1800" dirty="0" err="1">
                <a:solidFill>
                  <a:srgbClr val="FFFFFF"/>
                </a:solidFill>
                <a:latin typeface="Calibri"/>
                <a:cs typeface="Calibri"/>
              </a:rPr>
              <a:t>isel</a:t>
            </a:r>
            <a:r>
              <a:rPr lang="en-GB" sz="1800" dirty="0">
                <a:solidFill>
                  <a:srgbClr val="FFFFFF"/>
                </a:solidFill>
                <a:latin typeface="Calibri"/>
                <a:cs typeface="Calibri"/>
              </a:rPr>
              <a:t>, </a:t>
            </a:r>
            <a:r>
              <a:rPr lang="en-GB" sz="1800" dirty="0" err="1">
                <a:solidFill>
                  <a:srgbClr val="FFFFFF"/>
                </a:solidFill>
                <a:latin typeface="Calibri"/>
                <a:cs typeface="Calibri"/>
              </a:rPr>
              <a:t>heb</a:t>
            </a:r>
            <a:r>
              <a:rPr lang="en-GB" sz="1800" dirty="0">
                <a:solidFill>
                  <a:srgbClr val="FFFFFF"/>
                </a:solidFill>
                <a:latin typeface="Calibri"/>
                <a:cs typeface="Calibri"/>
              </a:rPr>
              <a:t> </a:t>
            </a:r>
            <a:r>
              <a:rPr lang="en-GB" sz="1800" dirty="0" err="1">
                <a:solidFill>
                  <a:srgbClr val="FFFFFF"/>
                </a:solidFill>
                <a:latin typeface="Calibri"/>
                <a:cs typeface="Calibri"/>
              </a:rPr>
              <a:t>eu</a:t>
            </a:r>
            <a:r>
              <a:rPr lang="en-GB" sz="1800" dirty="0">
                <a:solidFill>
                  <a:srgbClr val="FFFFFF"/>
                </a:solidFill>
                <a:latin typeface="Calibri"/>
                <a:cs typeface="Calibri"/>
              </a:rPr>
              <a:t> </a:t>
            </a:r>
            <a:r>
              <a:rPr lang="en-GB" sz="1800" dirty="0" err="1">
                <a:solidFill>
                  <a:srgbClr val="FFFFFF"/>
                </a:solidFill>
                <a:latin typeface="Calibri"/>
                <a:cs typeface="Calibri"/>
              </a:rPr>
              <a:t>gwasanaethu'n</a:t>
            </a:r>
            <a:r>
              <a:rPr lang="en-GB" sz="1800" dirty="0">
                <a:solidFill>
                  <a:srgbClr val="FFFFFF"/>
                </a:solidFill>
                <a:latin typeface="Calibri"/>
                <a:cs typeface="Calibri"/>
              </a:rPr>
              <a:t> </a:t>
            </a:r>
            <a:r>
              <a:rPr lang="en-GB" sz="1800" dirty="0" err="1">
                <a:solidFill>
                  <a:srgbClr val="FFFFFF"/>
                </a:solidFill>
                <a:latin typeface="Calibri"/>
                <a:cs typeface="Calibri"/>
              </a:rPr>
              <a:t>ddigonol</a:t>
            </a:r>
            <a:r>
              <a:rPr lang="en-GB" sz="1800" dirty="0">
                <a:solidFill>
                  <a:srgbClr val="FFFFFF"/>
                </a:solidFill>
                <a:latin typeface="Calibri"/>
                <a:cs typeface="Calibri"/>
              </a:rPr>
              <a:t> </a:t>
            </a:r>
            <a:r>
              <a:rPr lang="en-GB" sz="1800" dirty="0" err="1">
                <a:solidFill>
                  <a:srgbClr val="FFFFFF"/>
                </a:solidFill>
                <a:latin typeface="Calibri"/>
                <a:cs typeface="Calibri"/>
              </a:rPr>
              <a:t>trwy</a:t>
            </a:r>
            <a:r>
              <a:rPr lang="en-GB" sz="1800" dirty="0">
                <a:solidFill>
                  <a:srgbClr val="FFFFFF"/>
                </a:solidFill>
                <a:latin typeface="Calibri"/>
                <a:cs typeface="Calibri"/>
              </a:rPr>
              <a:t> </a:t>
            </a:r>
            <a:r>
              <a:rPr lang="en-GB" sz="1800" dirty="0" err="1">
                <a:solidFill>
                  <a:srgbClr val="FFFFFF"/>
                </a:solidFill>
                <a:latin typeface="Calibri"/>
                <a:cs typeface="Calibri"/>
              </a:rPr>
              <a:t>chwaraeon</a:t>
            </a:r>
            <a:r>
              <a:rPr lang="en-GB" sz="1800" dirty="0">
                <a:solidFill>
                  <a:srgbClr val="FFFFFF"/>
                </a:solidFill>
                <a:latin typeface="Calibri"/>
                <a:cs typeface="Calibri"/>
              </a:rPr>
              <a:t> a </a:t>
            </a:r>
            <a:r>
              <a:rPr lang="en-GB" sz="1800" dirty="0" err="1">
                <a:solidFill>
                  <a:srgbClr val="FFFFFF"/>
                </a:solidFill>
                <a:latin typeface="Calibri"/>
                <a:cs typeface="Calibri"/>
              </a:rPr>
              <a:t>gweithgarwch</a:t>
            </a:r>
            <a:r>
              <a:rPr lang="en-GB" sz="1800" dirty="0">
                <a:solidFill>
                  <a:srgbClr val="FFFFFF"/>
                </a:solidFill>
                <a:latin typeface="Calibri"/>
                <a:cs typeface="Calibri"/>
              </a:rPr>
              <a:t> </a:t>
            </a:r>
            <a:r>
              <a:rPr lang="en-GB" sz="1800" dirty="0" err="1">
                <a:solidFill>
                  <a:srgbClr val="FFFFFF"/>
                </a:solidFill>
                <a:latin typeface="Calibri"/>
                <a:cs typeface="Calibri"/>
              </a:rPr>
              <a:t>corfforol</a:t>
            </a:r>
            <a:r>
              <a:rPr lang="en-GB" sz="1800" dirty="0">
                <a:solidFill>
                  <a:srgbClr val="FFFFFF"/>
                </a:solidFill>
                <a:latin typeface="Calibri"/>
                <a:cs typeface="Calibri"/>
              </a:rPr>
              <a:t>.</a:t>
            </a:r>
          </a:p>
          <a:p>
            <a:pPr marL="12700" marR="40005">
              <a:lnSpc>
                <a:spcPct val="114599"/>
              </a:lnSpc>
            </a:pPr>
            <a:endParaRPr sz="1800" dirty="0">
              <a:latin typeface="Calibri"/>
              <a:cs typeface="Calibri"/>
            </a:endParaRPr>
          </a:p>
          <a:p>
            <a:pPr marL="12700" marR="10160">
              <a:lnSpc>
                <a:spcPct val="114599"/>
              </a:lnSpc>
              <a:spcBef>
                <a:spcPts val="5"/>
              </a:spcBef>
            </a:pPr>
            <a:r>
              <a:rPr lang="en-GB" sz="1800" b="1" dirty="0" err="1">
                <a:solidFill>
                  <a:srgbClr val="FFFFFF"/>
                </a:solidFill>
                <a:latin typeface="Calibri"/>
                <a:cs typeface="Calibri"/>
              </a:rPr>
              <a:t>Disgrifiad</a:t>
            </a:r>
            <a:r>
              <a:rPr lang="en-GB" sz="1800" b="1" dirty="0">
                <a:solidFill>
                  <a:srgbClr val="FFFFFF"/>
                </a:solidFill>
                <a:latin typeface="Calibri"/>
                <a:cs typeface="Calibri"/>
              </a:rPr>
              <a:t> </a:t>
            </a:r>
            <a:r>
              <a:rPr lang="en-GB" sz="1800" b="1" dirty="0" err="1">
                <a:solidFill>
                  <a:srgbClr val="FFFFFF"/>
                </a:solidFill>
                <a:latin typeface="Calibri"/>
                <a:cs typeface="Calibri"/>
              </a:rPr>
              <a:t>rôl</a:t>
            </a:r>
            <a:r>
              <a:rPr lang="en-GB" sz="1800" b="1" dirty="0">
                <a:solidFill>
                  <a:srgbClr val="FFFFFF"/>
                </a:solidFill>
                <a:latin typeface="Calibri"/>
                <a:cs typeface="Calibri"/>
              </a:rPr>
              <a:t> 
</a:t>
            </a:r>
            <a:r>
              <a:rPr lang="en-GB" sz="1800" dirty="0">
                <a:solidFill>
                  <a:srgbClr val="FFFFFF"/>
                </a:solidFill>
                <a:latin typeface="Calibri"/>
                <a:cs typeface="Calibri"/>
              </a:rPr>
              <a:t>Mae </a:t>
            </a:r>
            <a:r>
              <a:rPr lang="en-GB" sz="1800" dirty="0" err="1">
                <a:solidFill>
                  <a:srgbClr val="FFFFFF"/>
                </a:solidFill>
                <a:latin typeface="Calibri"/>
                <a:cs typeface="Calibri"/>
              </a:rPr>
              <a:t>hwn</a:t>
            </a:r>
            <a:r>
              <a:rPr lang="en-GB" sz="1800" dirty="0">
                <a:solidFill>
                  <a:srgbClr val="FFFFFF"/>
                </a:solidFill>
                <a:latin typeface="Calibri"/>
                <a:cs typeface="Calibri"/>
              </a:rPr>
              <a:t> </a:t>
            </a:r>
            <a:r>
              <a:rPr lang="en-GB" sz="1800" dirty="0" err="1">
                <a:solidFill>
                  <a:srgbClr val="FFFFFF"/>
                </a:solidFill>
                <a:latin typeface="Calibri"/>
                <a:cs typeface="Calibri"/>
              </a:rPr>
              <a:t>yn</a:t>
            </a:r>
            <a:r>
              <a:rPr lang="en-GB" sz="1800" dirty="0">
                <a:solidFill>
                  <a:srgbClr val="FFFFFF"/>
                </a:solidFill>
                <a:latin typeface="Calibri"/>
                <a:cs typeface="Calibri"/>
              </a:rPr>
              <a:t> </a:t>
            </a:r>
            <a:r>
              <a:rPr lang="en-GB" sz="1800" dirty="0" err="1">
                <a:solidFill>
                  <a:srgbClr val="FFFFFF"/>
                </a:solidFill>
                <a:latin typeface="Calibri"/>
                <a:cs typeface="Calibri"/>
              </a:rPr>
              <a:t>gyfle</a:t>
            </a:r>
            <a:r>
              <a:rPr lang="en-GB" sz="1800" dirty="0">
                <a:solidFill>
                  <a:srgbClr val="FFFFFF"/>
                </a:solidFill>
                <a:latin typeface="Calibri"/>
                <a:cs typeface="Calibri"/>
              </a:rPr>
              <a:t> </a:t>
            </a:r>
            <a:r>
              <a:rPr lang="en-GB" sz="1800" dirty="0" err="1">
                <a:solidFill>
                  <a:srgbClr val="FFFFFF"/>
                </a:solidFill>
                <a:latin typeface="Calibri"/>
                <a:cs typeface="Calibri"/>
              </a:rPr>
              <a:t>cyffrous</a:t>
            </a:r>
            <a:r>
              <a:rPr lang="en-GB" sz="1800" dirty="0">
                <a:solidFill>
                  <a:srgbClr val="FFFFFF"/>
                </a:solidFill>
                <a:latin typeface="Calibri"/>
                <a:cs typeface="Calibri"/>
              </a:rPr>
              <a:t> </a:t>
            </a:r>
            <a:r>
              <a:rPr lang="en-GB" sz="1800" dirty="0" err="1">
                <a:solidFill>
                  <a:srgbClr val="FFFFFF"/>
                </a:solidFill>
                <a:latin typeface="Calibri"/>
                <a:cs typeface="Calibri"/>
              </a:rPr>
              <a:t>i</a:t>
            </a:r>
            <a:r>
              <a:rPr lang="en-GB" sz="1800" dirty="0">
                <a:solidFill>
                  <a:srgbClr val="FFFFFF"/>
                </a:solidFill>
                <a:latin typeface="Calibri"/>
                <a:cs typeface="Calibri"/>
              </a:rPr>
              <a:t> </a:t>
            </a:r>
            <a:r>
              <a:rPr lang="en-GB" sz="1800" dirty="0" err="1">
                <a:solidFill>
                  <a:srgbClr val="FFFFFF"/>
                </a:solidFill>
                <a:latin typeface="Calibri"/>
                <a:cs typeface="Calibri"/>
              </a:rPr>
              <a:t>reolwr</a:t>
            </a:r>
            <a:r>
              <a:rPr lang="en-GB" sz="1800" dirty="0">
                <a:solidFill>
                  <a:srgbClr val="FFFFFF"/>
                </a:solidFill>
                <a:latin typeface="Calibri"/>
                <a:cs typeface="Calibri"/>
              </a:rPr>
              <a:t> </a:t>
            </a:r>
            <a:r>
              <a:rPr lang="en-GB" sz="1800" dirty="0" err="1">
                <a:solidFill>
                  <a:srgbClr val="FFFFFF"/>
                </a:solidFill>
                <a:latin typeface="Calibri"/>
                <a:cs typeface="Calibri"/>
              </a:rPr>
              <a:t>prosiect</a:t>
            </a:r>
            <a:r>
              <a:rPr lang="en-GB" sz="1800" dirty="0">
                <a:solidFill>
                  <a:srgbClr val="FFFFFF"/>
                </a:solidFill>
                <a:latin typeface="Calibri"/>
                <a:cs typeface="Calibri"/>
              </a:rPr>
              <a:t> </a:t>
            </a:r>
            <a:r>
              <a:rPr lang="en-GB" sz="1800" dirty="0" err="1">
                <a:solidFill>
                  <a:srgbClr val="FFFFFF"/>
                </a:solidFill>
                <a:latin typeface="Calibri"/>
                <a:cs typeface="Calibri"/>
              </a:rPr>
              <a:t>angerddol</a:t>
            </a:r>
            <a:r>
              <a:rPr lang="en-GB" sz="1800" dirty="0">
                <a:solidFill>
                  <a:srgbClr val="FFFFFF"/>
                </a:solidFill>
                <a:latin typeface="Calibri"/>
                <a:cs typeface="Calibri"/>
              </a:rPr>
              <a:t> a </a:t>
            </a:r>
            <a:r>
              <a:rPr lang="en-GB" sz="1800" dirty="0" err="1">
                <a:solidFill>
                  <a:srgbClr val="FFFFFF"/>
                </a:solidFill>
                <a:latin typeface="Calibri"/>
                <a:cs typeface="Calibri"/>
              </a:rPr>
              <a:t>chreadigol</a:t>
            </a:r>
            <a:r>
              <a:rPr lang="en-GB" sz="1800" dirty="0">
                <a:solidFill>
                  <a:srgbClr val="FFFFFF"/>
                </a:solidFill>
                <a:latin typeface="Calibri"/>
                <a:cs typeface="Calibri"/>
              </a:rPr>
              <a:t> </a:t>
            </a:r>
            <a:r>
              <a:rPr lang="en-GB" sz="1800" dirty="0" err="1">
                <a:solidFill>
                  <a:srgbClr val="FFFFFF"/>
                </a:solidFill>
                <a:latin typeface="Calibri"/>
                <a:cs typeface="Calibri"/>
              </a:rPr>
              <a:t>ymuno</a:t>
            </a:r>
            <a:r>
              <a:rPr lang="en-GB" sz="1800" dirty="0">
                <a:solidFill>
                  <a:srgbClr val="FFFFFF"/>
                </a:solidFill>
                <a:latin typeface="Calibri"/>
                <a:cs typeface="Calibri"/>
              </a:rPr>
              <a:t> </a:t>
            </a:r>
            <a:r>
              <a:rPr lang="en-GB" sz="1800" dirty="0" err="1">
                <a:solidFill>
                  <a:srgbClr val="FFFFFF"/>
                </a:solidFill>
                <a:latin typeface="Calibri"/>
                <a:cs typeface="Calibri"/>
              </a:rPr>
              <a:t>â'n</a:t>
            </a:r>
            <a:r>
              <a:rPr lang="en-GB" sz="1800" dirty="0">
                <a:solidFill>
                  <a:srgbClr val="FFFFFF"/>
                </a:solidFill>
                <a:latin typeface="Calibri"/>
                <a:cs typeface="Calibri"/>
              </a:rPr>
              <a:t> </a:t>
            </a:r>
            <a:r>
              <a:rPr lang="en-GB" sz="1800" dirty="0" err="1">
                <a:solidFill>
                  <a:srgbClr val="FFFFFF"/>
                </a:solidFill>
                <a:latin typeface="Calibri"/>
                <a:cs typeface="Calibri"/>
              </a:rPr>
              <a:t>tîm</a:t>
            </a:r>
            <a:r>
              <a:rPr lang="en-GB" sz="1800" dirty="0">
                <a:solidFill>
                  <a:srgbClr val="FFFFFF"/>
                </a:solidFill>
                <a:latin typeface="Calibri"/>
                <a:cs typeface="Calibri"/>
              </a:rPr>
              <a:t> </a:t>
            </a:r>
            <a:r>
              <a:rPr lang="en-GB" sz="1800" dirty="0" err="1">
                <a:solidFill>
                  <a:srgbClr val="FFFFFF"/>
                </a:solidFill>
                <a:latin typeface="Calibri"/>
                <a:cs typeface="Calibri"/>
              </a:rPr>
              <a:t>yng</a:t>
            </a:r>
            <a:r>
              <a:rPr lang="en-GB" sz="1800" dirty="0">
                <a:solidFill>
                  <a:srgbClr val="FFFFFF"/>
                </a:solidFill>
                <a:latin typeface="Calibri"/>
                <a:cs typeface="Calibri"/>
              </a:rPr>
              <a:t> </a:t>
            </a:r>
            <a:r>
              <a:rPr lang="en-GB" sz="1800" dirty="0" err="1">
                <a:solidFill>
                  <a:srgbClr val="FFFFFF"/>
                </a:solidFill>
                <a:latin typeface="Calibri"/>
                <a:cs typeface="Calibri"/>
              </a:rPr>
              <a:t>Nghymru</a:t>
            </a:r>
            <a:r>
              <a:rPr lang="en-GB" sz="1800" dirty="0">
                <a:solidFill>
                  <a:srgbClr val="FFFFFF"/>
                </a:solidFill>
                <a:latin typeface="Calibri"/>
                <a:cs typeface="Calibri"/>
              </a:rPr>
              <a:t>. </a:t>
            </a:r>
            <a:r>
              <a:rPr lang="en-GB" sz="1800" dirty="0" err="1">
                <a:solidFill>
                  <a:srgbClr val="FFFFFF"/>
                </a:solidFill>
                <a:latin typeface="Calibri"/>
                <a:cs typeface="Calibri"/>
              </a:rPr>
              <a:t>Bydd</a:t>
            </a:r>
            <a:r>
              <a:rPr lang="en-GB" sz="1800" dirty="0">
                <a:solidFill>
                  <a:srgbClr val="FFFFFF"/>
                </a:solidFill>
                <a:latin typeface="Calibri"/>
                <a:cs typeface="Calibri"/>
              </a:rPr>
              <a:t> y </a:t>
            </a:r>
            <a:r>
              <a:rPr lang="en-GB" sz="1800" dirty="0" err="1">
                <a:solidFill>
                  <a:srgbClr val="FFFFFF"/>
                </a:solidFill>
                <a:latin typeface="Calibri"/>
                <a:cs typeface="Calibri"/>
              </a:rPr>
              <a:t>rôl</a:t>
            </a:r>
            <a:r>
              <a:rPr lang="en-GB" sz="1800" dirty="0">
                <a:solidFill>
                  <a:srgbClr val="FFFFFF"/>
                </a:solidFill>
                <a:latin typeface="Calibri"/>
                <a:cs typeface="Calibri"/>
              </a:rPr>
              <a:t> </a:t>
            </a:r>
            <a:r>
              <a:rPr lang="en-GB" sz="1800" dirty="0" err="1">
                <a:solidFill>
                  <a:srgbClr val="FFFFFF"/>
                </a:solidFill>
                <a:latin typeface="Calibri"/>
                <a:cs typeface="Calibri"/>
              </a:rPr>
              <a:t>llawn</a:t>
            </a:r>
            <a:r>
              <a:rPr lang="en-GB" sz="1800" dirty="0">
                <a:solidFill>
                  <a:srgbClr val="FFFFFF"/>
                </a:solidFill>
                <a:latin typeface="Calibri"/>
                <a:cs typeface="Calibri"/>
              </a:rPr>
              <a:t> </a:t>
            </a:r>
            <a:r>
              <a:rPr lang="en-GB" sz="1800" dirty="0" err="1">
                <a:solidFill>
                  <a:srgbClr val="FFFFFF"/>
                </a:solidFill>
                <a:latin typeface="Calibri"/>
                <a:cs typeface="Calibri"/>
              </a:rPr>
              <a:t>amser</a:t>
            </a:r>
            <a:r>
              <a:rPr lang="en-GB" sz="1800" dirty="0">
                <a:solidFill>
                  <a:srgbClr val="FFFFFF"/>
                </a:solidFill>
                <a:latin typeface="Calibri"/>
                <a:cs typeface="Calibri"/>
              </a:rPr>
              <a:t> hon </a:t>
            </a:r>
            <a:r>
              <a:rPr lang="en-GB" sz="1800" dirty="0" err="1">
                <a:solidFill>
                  <a:srgbClr val="FFFFFF"/>
                </a:solidFill>
                <a:latin typeface="Calibri"/>
                <a:cs typeface="Calibri"/>
              </a:rPr>
              <a:t>yn</a:t>
            </a:r>
            <a:r>
              <a:rPr lang="en-GB" sz="1800" dirty="0">
                <a:solidFill>
                  <a:srgbClr val="FFFFFF"/>
                </a:solidFill>
                <a:latin typeface="Calibri"/>
                <a:cs typeface="Calibri"/>
              </a:rPr>
              <a:t> </a:t>
            </a:r>
            <a:r>
              <a:rPr lang="en-GB" sz="1800" dirty="0" err="1">
                <a:solidFill>
                  <a:srgbClr val="FFFFFF"/>
                </a:solidFill>
                <a:latin typeface="Calibri"/>
                <a:cs typeface="Calibri"/>
              </a:rPr>
              <a:t>gyfrifol</a:t>
            </a:r>
            <a:r>
              <a:rPr lang="en-GB" sz="1800" dirty="0">
                <a:solidFill>
                  <a:srgbClr val="FFFFFF"/>
                </a:solidFill>
                <a:latin typeface="Calibri"/>
                <a:cs typeface="Calibri"/>
              </a:rPr>
              <a:t> am </a:t>
            </a:r>
            <a:r>
              <a:rPr lang="en-GB" sz="1800" dirty="0" err="1">
                <a:solidFill>
                  <a:srgbClr val="FFFFFF"/>
                </a:solidFill>
                <a:latin typeface="Calibri"/>
                <a:cs typeface="Calibri"/>
              </a:rPr>
              <a:t>reoli</a:t>
            </a:r>
            <a:r>
              <a:rPr lang="en-GB" sz="1800" dirty="0">
                <a:solidFill>
                  <a:srgbClr val="FFFFFF"/>
                </a:solidFill>
                <a:latin typeface="Calibri"/>
                <a:cs typeface="Calibri"/>
              </a:rPr>
              <a:t> a </a:t>
            </a:r>
            <a:r>
              <a:rPr lang="en-GB" sz="1800" dirty="0" err="1">
                <a:solidFill>
                  <a:srgbClr val="FFFFFF"/>
                </a:solidFill>
                <a:latin typeface="Calibri"/>
                <a:cs typeface="Calibri"/>
              </a:rPr>
              <a:t>chyflawni</a:t>
            </a:r>
            <a:r>
              <a:rPr lang="en-GB" sz="1800" dirty="0">
                <a:solidFill>
                  <a:srgbClr val="FFFFFF"/>
                </a:solidFill>
                <a:latin typeface="Calibri"/>
                <a:cs typeface="Calibri"/>
              </a:rPr>
              <a:t> </a:t>
            </a:r>
            <a:r>
              <a:rPr lang="en-GB" sz="1800" dirty="0" err="1">
                <a:solidFill>
                  <a:srgbClr val="FFFFFF"/>
                </a:solidFill>
                <a:latin typeface="Calibri"/>
                <a:cs typeface="Calibri"/>
              </a:rPr>
              <a:t>prosiect</a:t>
            </a:r>
            <a:r>
              <a:rPr lang="en-GB" sz="1800" dirty="0">
                <a:solidFill>
                  <a:srgbClr val="FFFFFF"/>
                </a:solidFill>
                <a:latin typeface="Calibri"/>
                <a:cs typeface="Calibri"/>
              </a:rPr>
              <a:t> </a:t>
            </a:r>
            <a:r>
              <a:rPr lang="en-GB" sz="1800" dirty="0" err="1">
                <a:solidFill>
                  <a:srgbClr val="FFFFFF"/>
                </a:solidFill>
                <a:latin typeface="Calibri"/>
                <a:cs typeface="Calibri"/>
              </a:rPr>
              <a:t>Chwaraeon</a:t>
            </a:r>
            <a:r>
              <a:rPr lang="en-GB" sz="1800" dirty="0">
                <a:solidFill>
                  <a:srgbClr val="FFFFFF"/>
                </a:solidFill>
                <a:latin typeface="Calibri"/>
                <a:cs typeface="Calibri"/>
              </a:rPr>
              <a:t> Carreg </a:t>
            </a:r>
            <a:r>
              <a:rPr lang="en-GB" sz="1800" dirty="0" err="1">
                <a:solidFill>
                  <a:srgbClr val="FFFFFF"/>
                </a:solidFill>
                <a:latin typeface="Calibri"/>
                <a:cs typeface="Calibri"/>
              </a:rPr>
              <a:t>Drws</a:t>
            </a:r>
            <a:r>
              <a:rPr lang="en-GB" sz="1800" dirty="0">
                <a:solidFill>
                  <a:srgbClr val="FFFFFF"/>
                </a:solidFill>
                <a:latin typeface="Calibri"/>
                <a:cs typeface="Calibri"/>
              </a:rPr>
              <a:t> </a:t>
            </a:r>
            <a:r>
              <a:rPr lang="en-GB" sz="1800" dirty="0" err="1">
                <a:solidFill>
                  <a:srgbClr val="FFFFFF"/>
                </a:solidFill>
                <a:latin typeface="Calibri"/>
                <a:cs typeface="Calibri"/>
              </a:rPr>
              <a:t>Gogledd</a:t>
            </a:r>
            <a:r>
              <a:rPr lang="en-GB" sz="1800" dirty="0">
                <a:solidFill>
                  <a:srgbClr val="FFFFFF"/>
                </a:solidFill>
                <a:latin typeface="Calibri"/>
                <a:cs typeface="Calibri"/>
              </a:rPr>
              <a:t> Cymru, </a:t>
            </a:r>
            <a:r>
              <a:rPr lang="en-GB" sz="1800" dirty="0" err="1">
                <a:solidFill>
                  <a:srgbClr val="FFFFFF"/>
                </a:solidFill>
                <a:latin typeface="Calibri"/>
                <a:cs typeface="Calibri"/>
              </a:rPr>
              <a:t>dros</a:t>
            </a:r>
            <a:r>
              <a:rPr lang="en-GB" sz="1800" dirty="0">
                <a:solidFill>
                  <a:srgbClr val="FFFFFF"/>
                </a:solidFill>
                <a:latin typeface="Calibri"/>
                <a:cs typeface="Calibri"/>
              </a:rPr>
              <a:t> y </a:t>
            </a:r>
            <a:r>
              <a:rPr lang="en-GB" sz="1800" dirty="0" err="1">
                <a:solidFill>
                  <a:srgbClr val="FFFFFF"/>
                </a:solidFill>
                <a:latin typeface="Calibri"/>
                <a:cs typeface="Calibri"/>
              </a:rPr>
              <a:t>cyfnod</a:t>
            </a:r>
            <a:r>
              <a:rPr lang="en-GB" sz="1800" dirty="0">
                <a:solidFill>
                  <a:srgbClr val="FFFFFF"/>
                </a:solidFill>
                <a:latin typeface="Calibri"/>
                <a:cs typeface="Calibri"/>
              </a:rPr>
              <a:t> a </a:t>
            </a:r>
            <a:r>
              <a:rPr lang="en-GB" sz="1800" dirty="0" err="1">
                <a:solidFill>
                  <a:srgbClr val="FFFFFF"/>
                </a:solidFill>
                <a:latin typeface="Calibri"/>
                <a:cs typeface="Calibri"/>
              </a:rPr>
              <a:t>ariennir</a:t>
            </a:r>
            <a:r>
              <a:rPr lang="en-GB" sz="1800" dirty="0">
                <a:solidFill>
                  <a:srgbClr val="FFFFFF"/>
                </a:solidFill>
                <a:latin typeface="Calibri"/>
                <a:cs typeface="Calibri"/>
              </a:rPr>
              <a:t> </a:t>
            </a:r>
            <a:r>
              <a:rPr lang="en-GB" sz="1800" dirty="0" err="1">
                <a:solidFill>
                  <a:srgbClr val="FFFFFF"/>
                </a:solidFill>
                <a:latin typeface="Calibri"/>
                <a:cs typeface="Calibri"/>
              </a:rPr>
              <a:t>dros</a:t>
            </a:r>
            <a:r>
              <a:rPr lang="en-GB" sz="1800" dirty="0">
                <a:solidFill>
                  <a:srgbClr val="FFFFFF"/>
                </a:solidFill>
                <a:latin typeface="Calibri"/>
                <a:cs typeface="Calibri"/>
              </a:rPr>
              <a:t> </a:t>
            </a:r>
            <a:r>
              <a:rPr lang="en-GB" sz="1800" dirty="0" err="1">
                <a:solidFill>
                  <a:srgbClr val="FFFFFF"/>
                </a:solidFill>
                <a:latin typeface="Calibri"/>
                <a:cs typeface="Calibri"/>
              </a:rPr>
              <a:t>gyfnod</a:t>
            </a:r>
            <a:r>
              <a:rPr lang="en-GB" sz="1800" dirty="0">
                <a:solidFill>
                  <a:srgbClr val="FFFFFF"/>
                </a:solidFill>
                <a:latin typeface="Calibri"/>
                <a:cs typeface="Calibri"/>
              </a:rPr>
              <a:t> o </a:t>
            </a:r>
            <a:r>
              <a:rPr lang="en-GB" sz="1800" dirty="0" err="1">
                <a:solidFill>
                  <a:srgbClr val="FFFFFF"/>
                </a:solidFill>
                <a:latin typeface="Calibri"/>
                <a:cs typeface="Calibri"/>
              </a:rPr>
              <a:t>ddwy</a:t>
            </a:r>
            <a:r>
              <a:rPr lang="en-GB" sz="1800" dirty="0">
                <a:solidFill>
                  <a:srgbClr val="FFFFFF"/>
                </a:solidFill>
                <a:latin typeface="Calibri"/>
                <a:cs typeface="Calibri"/>
              </a:rPr>
              <a:t> </a:t>
            </a:r>
            <a:r>
              <a:rPr lang="en-GB" sz="1800" dirty="0" err="1">
                <a:solidFill>
                  <a:srgbClr val="FFFFFF"/>
                </a:solidFill>
                <a:latin typeface="Calibri"/>
                <a:cs typeface="Calibri"/>
              </a:rPr>
              <a:t>flynedd</a:t>
            </a:r>
            <a:r>
              <a:rPr lang="en-GB" sz="1800" dirty="0">
                <a:solidFill>
                  <a:srgbClr val="FFFFFF"/>
                </a:solidFill>
                <a:latin typeface="Calibri"/>
                <a:cs typeface="Calibri"/>
              </a:rPr>
              <a:t> (2024 – 2026).</a:t>
            </a:r>
          </a:p>
          <a:p>
            <a:pPr marL="12700" marR="10160">
              <a:lnSpc>
                <a:spcPct val="114599"/>
              </a:lnSpc>
              <a:spcBef>
                <a:spcPts val="5"/>
              </a:spcBef>
            </a:pPr>
            <a:endParaRPr lang="en-GB" b="1" dirty="0">
              <a:solidFill>
                <a:srgbClr val="FFFFFF"/>
              </a:solidFill>
              <a:effectLst/>
              <a:latin typeface="Calibri"/>
              <a:ea typeface="Times New Roman" panose="02020603050405020304" pitchFamily="18" charset="0"/>
              <a:cs typeface="Calibri"/>
            </a:endParaRPr>
          </a:p>
          <a:p>
            <a:pPr marL="12700" marR="10160">
              <a:lnSpc>
                <a:spcPct val="114599"/>
              </a:lnSpc>
              <a:spcBef>
                <a:spcPts val="5"/>
              </a:spcBef>
            </a:pPr>
            <a:r>
              <a:rPr lang="en-GB" sz="1800" dirty="0" err="1">
                <a:solidFill>
                  <a:schemeClr val="bg1"/>
                </a:solidFill>
                <a:effectLst/>
                <a:latin typeface="Calibri" panose="020F0502020204030204" pitchFamily="34" charset="0"/>
                <a:ea typeface="Times New Roman" panose="02020603050405020304" pitchFamily="18" charset="0"/>
              </a:rPr>
              <a:t>Bydd</a:t>
            </a:r>
            <a:r>
              <a:rPr lang="en-GB" sz="1800" dirty="0">
                <a:solidFill>
                  <a:schemeClr val="bg1"/>
                </a:solidFill>
                <a:effectLst/>
                <a:latin typeface="Calibri" panose="020F0502020204030204" pitchFamily="34" charset="0"/>
                <a:ea typeface="Times New Roman" panose="02020603050405020304" pitchFamily="18" charset="0"/>
              </a:rPr>
              <a:t> y </a:t>
            </a:r>
            <a:r>
              <a:rPr lang="en-GB" sz="1800" dirty="0" err="1">
                <a:solidFill>
                  <a:schemeClr val="bg1"/>
                </a:solidFill>
                <a:effectLst/>
                <a:latin typeface="Calibri" panose="020F0502020204030204" pitchFamily="34" charset="0"/>
                <a:ea typeface="Times New Roman" panose="02020603050405020304" pitchFamily="18" charset="0"/>
              </a:rPr>
              <a:t>prosiect</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yn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gweithredu</a:t>
            </a:r>
            <a:r>
              <a:rPr lang="en-GB" sz="1800" dirty="0">
                <a:solidFill>
                  <a:schemeClr val="bg1"/>
                </a:solidFill>
                <a:effectLst/>
                <a:latin typeface="Calibri" panose="020F0502020204030204" pitchFamily="34" charset="0"/>
                <a:ea typeface="Times New Roman" panose="02020603050405020304" pitchFamily="18" charset="0"/>
              </a:rPr>
              <a:t> dull </a:t>
            </a:r>
            <a:r>
              <a:rPr lang="en-GB" sz="1800" dirty="0" err="1">
                <a:solidFill>
                  <a:schemeClr val="bg1"/>
                </a:solidFill>
                <a:effectLst/>
                <a:latin typeface="Calibri" panose="020F0502020204030204" pitchFamily="34" charset="0"/>
                <a:ea typeface="Times New Roman" panose="02020603050405020304" pitchFamily="18" charset="0"/>
              </a:rPr>
              <a:t>arloesol</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sy'n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seiliedig</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ar</a:t>
            </a:r>
            <a:r>
              <a:rPr lang="en-GB" sz="1800" dirty="0">
                <a:solidFill>
                  <a:schemeClr val="bg1"/>
                </a:solidFill>
                <a:effectLst/>
                <a:latin typeface="Calibri" panose="020F0502020204030204" pitchFamily="34" charset="0"/>
                <a:ea typeface="Times New Roman" panose="02020603050405020304" pitchFamily="18" charset="0"/>
              </a:rPr>
              <a:t> le </a:t>
            </a:r>
            <a:r>
              <a:rPr lang="en-GB" sz="1800" dirty="0" err="1">
                <a:solidFill>
                  <a:schemeClr val="bg1"/>
                </a:solidFill>
                <a:effectLst/>
                <a:latin typeface="Calibri" panose="020F0502020204030204" pitchFamily="34" charset="0"/>
                <a:ea typeface="Times New Roman" panose="02020603050405020304" pitchFamily="18" charset="0"/>
              </a:rPr>
              <a:t>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gynyddu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cyfranogiad</a:t>
            </a:r>
            <a:r>
              <a:rPr lang="en-GB" sz="1800" dirty="0">
                <a:solidFill>
                  <a:schemeClr val="bg1"/>
                </a:solidFill>
                <a:effectLst/>
                <a:latin typeface="Calibri" panose="020F0502020204030204" pitchFamily="34" charset="0"/>
                <a:ea typeface="Times New Roman" panose="02020603050405020304" pitchFamily="18" charset="0"/>
              </a:rPr>
              <a:t> ac </a:t>
            </a:r>
            <a:r>
              <a:rPr lang="en-GB" sz="1800" dirty="0" err="1">
                <a:solidFill>
                  <a:schemeClr val="bg1"/>
                </a:solidFill>
                <a:effectLst/>
                <a:latin typeface="Calibri" panose="020F0502020204030204" pitchFamily="34" charset="0"/>
                <a:ea typeface="Times New Roman" panose="02020603050405020304" pitchFamily="18" charset="0"/>
              </a:rPr>
              <a:t>ymgysylltu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pobl</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ifanc</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sy'n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byw</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mewn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cymunedau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incwm</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isel</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heb</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eu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gwasanaethu'n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ddigonol</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mewn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chwaraeon</a:t>
            </a:r>
            <a:r>
              <a:rPr lang="en-GB" sz="1800" dirty="0">
                <a:solidFill>
                  <a:schemeClr val="bg1"/>
                </a:solidFill>
                <a:effectLst/>
                <a:latin typeface="Calibri" panose="020F0502020204030204" pitchFamily="34" charset="0"/>
                <a:ea typeface="Times New Roman" panose="02020603050405020304" pitchFamily="18" charset="0"/>
              </a:rPr>
              <a:t> a </a:t>
            </a:r>
            <a:r>
              <a:rPr lang="en-GB" sz="1800" dirty="0" err="1">
                <a:solidFill>
                  <a:schemeClr val="bg1"/>
                </a:solidFill>
                <a:effectLst/>
                <a:latin typeface="Calibri" panose="020F0502020204030204" pitchFamily="34" charset="0"/>
                <a:ea typeface="Times New Roman" panose="02020603050405020304" pitchFamily="18" charset="0"/>
              </a:rPr>
              <a:t>gweithgarwch</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corfforol</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gan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ganolbwyntio</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ar</a:t>
            </a:r>
            <a:r>
              <a:rPr lang="en-GB" sz="1800" dirty="0">
                <a:solidFill>
                  <a:schemeClr val="bg1"/>
                </a:solidFill>
                <a:effectLst/>
                <a:latin typeface="Calibri" panose="020F0502020204030204" pitchFamily="34" charset="0"/>
                <a:ea typeface="Times New Roman" panose="02020603050405020304" pitchFamily="18" charset="0"/>
              </a:rPr>
              <a:t> 6 </a:t>
            </a:r>
            <a:r>
              <a:rPr lang="en-GB" sz="1800" dirty="0" err="1">
                <a:solidFill>
                  <a:schemeClr val="bg1"/>
                </a:solidFill>
                <a:effectLst/>
                <a:latin typeface="Calibri" panose="020F0502020204030204" pitchFamily="34" charset="0"/>
                <a:ea typeface="Times New Roman" panose="02020603050405020304" pitchFamily="18" charset="0"/>
              </a:rPr>
              <a:t>cymuned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leol</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ar</a:t>
            </a:r>
            <a:r>
              <a:rPr lang="en-GB" sz="1800" dirty="0">
                <a:solidFill>
                  <a:schemeClr val="bg1"/>
                </a:solidFill>
                <a:effectLst/>
                <a:latin typeface="Calibri" panose="020F0502020204030204" pitchFamily="34" charset="0"/>
                <a:ea typeface="Times New Roman" panose="02020603050405020304" pitchFamily="18" charset="0"/>
              </a:rPr>
              <a:t> draws y </a:t>
            </a:r>
            <a:r>
              <a:rPr lang="en-GB" sz="1800" dirty="0" err="1">
                <a:solidFill>
                  <a:schemeClr val="bg1"/>
                </a:solidFill>
                <a:effectLst/>
                <a:latin typeface="Calibri" panose="020F0502020204030204" pitchFamily="34" charset="0"/>
                <a:ea typeface="Times New Roman" panose="02020603050405020304" pitchFamily="18" charset="0"/>
              </a:rPr>
              <a:t>rhanbarth</a:t>
            </a:r>
            <a:r>
              <a:rPr lang="en-GB" sz="1800" dirty="0">
                <a:solidFill>
                  <a:schemeClr val="bg1"/>
                </a:solidFill>
                <a:effectLst/>
                <a:latin typeface="Calibri" panose="020F0502020204030204" pitchFamily="34" charset="0"/>
                <a:ea typeface="Times New Roman" panose="02020603050405020304" pitchFamily="18" charset="0"/>
              </a:rPr>
              <a:t>.</a:t>
            </a:r>
          </a:p>
          <a:p>
            <a:pPr marL="12700" marR="10160">
              <a:lnSpc>
                <a:spcPct val="114599"/>
              </a:lnSpc>
              <a:spcBef>
                <a:spcPts val="5"/>
              </a:spcBef>
            </a:pPr>
            <a:endParaRPr lang="en-GB" sz="1800" dirty="0">
              <a:solidFill>
                <a:schemeClr val="bg1"/>
              </a:solidFill>
              <a:effectLst/>
              <a:latin typeface="Calibri" panose="020F0502020204030204" pitchFamily="34" charset="0"/>
              <a:ea typeface="Times New Roman" panose="02020603050405020304" pitchFamily="18" charset="0"/>
            </a:endParaRPr>
          </a:p>
          <a:p>
            <a:pPr algn="just">
              <a:spcBef>
                <a:spcPts val="300"/>
              </a:spcBef>
              <a:spcAft>
                <a:spcPts val="300"/>
              </a:spcAft>
            </a:pPr>
            <a:r>
              <a:rPr lang="en-GB" spc="-40" dirty="0" err="1">
                <a:solidFill>
                  <a:schemeClr val="bg1"/>
                </a:solidFill>
                <a:latin typeface="Calibri" panose="020F0502020204030204" pitchFamily="34" charset="0"/>
                <a:cs typeface="Calibri"/>
              </a:rPr>
              <a:t>Bydd</a:t>
            </a:r>
            <a:r>
              <a:rPr lang="en-GB" spc="-40" dirty="0">
                <a:solidFill>
                  <a:schemeClr val="bg1"/>
                </a:solidFill>
                <a:latin typeface="Calibri" panose="020F0502020204030204" pitchFamily="34" charset="0"/>
                <a:cs typeface="Calibri"/>
              </a:rPr>
              <a:t> </a:t>
            </a:r>
            <a:r>
              <a:rPr lang="en-GB" spc="-40" dirty="0" err="1">
                <a:solidFill>
                  <a:schemeClr val="bg1"/>
                </a:solidFill>
                <a:latin typeface="Calibri" panose="020F0502020204030204" pitchFamily="34" charset="0"/>
                <a:cs typeface="Calibri"/>
              </a:rPr>
              <a:t>deiliad</a:t>
            </a:r>
            <a:r>
              <a:rPr lang="en-GB" spc="-40" dirty="0">
                <a:solidFill>
                  <a:schemeClr val="bg1"/>
                </a:solidFill>
                <a:latin typeface="Calibri" panose="020F0502020204030204" pitchFamily="34" charset="0"/>
                <a:cs typeface="Calibri"/>
              </a:rPr>
              <a:t> y </a:t>
            </a:r>
            <a:r>
              <a:rPr lang="en-GB" spc="-40" dirty="0" err="1">
                <a:solidFill>
                  <a:schemeClr val="bg1"/>
                </a:solidFill>
                <a:latin typeface="Calibri" panose="020F0502020204030204" pitchFamily="34" charset="0"/>
                <a:cs typeface="Calibri"/>
              </a:rPr>
              <a:t>swydd</a:t>
            </a:r>
            <a:r>
              <a:rPr lang="en-GB" spc="-40" dirty="0">
                <a:solidFill>
                  <a:schemeClr val="bg1"/>
                </a:solidFill>
                <a:latin typeface="Calibri" panose="020F0502020204030204" pitchFamily="34" charset="0"/>
                <a:cs typeface="Calibri"/>
              </a:rPr>
              <a:t> </a:t>
            </a:r>
            <a:r>
              <a:rPr lang="en-GB" spc="-40" dirty="0" err="1">
                <a:solidFill>
                  <a:schemeClr val="bg1"/>
                </a:solidFill>
                <a:latin typeface="Calibri" panose="020F0502020204030204" pitchFamily="34" charset="0"/>
                <a:cs typeface="Calibri"/>
              </a:rPr>
              <a:t>yn</a:t>
            </a:r>
            <a:r>
              <a:rPr lang="en-GB" spc="-40" dirty="0">
                <a:solidFill>
                  <a:schemeClr val="bg1"/>
                </a:solidFill>
                <a:latin typeface="Calibri" panose="020F0502020204030204" pitchFamily="34" charset="0"/>
                <a:cs typeface="Calibri"/>
              </a:rPr>
              <a:t> </a:t>
            </a:r>
            <a:r>
              <a:rPr lang="en-GB" spc="-40" dirty="0" err="1">
                <a:solidFill>
                  <a:schemeClr val="bg1"/>
                </a:solidFill>
                <a:latin typeface="Calibri" panose="020F0502020204030204" pitchFamily="34" charset="0"/>
                <a:cs typeface="Calibri"/>
              </a:rPr>
              <a:t>gweithio</a:t>
            </a:r>
            <a:r>
              <a:rPr lang="en-GB" spc="-40" dirty="0">
                <a:solidFill>
                  <a:schemeClr val="bg1"/>
                </a:solidFill>
                <a:latin typeface="Calibri" panose="020F0502020204030204" pitchFamily="34" charset="0"/>
                <a:cs typeface="Calibri"/>
              </a:rPr>
              <a:t> </a:t>
            </a:r>
            <a:r>
              <a:rPr lang="en-GB" spc="-40" dirty="0" err="1">
                <a:solidFill>
                  <a:schemeClr val="bg1"/>
                </a:solidFill>
                <a:latin typeface="Calibri" panose="020F0502020204030204" pitchFamily="34" charset="0"/>
                <a:cs typeface="Calibri"/>
              </a:rPr>
              <a:t>mewn</a:t>
            </a:r>
            <a:r>
              <a:rPr lang="en-GB" spc="-40" dirty="0">
                <a:solidFill>
                  <a:schemeClr val="bg1"/>
                </a:solidFill>
                <a:latin typeface="Calibri" panose="020F0502020204030204" pitchFamily="34" charset="0"/>
                <a:cs typeface="Calibri"/>
              </a:rPr>
              <a:t> </a:t>
            </a:r>
            <a:r>
              <a:rPr lang="en-GB" spc="-40" dirty="0" err="1">
                <a:solidFill>
                  <a:schemeClr val="bg1"/>
                </a:solidFill>
                <a:latin typeface="Calibri" panose="020F0502020204030204" pitchFamily="34" charset="0"/>
                <a:cs typeface="Calibri"/>
              </a:rPr>
              <a:t>partneriaeth</a:t>
            </a:r>
            <a:r>
              <a:rPr lang="en-GB" spc="-40" dirty="0">
                <a:solidFill>
                  <a:schemeClr val="bg1"/>
                </a:solidFill>
                <a:latin typeface="Calibri" panose="020F0502020204030204" pitchFamily="34" charset="0"/>
                <a:cs typeface="Calibri"/>
              </a:rPr>
              <a:t> â </a:t>
            </a:r>
            <a:r>
              <a:rPr lang="en-GB" spc="-40" dirty="0" err="1">
                <a:solidFill>
                  <a:schemeClr val="bg1"/>
                </a:solidFill>
                <a:latin typeface="Calibri" panose="020F0502020204030204" pitchFamily="34" charset="0"/>
                <a:cs typeface="Calibri"/>
              </a:rPr>
              <a:t>chymdeithasau</a:t>
            </a:r>
            <a:r>
              <a:rPr lang="en-GB" spc="-40" dirty="0">
                <a:solidFill>
                  <a:schemeClr val="bg1"/>
                </a:solidFill>
                <a:latin typeface="Calibri" panose="020F0502020204030204" pitchFamily="34" charset="0"/>
                <a:cs typeface="Calibri"/>
              </a:rPr>
              <a:t> tai </a:t>
            </a:r>
            <a:r>
              <a:rPr lang="en-GB" spc="-40" dirty="0" err="1">
                <a:solidFill>
                  <a:schemeClr val="bg1"/>
                </a:solidFill>
                <a:latin typeface="Calibri" panose="020F0502020204030204" pitchFamily="34" charset="0"/>
                <a:cs typeface="Calibri"/>
              </a:rPr>
              <a:t>rhanbarthol</a:t>
            </a:r>
            <a:r>
              <a:rPr lang="en-GB" spc="-40" dirty="0">
                <a:solidFill>
                  <a:schemeClr val="bg1"/>
                </a:solidFill>
                <a:latin typeface="Calibri" panose="020F0502020204030204" pitchFamily="34" charset="0"/>
                <a:cs typeface="Calibri"/>
              </a:rPr>
              <a:t> </a:t>
            </a:r>
            <a:r>
              <a:rPr lang="en-GB" spc="-40" dirty="0" err="1">
                <a:solidFill>
                  <a:schemeClr val="bg1"/>
                </a:solidFill>
                <a:latin typeface="Calibri" panose="020F0502020204030204" pitchFamily="34" charset="0"/>
                <a:cs typeface="Calibri"/>
              </a:rPr>
              <a:t>i</a:t>
            </a:r>
            <a:r>
              <a:rPr lang="en-GB" spc="-40" dirty="0">
                <a:solidFill>
                  <a:schemeClr val="bg1"/>
                </a:solidFill>
                <a:latin typeface="Calibri" panose="020F0502020204030204" pitchFamily="34" charset="0"/>
                <a:cs typeface="Calibri"/>
              </a:rPr>
              <a:t> </a:t>
            </a:r>
            <a:r>
              <a:rPr lang="en-GB" spc="-40" dirty="0" err="1">
                <a:solidFill>
                  <a:schemeClr val="bg1"/>
                </a:solidFill>
                <a:latin typeface="Calibri" panose="020F0502020204030204" pitchFamily="34" charset="0"/>
                <a:cs typeface="Calibri"/>
              </a:rPr>
              <a:t>ddatblygu</a:t>
            </a:r>
            <a:r>
              <a:rPr lang="en-GB" spc="-40" dirty="0">
                <a:solidFill>
                  <a:schemeClr val="bg1"/>
                </a:solidFill>
                <a:latin typeface="Calibri" panose="020F0502020204030204" pitchFamily="34" charset="0"/>
                <a:cs typeface="Calibri"/>
              </a:rPr>
              <a:t> a </a:t>
            </a:r>
            <a:r>
              <a:rPr lang="en-GB" spc="-40" dirty="0" err="1">
                <a:solidFill>
                  <a:schemeClr val="bg1"/>
                </a:solidFill>
                <a:latin typeface="Calibri" panose="020F0502020204030204" pitchFamily="34" charset="0"/>
                <a:cs typeface="Calibri"/>
              </a:rPr>
              <a:t>chyflwyno</a:t>
            </a:r>
            <a:r>
              <a:rPr lang="en-GB" spc="-40" dirty="0">
                <a:solidFill>
                  <a:schemeClr val="bg1"/>
                </a:solidFill>
                <a:latin typeface="Calibri" panose="020F0502020204030204" pitchFamily="34" charset="0"/>
                <a:cs typeface="Calibri"/>
              </a:rPr>
              <a:t> </a:t>
            </a:r>
            <a:r>
              <a:rPr lang="en-GB" spc="-40" dirty="0" err="1">
                <a:solidFill>
                  <a:schemeClr val="bg1"/>
                </a:solidFill>
                <a:latin typeface="Calibri" panose="020F0502020204030204" pitchFamily="34" charset="0"/>
                <a:cs typeface="Calibri"/>
              </a:rPr>
              <a:t>cynllun</a:t>
            </a:r>
            <a:r>
              <a:rPr lang="en-GB" spc="-40" dirty="0">
                <a:solidFill>
                  <a:schemeClr val="bg1"/>
                </a:solidFill>
                <a:latin typeface="Calibri" panose="020F0502020204030204" pitchFamily="34" charset="0"/>
                <a:cs typeface="Calibri"/>
              </a:rPr>
              <a:t> </a:t>
            </a:r>
            <a:r>
              <a:rPr lang="en-GB" spc="-40" dirty="0" err="1">
                <a:solidFill>
                  <a:schemeClr val="bg1"/>
                </a:solidFill>
                <a:latin typeface="Calibri" panose="020F0502020204030204" pitchFamily="34" charset="0"/>
                <a:cs typeface="Calibri"/>
              </a:rPr>
              <a:t>gweithredol</a:t>
            </a:r>
            <a:r>
              <a:rPr lang="en-GB" spc="-40" dirty="0">
                <a:solidFill>
                  <a:schemeClr val="bg1"/>
                </a:solidFill>
                <a:latin typeface="Calibri" panose="020F0502020204030204" pitchFamily="34" charset="0"/>
                <a:cs typeface="Calibri"/>
              </a:rPr>
              <a:t> </a:t>
            </a:r>
            <a:r>
              <a:rPr lang="en-GB" spc="-40" dirty="0" err="1">
                <a:solidFill>
                  <a:schemeClr val="bg1"/>
                </a:solidFill>
                <a:latin typeface="Calibri" panose="020F0502020204030204" pitchFamily="34" charset="0"/>
                <a:cs typeface="Calibri"/>
              </a:rPr>
              <a:t>ar</a:t>
            </a:r>
            <a:r>
              <a:rPr lang="en-GB" spc="-40" dirty="0">
                <a:solidFill>
                  <a:schemeClr val="bg1"/>
                </a:solidFill>
                <a:latin typeface="Calibri" panose="020F0502020204030204" pitchFamily="34" charset="0"/>
                <a:cs typeface="Calibri"/>
              </a:rPr>
              <a:t> </a:t>
            </a:r>
            <a:r>
              <a:rPr lang="en-GB" spc="-40" dirty="0" err="1">
                <a:solidFill>
                  <a:schemeClr val="bg1"/>
                </a:solidFill>
                <a:latin typeface="Calibri" panose="020F0502020204030204" pitchFamily="34" charset="0"/>
                <a:cs typeface="Calibri"/>
              </a:rPr>
              <a:t>gyfer</a:t>
            </a:r>
            <a:r>
              <a:rPr lang="en-GB" spc="-40" dirty="0">
                <a:solidFill>
                  <a:schemeClr val="bg1"/>
                </a:solidFill>
                <a:latin typeface="Calibri" panose="020F0502020204030204" pitchFamily="34" charset="0"/>
                <a:cs typeface="Calibri"/>
              </a:rPr>
              <a:t> </a:t>
            </a:r>
            <a:r>
              <a:rPr lang="en-GB" spc="-40" dirty="0" err="1">
                <a:solidFill>
                  <a:schemeClr val="bg1"/>
                </a:solidFill>
                <a:latin typeface="Calibri" panose="020F0502020204030204" pitchFamily="34" charset="0"/>
                <a:cs typeface="Calibri"/>
              </a:rPr>
              <a:t>Prosiect</a:t>
            </a:r>
            <a:r>
              <a:rPr lang="en-GB" spc="-40" dirty="0">
                <a:solidFill>
                  <a:schemeClr val="bg1"/>
                </a:solidFill>
                <a:latin typeface="Calibri" panose="020F0502020204030204" pitchFamily="34" charset="0"/>
                <a:cs typeface="Calibri"/>
              </a:rPr>
              <a:t> </a:t>
            </a:r>
            <a:r>
              <a:rPr lang="en-GB" spc="-40" dirty="0" err="1">
                <a:solidFill>
                  <a:schemeClr val="bg1"/>
                </a:solidFill>
                <a:latin typeface="Calibri" panose="020F0502020204030204" pitchFamily="34" charset="0"/>
                <a:cs typeface="Calibri"/>
              </a:rPr>
              <a:t>Chwaraeon</a:t>
            </a:r>
            <a:r>
              <a:rPr lang="en-GB" spc="-40" dirty="0">
                <a:solidFill>
                  <a:schemeClr val="bg1"/>
                </a:solidFill>
                <a:latin typeface="Calibri" panose="020F0502020204030204" pitchFamily="34" charset="0"/>
                <a:cs typeface="Calibri"/>
              </a:rPr>
              <a:t> Carreg </a:t>
            </a:r>
            <a:r>
              <a:rPr lang="en-GB" spc="-40" dirty="0" err="1">
                <a:solidFill>
                  <a:schemeClr val="bg1"/>
                </a:solidFill>
                <a:latin typeface="Calibri" panose="020F0502020204030204" pitchFamily="34" charset="0"/>
                <a:cs typeface="Calibri"/>
              </a:rPr>
              <a:t>Drws</a:t>
            </a:r>
            <a:r>
              <a:rPr lang="en-GB" spc="-40" dirty="0">
                <a:solidFill>
                  <a:schemeClr val="bg1"/>
                </a:solidFill>
                <a:latin typeface="Calibri" panose="020F0502020204030204" pitchFamily="34" charset="0"/>
                <a:cs typeface="Calibri"/>
              </a:rPr>
              <a:t> </a:t>
            </a:r>
            <a:r>
              <a:rPr lang="en-GB" spc="-40" dirty="0" err="1">
                <a:solidFill>
                  <a:schemeClr val="bg1"/>
                </a:solidFill>
                <a:latin typeface="Calibri" panose="020F0502020204030204" pitchFamily="34" charset="0"/>
                <a:cs typeface="Calibri"/>
              </a:rPr>
              <a:t>Gogledd</a:t>
            </a:r>
            <a:r>
              <a:rPr lang="en-GB" spc="-40" dirty="0">
                <a:solidFill>
                  <a:schemeClr val="bg1"/>
                </a:solidFill>
                <a:latin typeface="Calibri" panose="020F0502020204030204" pitchFamily="34" charset="0"/>
                <a:cs typeface="Calibri"/>
              </a:rPr>
              <a:t> Cymru, </a:t>
            </a:r>
            <a:r>
              <a:rPr lang="en-GB" spc="-40" dirty="0" err="1">
                <a:solidFill>
                  <a:schemeClr val="bg1"/>
                </a:solidFill>
                <a:latin typeface="Calibri" panose="020F0502020204030204" pitchFamily="34" charset="0"/>
                <a:cs typeface="Calibri"/>
              </a:rPr>
              <a:t>gan</a:t>
            </a:r>
            <a:r>
              <a:rPr lang="en-GB" spc="-40" dirty="0">
                <a:solidFill>
                  <a:schemeClr val="bg1"/>
                </a:solidFill>
                <a:latin typeface="Calibri" panose="020F0502020204030204" pitchFamily="34" charset="0"/>
                <a:cs typeface="Calibri"/>
              </a:rPr>
              <a:t> </a:t>
            </a:r>
            <a:r>
              <a:rPr lang="en-GB" spc="-40" dirty="0" err="1">
                <a:solidFill>
                  <a:schemeClr val="bg1"/>
                </a:solidFill>
                <a:latin typeface="Calibri" panose="020F0502020204030204" pitchFamily="34" charset="0"/>
                <a:cs typeface="Calibri"/>
              </a:rPr>
              <a:t>ganolbwyntio</a:t>
            </a:r>
            <a:r>
              <a:rPr lang="en-GB" spc="-40" dirty="0">
                <a:solidFill>
                  <a:schemeClr val="bg1"/>
                </a:solidFill>
                <a:latin typeface="Calibri" panose="020F0502020204030204" pitchFamily="34" charset="0"/>
                <a:cs typeface="Calibri"/>
              </a:rPr>
              <a:t> </a:t>
            </a:r>
            <a:r>
              <a:rPr lang="en-GB" spc="-40" dirty="0" err="1">
                <a:solidFill>
                  <a:schemeClr val="bg1"/>
                </a:solidFill>
                <a:latin typeface="Calibri" panose="020F0502020204030204" pitchFamily="34" charset="0"/>
                <a:cs typeface="Calibri"/>
              </a:rPr>
              <a:t>dros</a:t>
            </a:r>
            <a:r>
              <a:rPr lang="en-GB" spc="-40" dirty="0">
                <a:solidFill>
                  <a:schemeClr val="bg1"/>
                </a:solidFill>
                <a:latin typeface="Calibri" panose="020F0502020204030204" pitchFamily="34" charset="0"/>
                <a:cs typeface="Calibri"/>
              </a:rPr>
              <a:t> </a:t>
            </a:r>
            <a:r>
              <a:rPr lang="en-GB" spc="-40" dirty="0" err="1">
                <a:solidFill>
                  <a:schemeClr val="bg1"/>
                </a:solidFill>
                <a:latin typeface="Calibri" panose="020F0502020204030204" pitchFamily="34" charset="0"/>
                <a:cs typeface="Calibri"/>
              </a:rPr>
              <a:t>dro</a:t>
            </a:r>
            <a:r>
              <a:rPr lang="en-GB" spc="-40" dirty="0">
                <a:solidFill>
                  <a:schemeClr val="bg1"/>
                </a:solidFill>
                <a:latin typeface="Calibri" panose="020F0502020204030204" pitchFamily="34" charset="0"/>
                <a:cs typeface="Calibri"/>
              </a:rPr>
              <a:t> </a:t>
            </a:r>
            <a:r>
              <a:rPr lang="en-GB" spc="-40" dirty="0" err="1">
                <a:solidFill>
                  <a:schemeClr val="bg1"/>
                </a:solidFill>
                <a:latin typeface="Calibri" panose="020F0502020204030204" pitchFamily="34" charset="0"/>
                <a:cs typeface="Calibri"/>
              </a:rPr>
              <a:t>ar</a:t>
            </a:r>
            <a:r>
              <a:rPr lang="en-GB" spc="-40" dirty="0">
                <a:solidFill>
                  <a:schemeClr val="bg1"/>
                </a:solidFill>
                <a:latin typeface="Calibri" panose="020F0502020204030204" pitchFamily="34" charset="0"/>
                <a:cs typeface="Calibri"/>
              </a:rPr>
              <a:t> </a:t>
            </a:r>
            <a:r>
              <a:rPr lang="en-GB" spc="-40" dirty="0" err="1">
                <a:solidFill>
                  <a:schemeClr val="bg1"/>
                </a:solidFill>
                <a:latin typeface="Calibri" panose="020F0502020204030204" pitchFamily="34" charset="0"/>
                <a:cs typeface="Calibri"/>
              </a:rPr>
              <a:t>gymunedau</a:t>
            </a:r>
            <a:r>
              <a:rPr lang="en-GB" spc="-40" dirty="0">
                <a:solidFill>
                  <a:schemeClr val="bg1"/>
                </a:solidFill>
                <a:latin typeface="Calibri" panose="020F0502020204030204" pitchFamily="34" charset="0"/>
                <a:cs typeface="Calibri"/>
              </a:rPr>
              <a:t> </a:t>
            </a:r>
            <a:r>
              <a:rPr lang="en-GB" spc="-40" dirty="0" err="1">
                <a:solidFill>
                  <a:schemeClr val="bg1"/>
                </a:solidFill>
                <a:latin typeface="Calibri" panose="020F0502020204030204" pitchFamily="34" charset="0"/>
                <a:cs typeface="Calibri"/>
              </a:rPr>
              <a:t>yng</a:t>
            </a:r>
            <a:r>
              <a:rPr lang="en-GB" spc="-40" dirty="0">
                <a:solidFill>
                  <a:schemeClr val="bg1"/>
                </a:solidFill>
                <a:latin typeface="Calibri" panose="020F0502020204030204" pitchFamily="34" charset="0"/>
                <a:cs typeface="Calibri"/>
              </a:rPr>
              <a:t> </a:t>
            </a:r>
            <a:r>
              <a:rPr lang="en-GB" spc="-40" dirty="0" err="1">
                <a:solidFill>
                  <a:schemeClr val="bg1"/>
                </a:solidFill>
                <a:latin typeface="Calibri" panose="020F0502020204030204" pitchFamily="34" charset="0"/>
                <a:cs typeface="Calibri"/>
              </a:rPr>
              <a:t>Nghaernarfon</a:t>
            </a:r>
            <a:r>
              <a:rPr lang="en-GB" spc="-40" dirty="0">
                <a:solidFill>
                  <a:schemeClr val="bg1"/>
                </a:solidFill>
                <a:latin typeface="Calibri" panose="020F0502020204030204" pitchFamily="34" charset="0"/>
                <a:cs typeface="Calibri"/>
              </a:rPr>
              <a:t>, Bangor, </a:t>
            </a:r>
            <a:r>
              <a:rPr lang="en-GB" spc="-40" dirty="0" err="1">
                <a:solidFill>
                  <a:schemeClr val="bg1"/>
                </a:solidFill>
                <a:latin typeface="Calibri" panose="020F0502020204030204" pitchFamily="34" charset="0"/>
                <a:cs typeface="Calibri"/>
              </a:rPr>
              <a:t>Cei</a:t>
            </a:r>
            <a:r>
              <a:rPr lang="en-GB" spc="-40" dirty="0">
                <a:solidFill>
                  <a:schemeClr val="bg1"/>
                </a:solidFill>
                <a:latin typeface="Calibri" panose="020F0502020204030204" pitchFamily="34" charset="0"/>
                <a:cs typeface="Calibri"/>
              </a:rPr>
              <a:t> </a:t>
            </a:r>
            <a:r>
              <a:rPr lang="en-GB" spc="-40" dirty="0" err="1">
                <a:solidFill>
                  <a:schemeClr val="bg1"/>
                </a:solidFill>
                <a:latin typeface="Calibri" panose="020F0502020204030204" pitchFamily="34" charset="0"/>
                <a:cs typeface="Calibri"/>
              </a:rPr>
              <a:t>Connah</a:t>
            </a:r>
            <a:r>
              <a:rPr lang="en-GB" spc="-40" dirty="0">
                <a:solidFill>
                  <a:schemeClr val="bg1"/>
                </a:solidFill>
                <a:latin typeface="Calibri" panose="020F0502020204030204" pitchFamily="34" charset="0"/>
                <a:cs typeface="Calibri"/>
              </a:rPr>
              <a:t>, Llandudno, Llanrwst a </a:t>
            </a:r>
            <a:r>
              <a:rPr lang="en-GB" spc="-40" dirty="0" err="1">
                <a:solidFill>
                  <a:schemeClr val="bg1"/>
                </a:solidFill>
                <a:latin typeface="Calibri" panose="020F0502020204030204" pitchFamily="34" charset="0"/>
                <a:cs typeface="Calibri"/>
              </a:rPr>
              <a:t>Chaergybi</a:t>
            </a:r>
            <a:r>
              <a:rPr lang="en-GB" spc="-40" dirty="0">
                <a:solidFill>
                  <a:schemeClr val="bg1"/>
                </a:solidFill>
                <a:latin typeface="Calibri" panose="020F0502020204030204" pitchFamily="34" charset="0"/>
                <a:cs typeface="Calibri"/>
              </a:rPr>
              <a:t>.</a:t>
            </a:r>
            <a:endParaRPr sz="1800" dirty="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19</a:t>
            </a:fld>
            <a:endParaRPr spc="-50" dirty="0"/>
          </a:p>
        </p:txBody>
      </p:sp>
      <p:sp>
        <p:nvSpPr>
          <p:cNvPr id="6" name="object 6"/>
          <p:cNvSpPr txBox="1">
            <a:spLocks noGrp="1"/>
          </p:cNvSpPr>
          <p:nvPr>
            <p:ph sz="half" idx="3"/>
          </p:nvPr>
        </p:nvSpPr>
        <p:spPr>
          <a:xfrm>
            <a:off x="11340662" y="3030532"/>
            <a:ext cx="6424930" cy="6123471"/>
          </a:xfrm>
          <a:prstGeom prst="rect">
            <a:avLst/>
          </a:prstGeom>
        </p:spPr>
        <p:txBody>
          <a:bodyPr vert="horz" wrap="square" lIns="0" tIns="12700" rIns="0" bIns="0" rtlCol="0">
            <a:spAutoFit/>
          </a:bodyPr>
          <a:lstStyle/>
          <a:p>
            <a:pPr marL="12700" marR="5080" algn="just">
              <a:lnSpc>
                <a:spcPct val="114599"/>
              </a:lnSpc>
              <a:spcBef>
                <a:spcPts val="100"/>
              </a:spcBef>
            </a:pPr>
            <a:r>
              <a:rPr lang="en-GB" dirty="0" err="1">
                <a:solidFill>
                  <a:srgbClr val="002060"/>
                </a:solidFill>
                <a:latin typeface="Calibri" panose="020F0502020204030204" pitchFamily="34" charset="0"/>
                <a:ea typeface="Times New Roman" panose="02020603050405020304" pitchFamily="18" charset="0"/>
              </a:rPr>
              <a:t>Bydd</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deiliad</a:t>
            </a:r>
            <a:r>
              <a:rPr lang="en-GB" dirty="0">
                <a:solidFill>
                  <a:srgbClr val="002060"/>
                </a:solidFill>
                <a:latin typeface="Calibri" panose="020F0502020204030204" pitchFamily="34" charset="0"/>
                <a:ea typeface="Times New Roman" panose="02020603050405020304" pitchFamily="18" charset="0"/>
              </a:rPr>
              <a:t> y </a:t>
            </a:r>
            <a:r>
              <a:rPr lang="en-GB" dirty="0" err="1">
                <a:solidFill>
                  <a:srgbClr val="002060"/>
                </a:solidFill>
                <a:latin typeface="Calibri" panose="020F0502020204030204" pitchFamily="34" charset="0"/>
                <a:ea typeface="Times New Roman" panose="02020603050405020304" pitchFamily="18" charset="0"/>
              </a:rPr>
              <a:t>swydd</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hefyd</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yn</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cyd-greu</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cynllun</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rhanbarthol</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i</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gefnogi</a:t>
            </a:r>
            <a:r>
              <a:rPr lang="en-GB" dirty="0">
                <a:solidFill>
                  <a:srgbClr val="002060"/>
                </a:solidFill>
                <a:latin typeface="Calibri" panose="020F0502020204030204" pitchFamily="34" charset="0"/>
                <a:ea typeface="Times New Roman" panose="02020603050405020304" pitchFamily="18" charset="0"/>
              </a:rPr>
              <a:t> a </a:t>
            </a:r>
            <a:r>
              <a:rPr lang="en-GB" dirty="0" err="1">
                <a:solidFill>
                  <a:srgbClr val="002060"/>
                </a:solidFill>
                <a:latin typeface="Calibri" panose="020F0502020204030204" pitchFamily="34" charset="0"/>
                <a:ea typeface="Times New Roman" panose="02020603050405020304" pitchFamily="18" charset="0"/>
              </a:rPr>
              <a:t>datblygu</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rhwydwaith</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ehangach</a:t>
            </a:r>
            <a:r>
              <a:rPr lang="en-GB" dirty="0">
                <a:solidFill>
                  <a:srgbClr val="002060"/>
                </a:solidFill>
                <a:latin typeface="Calibri" panose="020F0502020204030204" pitchFamily="34" charset="0"/>
                <a:ea typeface="Times New Roman" panose="02020603050405020304" pitchFamily="18" charset="0"/>
              </a:rPr>
              <a:t> o </a:t>
            </a:r>
            <a:r>
              <a:rPr lang="en-GB" dirty="0" err="1">
                <a:solidFill>
                  <a:srgbClr val="002060"/>
                </a:solidFill>
                <a:latin typeface="Calibri" panose="020F0502020204030204" pitchFamily="34" charset="0"/>
                <a:ea typeface="Times New Roman" panose="02020603050405020304" pitchFamily="18" charset="0"/>
              </a:rPr>
              <a:t>Sefydliadau</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Dibynadwy</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yn</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Lleol</a:t>
            </a:r>
            <a:r>
              <a:rPr lang="en-GB" dirty="0">
                <a:solidFill>
                  <a:srgbClr val="002060"/>
                </a:solidFill>
                <a:latin typeface="Calibri" panose="020F0502020204030204" pitchFamily="34" charset="0"/>
                <a:ea typeface="Times New Roman" panose="02020603050405020304" pitchFamily="18" charset="0"/>
              </a:rPr>
              <a:t> (LTOs) </a:t>
            </a:r>
            <a:r>
              <a:rPr lang="en-GB" dirty="0" err="1">
                <a:solidFill>
                  <a:srgbClr val="002060"/>
                </a:solidFill>
                <a:latin typeface="Calibri" panose="020F0502020204030204" pitchFamily="34" charset="0"/>
                <a:ea typeface="Times New Roman" panose="02020603050405020304" pitchFamily="18" charset="0"/>
              </a:rPr>
              <a:t>ledled</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Gogledd</a:t>
            </a:r>
            <a:r>
              <a:rPr lang="en-GB" dirty="0">
                <a:solidFill>
                  <a:srgbClr val="002060"/>
                </a:solidFill>
                <a:latin typeface="Calibri" panose="020F0502020204030204" pitchFamily="34" charset="0"/>
                <a:ea typeface="Times New Roman" panose="02020603050405020304" pitchFamily="18" charset="0"/>
              </a:rPr>
              <a:t> Cymru, </a:t>
            </a:r>
            <a:r>
              <a:rPr lang="en-GB" dirty="0" err="1">
                <a:solidFill>
                  <a:srgbClr val="002060"/>
                </a:solidFill>
                <a:latin typeface="Calibri" panose="020F0502020204030204" pitchFamily="34" charset="0"/>
                <a:ea typeface="Times New Roman" panose="02020603050405020304" pitchFamily="18" charset="0"/>
              </a:rPr>
              <a:t>gan</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sicrhau</a:t>
            </a:r>
            <a:r>
              <a:rPr lang="en-GB" dirty="0">
                <a:solidFill>
                  <a:srgbClr val="002060"/>
                </a:solidFill>
                <a:latin typeface="Calibri" panose="020F0502020204030204" pitchFamily="34" charset="0"/>
                <a:ea typeface="Times New Roman" panose="02020603050405020304" pitchFamily="18" charset="0"/>
              </a:rPr>
              <a:t> dull a </a:t>
            </a:r>
            <a:r>
              <a:rPr lang="en-GB" dirty="0" err="1">
                <a:solidFill>
                  <a:srgbClr val="002060"/>
                </a:solidFill>
                <a:latin typeface="Calibri" panose="020F0502020204030204" pitchFamily="34" charset="0"/>
                <a:ea typeface="Times New Roman" panose="02020603050405020304" pitchFamily="18" charset="0"/>
              </a:rPr>
              <a:t>arweinir</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gan</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anghenion</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gan</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ymgorffori</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egwyddorion</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Chwaraeon</a:t>
            </a:r>
            <a:r>
              <a:rPr lang="en-GB" dirty="0">
                <a:solidFill>
                  <a:srgbClr val="002060"/>
                </a:solidFill>
                <a:latin typeface="Calibri" panose="020F0502020204030204" pitchFamily="34" charset="0"/>
                <a:ea typeface="Times New Roman" panose="02020603050405020304" pitchFamily="18" charset="0"/>
              </a:rPr>
              <a:t> Carreg </a:t>
            </a:r>
            <a:r>
              <a:rPr lang="en-GB" dirty="0" err="1">
                <a:solidFill>
                  <a:srgbClr val="002060"/>
                </a:solidFill>
                <a:latin typeface="Calibri" panose="020F0502020204030204" pitchFamily="34" charset="0"/>
                <a:ea typeface="Times New Roman" panose="02020603050405020304" pitchFamily="18" charset="0"/>
              </a:rPr>
              <a:t>Drws</a:t>
            </a:r>
            <a:r>
              <a:rPr lang="en-GB" dirty="0">
                <a:solidFill>
                  <a:srgbClr val="002060"/>
                </a:solidFill>
                <a:latin typeface="Calibri" panose="020F0502020204030204" pitchFamily="34" charset="0"/>
                <a:ea typeface="Times New Roman" panose="02020603050405020304" pitchFamily="18" charset="0"/>
              </a:rPr>
              <a:t>.</a:t>
            </a:r>
          </a:p>
          <a:p>
            <a:pPr marL="12700" marR="5080" algn="just">
              <a:lnSpc>
                <a:spcPct val="114599"/>
              </a:lnSpc>
              <a:spcBef>
                <a:spcPts val="100"/>
              </a:spcBef>
            </a:pPr>
            <a:endParaRPr lang="en-GB" sz="1800" dirty="0">
              <a:solidFill>
                <a:srgbClr val="002060"/>
              </a:solidFill>
              <a:effectLst/>
              <a:latin typeface="Calibri" panose="020F0502020204030204" pitchFamily="34" charset="0"/>
              <a:ea typeface="Times New Roman" panose="02020603050405020304" pitchFamily="18" charset="0"/>
            </a:endParaRPr>
          </a:p>
          <a:p>
            <a:pPr marL="12700" marR="5080" algn="just">
              <a:lnSpc>
                <a:spcPct val="114599"/>
              </a:lnSpc>
              <a:spcBef>
                <a:spcPts val="100"/>
              </a:spcBef>
            </a:pPr>
            <a:r>
              <a:rPr lang="en-GB" dirty="0" err="1">
                <a:solidFill>
                  <a:srgbClr val="002060"/>
                </a:solidFill>
                <a:latin typeface="Calibri" panose="020F0502020204030204" pitchFamily="34" charset="0"/>
                <a:ea typeface="Times New Roman" panose="02020603050405020304" pitchFamily="18" charset="0"/>
              </a:rPr>
              <a:t>Mae'r</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rôl</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yn</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rhan</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annatod</a:t>
            </a:r>
            <a:r>
              <a:rPr lang="en-GB" dirty="0">
                <a:solidFill>
                  <a:srgbClr val="002060"/>
                </a:solidFill>
                <a:latin typeface="Calibri" panose="020F0502020204030204" pitchFamily="34" charset="0"/>
                <a:ea typeface="Times New Roman" panose="02020603050405020304" pitchFamily="18" charset="0"/>
              </a:rPr>
              <a:t> o </a:t>
            </a:r>
            <a:r>
              <a:rPr lang="en-GB" dirty="0" err="1">
                <a:solidFill>
                  <a:srgbClr val="002060"/>
                </a:solidFill>
                <a:latin typeface="Calibri" panose="020F0502020204030204" pitchFamily="34" charset="0"/>
                <a:ea typeface="Times New Roman" panose="02020603050405020304" pitchFamily="18" charset="0"/>
              </a:rPr>
              <a:t>gefnogi</a:t>
            </a:r>
            <a:r>
              <a:rPr lang="en-GB" dirty="0">
                <a:solidFill>
                  <a:srgbClr val="002060"/>
                </a:solidFill>
                <a:latin typeface="Calibri" panose="020F0502020204030204" pitchFamily="34" charset="0"/>
                <a:ea typeface="Times New Roman" panose="02020603050405020304" pitchFamily="18" charset="0"/>
              </a:rPr>
              <a:t> a </a:t>
            </a:r>
            <a:r>
              <a:rPr lang="en-GB" dirty="0" err="1">
                <a:solidFill>
                  <a:srgbClr val="002060"/>
                </a:solidFill>
                <a:latin typeface="Calibri" panose="020F0502020204030204" pitchFamily="34" charset="0"/>
                <a:ea typeface="Times New Roman" panose="02020603050405020304" pitchFamily="18" charset="0"/>
              </a:rPr>
              <a:t>datblygu</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ein</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gwaith</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lleoli</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yng</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Nghymru</a:t>
            </a:r>
            <a:r>
              <a:rPr lang="en-GB" dirty="0">
                <a:solidFill>
                  <a:srgbClr val="002060"/>
                </a:solidFill>
                <a:latin typeface="Calibri" panose="020F0502020204030204" pitchFamily="34" charset="0"/>
                <a:ea typeface="Times New Roman" panose="02020603050405020304" pitchFamily="18" charset="0"/>
              </a:rPr>
              <a:t> a </a:t>
            </a:r>
            <a:r>
              <a:rPr lang="en-GB" dirty="0" err="1">
                <a:solidFill>
                  <a:srgbClr val="002060"/>
                </a:solidFill>
                <a:latin typeface="Calibri" panose="020F0502020204030204" pitchFamily="34" charset="0"/>
                <a:ea typeface="Times New Roman" panose="02020603050405020304" pitchFamily="18" charset="0"/>
              </a:rPr>
              <a:t>thyfu</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ein</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gallu</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i</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gefnogi</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rhwydwaith</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ffyniannus</a:t>
            </a:r>
            <a:r>
              <a:rPr lang="en-GB" dirty="0">
                <a:solidFill>
                  <a:srgbClr val="002060"/>
                </a:solidFill>
                <a:latin typeface="Calibri" panose="020F0502020204030204" pitchFamily="34" charset="0"/>
                <a:ea typeface="Times New Roman" panose="02020603050405020304" pitchFamily="18" charset="0"/>
              </a:rPr>
              <a:t> o </a:t>
            </a:r>
            <a:r>
              <a:rPr lang="en-GB" dirty="0" err="1">
                <a:solidFill>
                  <a:srgbClr val="002060"/>
                </a:solidFill>
                <a:latin typeface="Calibri" panose="020F0502020204030204" pitchFamily="34" charset="0"/>
                <a:ea typeface="Times New Roman" panose="02020603050405020304" pitchFamily="18" charset="0"/>
              </a:rPr>
              <a:t>Sefydliadau</a:t>
            </a:r>
            <a:r>
              <a:rPr lang="en-GB" dirty="0">
                <a:solidFill>
                  <a:srgbClr val="002060"/>
                </a:solidFill>
                <a:latin typeface="Calibri" panose="020F0502020204030204" pitchFamily="34" charset="0"/>
                <a:ea typeface="Times New Roman" panose="02020603050405020304" pitchFamily="18" charset="0"/>
              </a:rPr>
              <a:t> y </a:t>
            </a:r>
            <a:r>
              <a:rPr lang="en-GB" dirty="0" err="1">
                <a:solidFill>
                  <a:srgbClr val="002060"/>
                </a:solidFill>
                <a:latin typeface="Calibri" panose="020F0502020204030204" pitchFamily="34" charset="0"/>
                <a:ea typeface="Times New Roman" panose="02020603050405020304" pitchFamily="18" charset="0"/>
              </a:rPr>
              <a:t>mae</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Ymddiried</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ynddynt</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yn</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Lleol</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ledled</a:t>
            </a:r>
            <a:r>
              <a:rPr lang="en-GB" dirty="0">
                <a:solidFill>
                  <a:srgbClr val="002060"/>
                </a:solidFill>
                <a:latin typeface="Calibri" panose="020F0502020204030204" pitchFamily="34" charset="0"/>
                <a:ea typeface="Times New Roman" panose="02020603050405020304" pitchFamily="18" charset="0"/>
              </a:rPr>
              <a:t> y </a:t>
            </a:r>
            <a:r>
              <a:rPr lang="en-GB" dirty="0" err="1">
                <a:solidFill>
                  <a:srgbClr val="002060"/>
                </a:solidFill>
                <a:latin typeface="Calibri" panose="020F0502020204030204" pitchFamily="34" charset="0"/>
                <a:ea typeface="Times New Roman" panose="02020603050405020304" pitchFamily="18" charset="0"/>
              </a:rPr>
              <a:t>rhanbarth</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Mae'r</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rôl</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yn</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cynnwys</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actifadu</a:t>
            </a:r>
            <a:r>
              <a:rPr lang="en-GB" dirty="0">
                <a:solidFill>
                  <a:srgbClr val="002060"/>
                </a:solidFill>
                <a:latin typeface="Calibri" panose="020F0502020204030204" pitchFamily="34" charset="0"/>
                <a:ea typeface="Times New Roman" panose="02020603050405020304" pitchFamily="18" charset="0"/>
              </a:rPr>
              <a:t> a </a:t>
            </a:r>
            <a:r>
              <a:rPr lang="en-GB" dirty="0" err="1">
                <a:solidFill>
                  <a:srgbClr val="002060"/>
                </a:solidFill>
                <a:latin typeface="Calibri" panose="020F0502020204030204" pitchFamily="34" charset="0"/>
                <a:ea typeface="Times New Roman" panose="02020603050405020304" pitchFamily="18" charset="0"/>
              </a:rPr>
              <a:t>hyrwyddo</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pecynnau</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cymorth</a:t>
            </a:r>
            <a:r>
              <a:rPr lang="en-GB" dirty="0">
                <a:solidFill>
                  <a:srgbClr val="002060"/>
                </a:solidFill>
                <a:latin typeface="Calibri" panose="020F0502020204030204" pitchFamily="34" charset="0"/>
                <a:ea typeface="Times New Roman" panose="02020603050405020304" pitchFamily="18" charset="0"/>
              </a:rPr>
              <a:t> ac </a:t>
            </a:r>
            <a:r>
              <a:rPr lang="en-GB" dirty="0" err="1">
                <a:solidFill>
                  <a:srgbClr val="002060"/>
                </a:solidFill>
                <a:latin typeface="Calibri" panose="020F0502020204030204" pitchFamily="34" charset="0"/>
                <a:ea typeface="Times New Roman" panose="02020603050405020304" pitchFamily="18" charset="0"/>
              </a:rPr>
              <a:t>ymyriadau</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ehangach</a:t>
            </a:r>
            <a:r>
              <a:rPr lang="en-GB" dirty="0">
                <a:solidFill>
                  <a:srgbClr val="002060"/>
                </a:solidFill>
                <a:latin typeface="Calibri" panose="020F0502020204030204" pitchFamily="34" charset="0"/>
                <a:ea typeface="Times New Roman" panose="02020603050405020304" pitchFamily="18" charset="0"/>
              </a:rPr>
              <a:t> StreetGames </a:t>
            </a:r>
            <a:r>
              <a:rPr lang="en-GB" dirty="0" err="1">
                <a:solidFill>
                  <a:srgbClr val="002060"/>
                </a:solidFill>
                <a:latin typeface="Calibri" panose="020F0502020204030204" pitchFamily="34" charset="0"/>
                <a:ea typeface="Times New Roman" panose="02020603050405020304" pitchFamily="18" charset="0"/>
              </a:rPr>
              <a:t>ledled</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Gogledd</a:t>
            </a:r>
            <a:r>
              <a:rPr lang="en-GB" dirty="0">
                <a:solidFill>
                  <a:srgbClr val="002060"/>
                </a:solidFill>
                <a:latin typeface="Calibri" panose="020F0502020204030204" pitchFamily="34" charset="0"/>
                <a:ea typeface="Times New Roman" panose="02020603050405020304" pitchFamily="18" charset="0"/>
              </a:rPr>
              <a:t> Cymru </a:t>
            </a:r>
            <a:r>
              <a:rPr lang="en-GB" dirty="0" err="1">
                <a:solidFill>
                  <a:srgbClr val="002060"/>
                </a:solidFill>
                <a:latin typeface="Calibri" panose="020F0502020204030204" pitchFamily="34" charset="0"/>
                <a:ea typeface="Times New Roman" panose="02020603050405020304" pitchFamily="18" charset="0"/>
              </a:rPr>
              <a:t>sy'n</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mynd</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i'r</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afael</a:t>
            </a:r>
            <a:r>
              <a:rPr lang="en-GB" dirty="0">
                <a:solidFill>
                  <a:srgbClr val="002060"/>
                </a:solidFill>
                <a:latin typeface="Calibri" panose="020F0502020204030204" pitchFamily="34" charset="0"/>
                <a:ea typeface="Times New Roman" panose="02020603050405020304" pitchFamily="18" charset="0"/>
              </a:rPr>
              <a:t> â </a:t>
            </a:r>
            <a:r>
              <a:rPr lang="en-GB" dirty="0" err="1">
                <a:solidFill>
                  <a:srgbClr val="002060"/>
                </a:solidFill>
                <a:latin typeface="Calibri" panose="020F0502020204030204" pitchFamily="34" charset="0"/>
                <a:ea typeface="Times New Roman" panose="02020603050405020304" pitchFamily="18" charset="0"/>
              </a:rPr>
              <a:t>materion</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ehangach</a:t>
            </a:r>
            <a:r>
              <a:rPr lang="en-GB" dirty="0">
                <a:solidFill>
                  <a:srgbClr val="002060"/>
                </a:solidFill>
                <a:latin typeface="Calibri" panose="020F0502020204030204" pitchFamily="34" charset="0"/>
                <a:ea typeface="Times New Roman" panose="02020603050405020304" pitchFamily="18" charset="0"/>
              </a:rPr>
              <a:t>, er </a:t>
            </a:r>
            <a:r>
              <a:rPr lang="en-GB" dirty="0" err="1">
                <a:solidFill>
                  <a:srgbClr val="002060"/>
                </a:solidFill>
                <a:latin typeface="Calibri" panose="020F0502020204030204" pitchFamily="34" charset="0"/>
                <a:ea typeface="Times New Roman" panose="02020603050405020304" pitchFamily="18" charset="0"/>
              </a:rPr>
              <a:t>enghraifft</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newyn</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gwyliau</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diogelwch</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cymunedol</a:t>
            </a:r>
            <a:r>
              <a:rPr lang="en-GB" dirty="0">
                <a:solidFill>
                  <a:srgbClr val="002060"/>
                </a:solidFill>
                <a:latin typeface="Calibri" panose="020F0502020204030204" pitchFamily="34" charset="0"/>
                <a:ea typeface="Times New Roman" panose="02020603050405020304" pitchFamily="18" charset="0"/>
              </a:rPr>
              <a:t>, iechyd </a:t>
            </a:r>
            <a:r>
              <a:rPr lang="en-GB" dirty="0" err="1">
                <a:solidFill>
                  <a:srgbClr val="002060"/>
                </a:solidFill>
                <a:latin typeface="Calibri" panose="020F0502020204030204" pitchFamily="34" charset="0"/>
                <a:ea typeface="Times New Roman" panose="02020603050405020304" pitchFamily="18" charset="0"/>
              </a:rPr>
              <a:t>meddwl</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llais</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ieuenctid</a:t>
            </a:r>
            <a:r>
              <a:rPr lang="en-GB" dirty="0">
                <a:solidFill>
                  <a:srgbClr val="002060"/>
                </a:solidFill>
                <a:latin typeface="Calibri" panose="020F0502020204030204" pitchFamily="34" charset="0"/>
                <a:ea typeface="Times New Roman" panose="02020603050405020304" pitchFamily="18" charset="0"/>
              </a:rPr>
              <a:t> a </a:t>
            </a:r>
            <a:r>
              <a:rPr lang="en-GB" dirty="0" err="1">
                <a:solidFill>
                  <a:srgbClr val="002060"/>
                </a:solidFill>
                <a:latin typeface="Calibri" panose="020F0502020204030204" pitchFamily="34" charset="0"/>
                <a:ea typeface="Times New Roman" panose="02020603050405020304" pitchFamily="18" charset="0"/>
              </a:rPr>
              <a:t>datblygu'r</a:t>
            </a:r>
            <a:r>
              <a:rPr lang="en-GB" dirty="0">
                <a:solidFill>
                  <a:srgbClr val="002060"/>
                </a:solidFill>
                <a:latin typeface="Calibri" panose="020F0502020204030204" pitchFamily="34" charset="0"/>
                <a:ea typeface="Times New Roman" panose="02020603050405020304" pitchFamily="18" charset="0"/>
              </a:rPr>
              <a:t> </a:t>
            </a:r>
            <a:r>
              <a:rPr lang="en-GB" dirty="0" err="1">
                <a:solidFill>
                  <a:srgbClr val="002060"/>
                </a:solidFill>
                <a:latin typeface="Calibri" panose="020F0502020204030204" pitchFamily="34" charset="0"/>
                <a:ea typeface="Times New Roman" panose="02020603050405020304" pitchFamily="18" charset="0"/>
              </a:rPr>
              <a:t>gweithlu</a:t>
            </a:r>
            <a:r>
              <a:rPr lang="en-GB" dirty="0">
                <a:solidFill>
                  <a:srgbClr val="002060"/>
                </a:solidFill>
                <a:latin typeface="Calibri" panose="020F0502020204030204" pitchFamily="34" charset="0"/>
                <a:ea typeface="Times New Roman" panose="02020603050405020304" pitchFamily="18" charset="0"/>
              </a:rPr>
              <a:t>.</a:t>
            </a:r>
          </a:p>
          <a:p>
            <a:pPr marL="12700" marR="5080" algn="just">
              <a:lnSpc>
                <a:spcPct val="114599"/>
              </a:lnSpc>
              <a:spcBef>
                <a:spcPts val="100"/>
              </a:spcBef>
            </a:pPr>
            <a:endParaRPr lang="en-GB" sz="1800" spc="-40" dirty="0">
              <a:solidFill>
                <a:srgbClr val="002060"/>
              </a:solidFill>
              <a:latin typeface="Calibri" panose="020F0502020204030204" pitchFamily="34" charset="0"/>
              <a:cs typeface="Calibri"/>
            </a:endParaRPr>
          </a:p>
          <a:p>
            <a:pPr marL="12700" marR="5080" algn="just">
              <a:lnSpc>
                <a:spcPct val="114599"/>
              </a:lnSpc>
              <a:spcBef>
                <a:spcPts val="100"/>
              </a:spcBef>
            </a:pPr>
            <a:r>
              <a:rPr lang="en-GB" spc="-40" dirty="0" err="1">
                <a:solidFill>
                  <a:srgbClr val="002060"/>
                </a:solidFill>
                <a:latin typeface="Calibri" panose="020F0502020204030204" pitchFamily="34" charset="0"/>
              </a:rPr>
              <a:t>Mae'r</a:t>
            </a:r>
            <a:r>
              <a:rPr lang="en-GB" spc="-40" dirty="0">
                <a:solidFill>
                  <a:srgbClr val="002060"/>
                </a:solidFill>
                <a:latin typeface="Calibri" panose="020F0502020204030204" pitchFamily="34" charset="0"/>
              </a:rPr>
              <a:t> </a:t>
            </a:r>
            <a:r>
              <a:rPr lang="en-GB" spc="-40" dirty="0" err="1">
                <a:solidFill>
                  <a:srgbClr val="002060"/>
                </a:solidFill>
                <a:latin typeface="Calibri" panose="020F0502020204030204" pitchFamily="34" charset="0"/>
              </a:rPr>
              <a:t>gallu</a:t>
            </a:r>
            <a:r>
              <a:rPr lang="en-GB" spc="-40" dirty="0">
                <a:solidFill>
                  <a:srgbClr val="002060"/>
                </a:solidFill>
                <a:latin typeface="Calibri" panose="020F0502020204030204" pitchFamily="34" charset="0"/>
              </a:rPr>
              <a:t> </a:t>
            </a:r>
            <a:r>
              <a:rPr lang="en-GB" spc="-40" dirty="0" err="1">
                <a:solidFill>
                  <a:srgbClr val="002060"/>
                </a:solidFill>
                <a:latin typeface="Calibri" panose="020F0502020204030204" pitchFamily="34" charset="0"/>
              </a:rPr>
              <a:t>i</a:t>
            </a:r>
            <a:r>
              <a:rPr lang="en-GB" spc="-40" dirty="0">
                <a:solidFill>
                  <a:srgbClr val="002060"/>
                </a:solidFill>
                <a:latin typeface="Calibri" panose="020F0502020204030204" pitchFamily="34" charset="0"/>
              </a:rPr>
              <a:t> </a:t>
            </a:r>
            <a:r>
              <a:rPr lang="en-GB" spc="-40" dirty="0" err="1">
                <a:solidFill>
                  <a:srgbClr val="002060"/>
                </a:solidFill>
                <a:latin typeface="Calibri" panose="020F0502020204030204" pitchFamily="34" charset="0"/>
              </a:rPr>
              <a:t>gyfathrebu</a:t>
            </a:r>
            <a:r>
              <a:rPr lang="en-GB" spc="-40" dirty="0">
                <a:solidFill>
                  <a:srgbClr val="002060"/>
                </a:solidFill>
                <a:latin typeface="Calibri" panose="020F0502020204030204" pitchFamily="34" charset="0"/>
              </a:rPr>
              <a:t> </a:t>
            </a:r>
            <a:r>
              <a:rPr lang="en-GB" spc="-40" dirty="0" err="1">
                <a:solidFill>
                  <a:srgbClr val="002060"/>
                </a:solidFill>
                <a:latin typeface="Calibri" panose="020F0502020204030204" pitchFamily="34" charset="0"/>
              </a:rPr>
              <a:t>yn</a:t>
            </a:r>
            <a:r>
              <a:rPr lang="en-GB" spc="-40" dirty="0">
                <a:solidFill>
                  <a:srgbClr val="002060"/>
                </a:solidFill>
                <a:latin typeface="Calibri" panose="020F0502020204030204" pitchFamily="34" charset="0"/>
              </a:rPr>
              <a:t> </a:t>
            </a:r>
            <a:r>
              <a:rPr lang="en-GB" spc="-40" dirty="0" err="1">
                <a:solidFill>
                  <a:srgbClr val="002060"/>
                </a:solidFill>
                <a:latin typeface="Calibri" panose="020F0502020204030204" pitchFamily="34" charset="0"/>
              </a:rPr>
              <a:t>Gymraeg</a:t>
            </a:r>
            <a:r>
              <a:rPr lang="en-GB" spc="-40" dirty="0">
                <a:solidFill>
                  <a:srgbClr val="002060"/>
                </a:solidFill>
                <a:latin typeface="Calibri" panose="020F0502020204030204" pitchFamily="34" charset="0"/>
              </a:rPr>
              <a:t> </a:t>
            </a:r>
            <a:r>
              <a:rPr lang="en-GB" spc="-40" dirty="0" err="1">
                <a:solidFill>
                  <a:srgbClr val="002060"/>
                </a:solidFill>
                <a:latin typeface="Calibri" panose="020F0502020204030204" pitchFamily="34" charset="0"/>
              </a:rPr>
              <a:t>yn</a:t>
            </a:r>
            <a:r>
              <a:rPr lang="en-GB" spc="-40" dirty="0">
                <a:solidFill>
                  <a:srgbClr val="002060"/>
                </a:solidFill>
                <a:latin typeface="Calibri" panose="020F0502020204030204" pitchFamily="34" charset="0"/>
              </a:rPr>
              <a:t> </a:t>
            </a:r>
            <a:r>
              <a:rPr lang="en-GB" spc="-40" dirty="0" err="1">
                <a:solidFill>
                  <a:srgbClr val="002060"/>
                </a:solidFill>
                <a:latin typeface="Calibri" panose="020F0502020204030204" pitchFamily="34" charset="0"/>
              </a:rPr>
              <a:t>ddymunol</a:t>
            </a:r>
            <a:r>
              <a:rPr lang="en-GB" spc="-40" dirty="0">
                <a:solidFill>
                  <a:srgbClr val="002060"/>
                </a:solidFill>
                <a:latin typeface="Calibri" panose="020F0502020204030204" pitchFamily="34" charset="0"/>
              </a:rPr>
              <a:t> </a:t>
            </a:r>
            <a:r>
              <a:rPr lang="en-GB" spc="-40" dirty="0" err="1">
                <a:solidFill>
                  <a:srgbClr val="002060"/>
                </a:solidFill>
                <a:latin typeface="Calibri" panose="020F0502020204030204" pitchFamily="34" charset="0"/>
              </a:rPr>
              <a:t>i</a:t>
            </a:r>
            <a:r>
              <a:rPr lang="en-GB" spc="-40" dirty="0">
                <a:solidFill>
                  <a:srgbClr val="002060"/>
                </a:solidFill>
                <a:latin typeface="Calibri" panose="020F0502020204030204" pitchFamily="34" charset="0"/>
              </a:rPr>
              <a:t> </a:t>
            </a:r>
            <a:r>
              <a:rPr lang="en-GB" spc="-40" dirty="0" err="1">
                <a:solidFill>
                  <a:srgbClr val="002060"/>
                </a:solidFill>
                <a:latin typeface="Calibri" panose="020F0502020204030204" pitchFamily="34" charset="0"/>
              </a:rPr>
              <a:t>ddeiliad</a:t>
            </a:r>
            <a:r>
              <a:rPr lang="en-GB" spc="-40" dirty="0">
                <a:solidFill>
                  <a:srgbClr val="002060"/>
                </a:solidFill>
                <a:latin typeface="Calibri" panose="020F0502020204030204" pitchFamily="34" charset="0"/>
              </a:rPr>
              <a:t> y </a:t>
            </a:r>
            <a:r>
              <a:rPr lang="en-GB" spc="-40" dirty="0" err="1">
                <a:solidFill>
                  <a:srgbClr val="002060"/>
                </a:solidFill>
                <a:latin typeface="Calibri" panose="020F0502020204030204" pitchFamily="34" charset="0"/>
              </a:rPr>
              <a:t>swydd</a:t>
            </a:r>
            <a:r>
              <a:rPr lang="en-GB" spc="-40" dirty="0">
                <a:solidFill>
                  <a:srgbClr val="002060"/>
                </a:solidFill>
                <a:latin typeface="Calibri" panose="020F0502020204030204" pitchFamily="34" charset="0"/>
              </a:rPr>
              <a:t> hon, </a:t>
            </a:r>
            <a:r>
              <a:rPr lang="en-GB" spc="-40" dirty="0" err="1">
                <a:solidFill>
                  <a:srgbClr val="002060"/>
                </a:solidFill>
                <a:latin typeface="Calibri" panose="020F0502020204030204" pitchFamily="34" charset="0"/>
              </a:rPr>
              <a:t>fodd</a:t>
            </a:r>
            <a:r>
              <a:rPr lang="en-GB" spc="-40" dirty="0">
                <a:solidFill>
                  <a:srgbClr val="002060"/>
                </a:solidFill>
                <a:latin typeface="Calibri" panose="020F0502020204030204" pitchFamily="34" charset="0"/>
              </a:rPr>
              <a:t> </a:t>
            </a:r>
            <a:r>
              <a:rPr lang="en-GB" spc="-40" dirty="0" err="1">
                <a:solidFill>
                  <a:srgbClr val="002060"/>
                </a:solidFill>
                <a:latin typeface="Calibri" panose="020F0502020204030204" pitchFamily="34" charset="0"/>
              </a:rPr>
              <a:t>bynnag</a:t>
            </a:r>
            <a:r>
              <a:rPr lang="en-GB" spc="-40" dirty="0">
                <a:solidFill>
                  <a:srgbClr val="002060"/>
                </a:solidFill>
                <a:latin typeface="Calibri" panose="020F0502020204030204" pitchFamily="34" charset="0"/>
              </a:rPr>
              <a:t>, </a:t>
            </a:r>
            <a:r>
              <a:rPr lang="en-GB" spc="-40" dirty="0" err="1">
                <a:solidFill>
                  <a:srgbClr val="002060"/>
                </a:solidFill>
                <a:latin typeface="Calibri" panose="020F0502020204030204" pitchFamily="34" charset="0"/>
              </a:rPr>
              <a:t>darperir</a:t>
            </a:r>
            <a:r>
              <a:rPr lang="en-GB" spc="-40" dirty="0">
                <a:solidFill>
                  <a:srgbClr val="002060"/>
                </a:solidFill>
                <a:latin typeface="Calibri" panose="020F0502020204030204" pitchFamily="34" charset="0"/>
              </a:rPr>
              <a:t> </a:t>
            </a:r>
            <a:r>
              <a:rPr lang="en-GB" spc="-40" dirty="0" err="1">
                <a:solidFill>
                  <a:srgbClr val="002060"/>
                </a:solidFill>
                <a:latin typeface="Calibri" panose="020F0502020204030204" pitchFamily="34" charset="0"/>
              </a:rPr>
              <a:t>hyfforddiant</a:t>
            </a:r>
            <a:r>
              <a:rPr lang="en-GB" spc="-40" dirty="0">
                <a:solidFill>
                  <a:srgbClr val="002060"/>
                </a:solidFill>
                <a:latin typeface="Calibri" panose="020F0502020204030204" pitchFamily="34" charset="0"/>
              </a:rPr>
              <a:t> a </a:t>
            </a:r>
            <a:r>
              <a:rPr lang="en-GB" spc="-40" dirty="0" err="1">
                <a:solidFill>
                  <a:srgbClr val="002060"/>
                </a:solidFill>
                <a:latin typeface="Calibri" panose="020F0502020204030204" pitchFamily="34" charset="0"/>
              </a:rPr>
              <a:t>chefnogaeth</a:t>
            </a:r>
            <a:r>
              <a:rPr lang="en-GB" spc="-40" dirty="0">
                <a:solidFill>
                  <a:srgbClr val="002060"/>
                </a:solidFill>
                <a:latin typeface="Calibri" panose="020F0502020204030204" pitchFamily="34" charset="0"/>
              </a:rPr>
              <a:t> </a:t>
            </a:r>
            <a:r>
              <a:rPr lang="en-GB" spc="-40" dirty="0" err="1">
                <a:solidFill>
                  <a:srgbClr val="002060"/>
                </a:solidFill>
                <a:latin typeface="Calibri" panose="020F0502020204030204" pitchFamily="34" charset="0"/>
              </a:rPr>
              <a:t>i</a:t>
            </a:r>
            <a:r>
              <a:rPr lang="en-GB" spc="-40" dirty="0">
                <a:solidFill>
                  <a:srgbClr val="002060"/>
                </a:solidFill>
                <a:latin typeface="Calibri" panose="020F0502020204030204" pitchFamily="34" charset="0"/>
              </a:rPr>
              <a:t> </a:t>
            </a:r>
            <a:r>
              <a:rPr lang="en-GB" spc="-40" dirty="0" err="1">
                <a:solidFill>
                  <a:srgbClr val="002060"/>
                </a:solidFill>
                <a:latin typeface="Calibri" panose="020F0502020204030204" pitchFamily="34" charset="0"/>
              </a:rPr>
              <a:t>ddysgu</a:t>
            </a:r>
            <a:r>
              <a:rPr lang="en-GB" spc="-40" dirty="0">
                <a:solidFill>
                  <a:srgbClr val="002060"/>
                </a:solidFill>
                <a:latin typeface="Calibri" panose="020F0502020204030204" pitchFamily="34" charset="0"/>
              </a:rPr>
              <a:t> </a:t>
            </a:r>
            <a:r>
              <a:rPr lang="en-GB" spc="-40" dirty="0" err="1">
                <a:solidFill>
                  <a:srgbClr val="002060"/>
                </a:solidFill>
                <a:latin typeface="Calibri" panose="020F0502020204030204" pitchFamily="34" charset="0"/>
              </a:rPr>
              <a:t>ar</a:t>
            </a:r>
            <a:r>
              <a:rPr lang="en-GB" spc="-40" dirty="0">
                <a:solidFill>
                  <a:srgbClr val="002060"/>
                </a:solidFill>
                <a:latin typeface="Calibri" panose="020F0502020204030204" pitchFamily="34" charset="0"/>
              </a:rPr>
              <a:t> </a:t>
            </a:r>
            <a:r>
              <a:rPr lang="en-GB" spc="-40" dirty="0" err="1">
                <a:solidFill>
                  <a:srgbClr val="002060"/>
                </a:solidFill>
                <a:latin typeface="Calibri" panose="020F0502020204030204" pitchFamily="34" charset="0"/>
              </a:rPr>
              <a:t>gyfer</a:t>
            </a:r>
            <a:r>
              <a:rPr lang="en-GB" spc="-40" dirty="0">
                <a:solidFill>
                  <a:srgbClr val="002060"/>
                </a:solidFill>
                <a:latin typeface="Calibri" panose="020F0502020204030204" pitchFamily="34" charset="0"/>
              </a:rPr>
              <a:t> yr </a:t>
            </a:r>
            <a:r>
              <a:rPr lang="en-GB" spc="-40" dirty="0" err="1">
                <a:solidFill>
                  <a:srgbClr val="002060"/>
                </a:solidFill>
                <a:latin typeface="Calibri" panose="020F0502020204030204" pitchFamily="34" charset="0"/>
              </a:rPr>
              <a:t>ymgeisydd</a:t>
            </a:r>
            <a:r>
              <a:rPr lang="en-GB" spc="-40" dirty="0">
                <a:solidFill>
                  <a:srgbClr val="002060"/>
                </a:solidFill>
                <a:latin typeface="Calibri" panose="020F0502020204030204" pitchFamily="34" charset="0"/>
              </a:rPr>
              <a:t> </a:t>
            </a:r>
            <a:r>
              <a:rPr lang="en-GB" spc="-40" dirty="0" err="1">
                <a:solidFill>
                  <a:srgbClr val="002060"/>
                </a:solidFill>
                <a:latin typeface="Calibri" panose="020F0502020204030204" pitchFamily="34" charset="0"/>
              </a:rPr>
              <a:t>cywir</a:t>
            </a:r>
            <a:r>
              <a:rPr lang="en-GB" spc="-40" dirty="0">
                <a:solidFill>
                  <a:srgbClr val="002060"/>
                </a:solidFill>
                <a:latin typeface="Calibri" panose="020F0502020204030204" pitchFamily="34" charset="0"/>
              </a:rPr>
              <a:t>.</a:t>
            </a:r>
            <a:endParaRPr lang="en-GB" sz="1800" spc="-40" dirty="0">
              <a:solidFill>
                <a:srgbClr val="002060"/>
              </a:solidFill>
              <a:latin typeface="Calibri"/>
              <a:cs typeface="Calibri"/>
            </a:endParaRPr>
          </a:p>
          <a:p>
            <a:pPr marL="12700" marR="5080" algn="just">
              <a:lnSpc>
                <a:spcPct val="114599"/>
              </a:lnSpc>
              <a:spcBef>
                <a:spcPts val="100"/>
              </a:spcBef>
            </a:pPr>
            <a:endParaRPr lang="en-GB" spc="-10" dirty="0">
              <a:solidFill>
                <a:srgbClr val="002060"/>
              </a:solidFill>
            </a:endParaRPr>
          </a:p>
          <a:p>
            <a:pPr marL="12700" marR="5080" algn="just">
              <a:lnSpc>
                <a:spcPct val="114599"/>
              </a:lnSpc>
              <a:spcBef>
                <a:spcPts val="100"/>
              </a:spcBef>
            </a:pPr>
            <a:endParaRPr spc="-10" dirty="0">
              <a:solidFill>
                <a:srgbClr val="002060"/>
              </a:solidFill>
            </a:endParaRPr>
          </a:p>
        </p:txBody>
      </p:sp>
    </p:spTree>
    <p:extLst>
      <p:ext uri="{BB962C8B-B14F-4D97-AF65-F5344CB8AC3E}">
        <p14:creationId xmlns:p14="http://schemas.microsoft.com/office/powerpoint/2010/main" val="314893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10286999"/>
          </a:xfrm>
          <a:prstGeom prst="rect">
            <a:avLst/>
          </a:prstGeom>
        </p:spPr>
      </p:pic>
      <p:sp>
        <p:nvSpPr>
          <p:cNvPr id="3" name="object 3"/>
          <p:cNvSpPr/>
          <p:nvPr/>
        </p:nvSpPr>
        <p:spPr>
          <a:xfrm>
            <a:off x="10265851" y="250005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p:nvPr/>
        </p:nvSpPr>
        <p:spPr>
          <a:xfrm>
            <a:off x="10265852" y="3482402"/>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C7263D"/>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346456" rIns="0" bIns="0" rtlCol="0">
            <a:spAutoFit/>
          </a:bodyPr>
          <a:lstStyle/>
          <a:p>
            <a:pPr marL="9249410">
              <a:lnSpc>
                <a:spcPct val="100000"/>
              </a:lnSpc>
              <a:spcBef>
                <a:spcPts val="100"/>
              </a:spcBef>
            </a:pPr>
            <a:r>
              <a:rPr spc="-120" dirty="0"/>
              <a:t>CONTENTS</a:t>
            </a:r>
          </a:p>
        </p:txBody>
      </p:sp>
      <p:sp>
        <p:nvSpPr>
          <p:cNvPr id="6" name="object 6"/>
          <p:cNvSpPr txBox="1"/>
          <p:nvPr/>
        </p:nvSpPr>
        <p:spPr>
          <a:xfrm>
            <a:off x="10797085" y="3349334"/>
            <a:ext cx="3068320"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About</a:t>
            </a:r>
            <a:r>
              <a:rPr sz="3000" spc="-60" dirty="0">
                <a:solidFill>
                  <a:srgbClr val="FFFFFF"/>
                </a:solidFill>
                <a:latin typeface="Calibri"/>
                <a:cs typeface="Calibri"/>
              </a:rPr>
              <a:t> </a:t>
            </a:r>
            <a:r>
              <a:rPr sz="3000" spc="-10" dirty="0">
                <a:solidFill>
                  <a:srgbClr val="FFFFFF"/>
                </a:solidFill>
                <a:latin typeface="Calibri"/>
                <a:cs typeface="Calibri"/>
              </a:rPr>
              <a:t>StreetGames</a:t>
            </a:r>
            <a:endParaRPr sz="3000">
              <a:latin typeface="Calibri"/>
              <a:cs typeface="Calibri"/>
            </a:endParaRPr>
          </a:p>
        </p:txBody>
      </p:sp>
      <p:sp>
        <p:nvSpPr>
          <p:cNvPr id="7" name="object 7"/>
          <p:cNvSpPr/>
          <p:nvPr/>
        </p:nvSpPr>
        <p:spPr>
          <a:xfrm>
            <a:off x="10265852" y="4387278"/>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D99823"/>
          </a:solidFill>
        </p:spPr>
        <p:txBody>
          <a:bodyPr wrap="square" lIns="0" tIns="0" rIns="0" bIns="0" rtlCol="0"/>
          <a:lstStyle/>
          <a:p>
            <a:endParaRPr/>
          </a:p>
        </p:txBody>
      </p:sp>
      <p:sp>
        <p:nvSpPr>
          <p:cNvPr id="8" name="object 8"/>
          <p:cNvSpPr txBox="1"/>
          <p:nvPr/>
        </p:nvSpPr>
        <p:spPr>
          <a:xfrm>
            <a:off x="10797085" y="4254210"/>
            <a:ext cx="1721485"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Our</a:t>
            </a:r>
            <a:r>
              <a:rPr sz="3000" spc="-50" dirty="0">
                <a:solidFill>
                  <a:srgbClr val="FFFFFF"/>
                </a:solidFill>
                <a:latin typeface="Calibri"/>
                <a:cs typeface="Calibri"/>
              </a:rPr>
              <a:t> </a:t>
            </a:r>
            <a:r>
              <a:rPr sz="3000" spc="-10" dirty="0">
                <a:solidFill>
                  <a:srgbClr val="FFFFFF"/>
                </a:solidFill>
                <a:latin typeface="Calibri"/>
                <a:cs typeface="Calibri"/>
              </a:rPr>
              <a:t>Values</a:t>
            </a:r>
            <a:endParaRPr sz="3000">
              <a:latin typeface="Calibri"/>
              <a:cs typeface="Calibri"/>
            </a:endParaRPr>
          </a:p>
        </p:txBody>
      </p:sp>
      <p:sp>
        <p:nvSpPr>
          <p:cNvPr id="9" name="object 9"/>
          <p:cNvSpPr/>
          <p:nvPr/>
        </p:nvSpPr>
        <p:spPr>
          <a:xfrm>
            <a:off x="10265852" y="5258816"/>
            <a:ext cx="339090" cy="340360"/>
          </a:xfrm>
          <a:custGeom>
            <a:avLst/>
            <a:gdLst/>
            <a:ahLst/>
            <a:cxnLst/>
            <a:rect l="l" t="t" r="r" b="b"/>
            <a:pathLst>
              <a:path w="339090" h="340360">
                <a:moveTo>
                  <a:pt x="169428" y="340097"/>
                </a:moveTo>
                <a:lnTo>
                  <a:pt x="124388" y="334023"/>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FFFFFF"/>
          </a:solidFill>
        </p:spPr>
        <p:txBody>
          <a:bodyPr wrap="square" lIns="0" tIns="0" rIns="0" bIns="0" rtlCol="0"/>
          <a:lstStyle/>
          <a:p>
            <a:endParaRPr/>
          </a:p>
        </p:txBody>
      </p:sp>
      <p:sp>
        <p:nvSpPr>
          <p:cNvPr id="10" name="object 10"/>
          <p:cNvSpPr txBox="1"/>
          <p:nvPr/>
        </p:nvSpPr>
        <p:spPr>
          <a:xfrm>
            <a:off x="10797085" y="5168610"/>
            <a:ext cx="2894330"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Our</a:t>
            </a:r>
            <a:r>
              <a:rPr sz="3000" spc="-50" dirty="0">
                <a:solidFill>
                  <a:srgbClr val="FFFFFF"/>
                </a:solidFill>
                <a:latin typeface="Calibri"/>
                <a:cs typeface="Calibri"/>
              </a:rPr>
              <a:t> </a:t>
            </a:r>
            <a:r>
              <a:rPr sz="3000" spc="-10" dirty="0">
                <a:solidFill>
                  <a:srgbClr val="FFFFFF"/>
                </a:solidFill>
                <a:latin typeface="Calibri"/>
                <a:cs typeface="Calibri"/>
              </a:rPr>
              <a:t>Commitments</a:t>
            </a:r>
            <a:endParaRPr sz="3000" dirty="0">
              <a:latin typeface="Calibri"/>
              <a:cs typeface="Calibri"/>
            </a:endParaRPr>
          </a:p>
        </p:txBody>
      </p:sp>
      <p:sp>
        <p:nvSpPr>
          <p:cNvPr id="11" name="object 11"/>
          <p:cNvSpPr/>
          <p:nvPr/>
        </p:nvSpPr>
        <p:spPr>
          <a:xfrm>
            <a:off x="10265852" y="6095615"/>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2"/>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2"/>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C7263D"/>
          </a:solidFill>
        </p:spPr>
        <p:txBody>
          <a:bodyPr wrap="square" lIns="0" tIns="0" rIns="0" bIns="0" rtlCol="0"/>
          <a:lstStyle/>
          <a:p>
            <a:endParaRPr/>
          </a:p>
        </p:txBody>
      </p:sp>
      <p:sp>
        <p:nvSpPr>
          <p:cNvPr id="13" name="object 13"/>
          <p:cNvSpPr/>
          <p:nvPr/>
        </p:nvSpPr>
        <p:spPr>
          <a:xfrm>
            <a:off x="10265852" y="8295616"/>
            <a:ext cx="339090" cy="340360"/>
          </a:xfrm>
          <a:custGeom>
            <a:avLst/>
            <a:gdLst/>
            <a:ahLst/>
            <a:cxnLst/>
            <a:rect l="l" t="t" r="r" b="b"/>
            <a:pathLst>
              <a:path w="339090" h="340359">
                <a:moveTo>
                  <a:pt x="169428" y="340097"/>
                </a:moveTo>
                <a:lnTo>
                  <a:pt x="124388" y="334023"/>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C7263D"/>
          </a:solidFill>
        </p:spPr>
        <p:txBody>
          <a:bodyPr wrap="square" lIns="0" tIns="0" rIns="0" bIns="0" rtlCol="0"/>
          <a:lstStyle/>
          <a:p>
            <a:endParaRPr/>
          </a:p>
        </p:txBody>
      </p:sp>
      <p:sp>
        <p:nvSpPr>
          <p:cNvPr id="14" name="object 14"/>
          <p:cNvSpPr txBox="1"/>
          <p:nvPr/>
        </p:nvSpPr>
        <p:spPr>
          <a:xfrm>
            <a:off x="10797085" y="7305457"/>
            <a:ext cx="2867660" cy="1363322"/>
          </a:xfrm>
          <a:prstGeom prst="rect">
            <a:avLst/>
          </a:prstGeom>
        </p:spPr>
        <p:txBody>
          <a:bodyPr vert="horz" wrap="square" lIns="0" tIns="12700" rIns="0" bIns="0" rtlCol="0">
            <a:spAutoFit/>
          </a:bodyPr>
          <a:lstStyle/>
          <a:p>
            <a:pPr marL="12700" marR="5080">
              <a:lnSpc>
                <a:spcPct val="153400"/>
              </a:lnSpc>
              <a:spcBef>
                <a:spcPts val="100"/>
              </a:spcBef>
            </a:pPr>
            <a:endParaRPr lang="en-GB" sz="3000" dirty="0">
              <a:solidFill>
                <a:srgbClr val="FFFFFF"/>
              </a:solidFill>
              <a:latin typeface="Calibri"/>
              <a:cs typeface="Calibri"/>
            </a:endParaRPr>
          </a:p>
          <a:p>
            <a:pPr marL="12700" marR="5080">
              <a:lnSpc>
                <a:spcPct val="153400"/>
              </a:lnSpc>
              <a:spcBef>
                <a:spcPts val="100"/>
              </a:spcBef>
            </a:pPr>
            <a:r>
              <a:rPr sz="3000" dirty="0">
                <a:solidFill>
                  <a:srgbClr val="FFFFFF"/>
                </a:solidFill>
                <a:latin typeface="Calibri"/>
                <a:cs typeface="Calibri"/>
              </a:rPr>
              <a:t>How</a:t>
            </a:r>
            <a:r>
              <a:rPr sz="3000" spc="-50" dirty="0">
                <a:solidFill>
                  <a:srgbClr val="FFFFFF"/>
                </a:solidFill>
                <a:latin typeface="Calibri"/>
                <a:cs typeface="Calibri"/>
              </a:rPr>
              <a:t> </a:t>
            </a:r>
            <a:r>
              <a:rPr sz="3000" dirty="0">
                <a:solidFill>
                  <a:srgbClr val="FFFFFF"/>
                </a:solidFill>
                <a:latin typeface="Calibri"/>
                <a:cs typeface="Calibri"/>
              </a:rPr>
              <a:t>to</a:t>
            </a:r>
            <a:r>
              <a:rPr sz="3000" spc="-50" dirty="0">
                <a:solidFill>
                  <a:srgbClr val="FFFFFF"/>
                </a:solidFill>
                <a:latin typeface="Calibri"/>
                <a:cs typeface="Calibri"/>
              </a:rPr>
              <a:t> </a:t>
            </a:r>
            <a:r>
              <a:rPr sz="3000" spc="-10" dirty="0">
                <a:solidFill>
                  <a:srgbClr val="FFFFFF"/>
                </a:solidFill>
                <a:latin typeface="Calibri"/>
                <a:cs typeface="Calibri"/>
              </a:rPr>
              <a:t>Apply</a:t>
            </a:r>
            <a:endParaRPr sz="3000" dirty="0">
              <a:latin typeface="Calibri"/>
              <a:cs typeface="Calibri"/>
            </a:endParaRPr>
          </a:p>
        </p:txBody>
      </p:sp>
      <p:sp>
        <p:nvSpPr>
          <p:cNvPr id="15" name="object 15"/>
          <p:cNvSpPr txBox="1"/>
          <p:nvPr/>
        </p:nvSpPr>
        <p:spPr>
          <a:xfrm>
            <a:off x="17053569" y="3349334"/>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3</a:t>
            </a:r>
            <a:endParaRPr sz="3000">
              <a:latin typeface="Calibri"/>
              <a:cs typeface="Calibri"/>
            </a:endParaRPr>
          </a:p>
        </p:txBody>
      </p:sp>
      <p:sp>
        <p:nvSpPr>
          <p:cNvPr id="16" name="object 16"/>
          <p:cNvSpPr txBox="1"/>
          <p:nvPr/>
        </p:nvSpPr>
        <p:spPr>
          <a:xfrm>
            <a:off x="17053569" y="4254210"/>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4</a:t>
            </a:r>
            <a:endParaRPr sz="3000">
              <a:latin typeface="Calibri"/>
              <a:cs typeface="Calibri"/>
            </a:endParaRPr>
          </a:p>
        </p:txBody>
      </p:sp>
      <p:sp>
        <p:nvSpPr>
          <p:cNvPr id="17" name="object 17"/>
          <p:cNvSpPr txBox="1"/>
          <p:nvPr/>
        </p:nvSpPr>
        <p:spPr>
          <a:xfrm>
            <a:off x="17053569" y="5125748"/>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5</a:t>
            </a:r>
            <a:endParaRPr sz="3000">
              <a:latin typeface="Calibri"/>
              <a:cs typeface="Calibri"/>
            </a:endParaRPr>
          </a:p>
        </p:txBody>
      </p:sp>
      <p:sp>
        <p:nvSpPr>
          <p:cNvPr id="19" name="object 19"/>
          <p:cNvSpPr txBox="1"/>
          <p:nvPr/>
        </p:nvSpPr>
        <p:spPr>
          <a:xfrm>
            <a:off x="16860539" y="8295616"/>
            <a:ext cx="411480" cy="482600"/>
          </a:xfrm>
          <a:prstGeom prst="rect">
            <a:avLst/>
          </a:prstGeom>
        </p:spPr>
        <p:txBody>
          <a:bodyPr vert="horz" wrap="square" lIns="0" tIns="12700" rIns="0" bIns="0" rtlCol="0">
            <a:spAutoFit/>
          </a:bodyPr>
          <a:lstStyle/>
          <a:p>
            <a:pPr marL="12700">
              <a:lnSpc>
                <a:spcPct val="100000"/>
              </a:lnSpc>
              <a:spcBef>
                <a:spcPts val="100"/>
              </a:spcBef>
            </a:pPr>
            <a:r>
              <a:rPr sz="3000" spc="-25" dirty="0">
                <a:solidFill>
                  <a:srgbClr val="FFFFFF"/>
                </a:solidFill>
                <a:latin typeface="Calibri"/>
                <a:cs typeface="Calibri"/>
              </a:rPr>
              <a:t>1</a:t>
            </a:r>
            <a:r>
              <a:rPr lang="en-GB" sz="3000" spc="-25" dirty="0">
                <a:solidFill>
                  <a:srgbClr val="FFFFFF"/>
                </a:solidFill>
                <a:latin typeface="Calibri"/>
                <a:cs typeface="Calibri"/>
              </a:rPr>
              <a:t>1</a:t>
            </a:r>
            <a:endParaRPr sz="3000" dirty="0">
              <a:latin typeface="Calibri"/>
              <a:cs typeface="Calibri"/>
            </a:endParaRPr>
          </a:p>
        </p:txBody>
      </p:sp>
      <p:sp>
        <p:nvSpPr>
          <p:cNvPr id="20" name="object 20"/>
          <p:cNvSpPr/>
          <p:nvPr/>
        </p:nvSpPr>
        <p:spPr>
          <a:xfrm>
            <a:off x="10281892" y="7305457"/>
            <a:ext cx="339090" cy="340360"/>
          </a:xfrm>
          <a:custGeom>
            <a:avLst/>
            <a:gdLst/>
            <a:ahLst/>
            <a:cxnLst/>
            <a:rect l="l" t="t" r="r" b="b"/>
            <a:pathLst>
              <a:path w="339090" h="340359">
                <a:moveTo>
                  <a:pt x="169428" y="340097"/>
                </a:moveTo>
                <a:lnTo>
                  <a:pt x="124388" y="334023"/>
                </a:lnTo>
                <a:lnTo>
                  <a:pt x="83915" y="316880"/>
                </a:lnTo>
                <a:lnTo>
                  <a:pt x="49624" y="290291"/>
                </a:lnTo>
                <a:lnTo>
                  <a:pt x="23132" y="255875"/>
                </a:lnTo>
                <a:lnTo>
                  <a:pt x="6052" y="215254"/>
                </a:lnTo>
                <a:lnTo>
                  <a:pt x="0" y="170048"/>
                </a:lnTo>
                <a:lnTo>
                  <a:pt x="6052" y="124842"/>
                </a:lnTo>
                <a:lnTo>
                  <a:pt x="23132" y="84221"/>
                </a:lnTo>
                <a:lnTo>
                  <a:pt x="49624" y="49805"/>
                </a:lnTo>
                <a:lnTo>
                  <a:pt x="83915" y="23216"/>
                </a:lnTo>
                <a:lnTo>
                  <a:pt x="124388" y="6074"/>
                </a:lnTo>
                <a:lnTo>
                  <a:pt x="169428" y="0"/>
                </a:lnTo>
                <a:lnTo>
                  <a:pt x="214469" y="6074"/>
                </a:lnTo>
                <a:lnTo>
                  <a:pt x="254943" y="23216"/>
                </a:lnTo>
                <a:lnTo>
                  <a:pt x="289233" y="49805"/>
                </a:lnTo>
                <a:lnTo>
                  <a:pt x="315726" y="84221"/>
                </a:lnTo>
                <a:lnTo>
                  <a:pt x="332806" y="124842"/>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FFFFFF"/>
          </a:solidFill>
        </p:spPr>
        <p:txBody>
          <a:bodyPr wrap="square" lIns="0" tIns="0" rIns="0" bIns="0" rtlCol="0"/>
          <a:lstStyle/>
          <a:p>
            <a:endParaRPr/>
          </a:p>
        </p:txBody>
      </p:sp>
      <p:sp>
        <p:nvSpPr>
          <p:cNvPr id="21" name="object 21"/>
          <p:cNvSpPr txBox="1"/>
          <p:nvPr/>
        </p:nvSpPr>
        <p:spPr>
          <a:xfrm>
            <a:off x="10783968" y="6002048"/>
            <a:ext cx="6488430" cy="1705595"/>
          </a:xfrm>
          <a:prstGeom prst="rect">
            <a:avLst/>
          </a:prstGeom>
        </p:spPr>
        <p:txBody>
          <a:bodyPr vert="horz" wrap="square" lIns="0" tIns="12700" rIns="0" bIns="0" rtlCol="0">
            <a:spAutoFit/>
          </a:bodyPr>
          <a:lstStyle/>
          <a:p>
            <a:pPr marL="25400">
              <a:lnSpc>
                <a:spcPct val="100000"/>
              </a:lnSpc>
              <a:spcBef>
                <a:spcPts val="100"/>
              </a:spcBef>
              <a:tabLst>
                <a:tab pos="6282055" algn="l"/>
              </a:tabLst>
            </a:pPr>
            <a:r>
              <a:rPr lang="en-GB" sz="3000" dirty="0">
                <a:solidFill>
                  <a:srgbClr val="FFFFFF"/>
                </a:solidFill>
                <a:latin typeface="Calibri"/>
                <a:cs typeface="Calibri"/>
              </a:rPr>
              <a:t>Equality, Diversity, Inclusion and Belonging</a:t>
            </a:r>
            <a:r>
              <a:rPr sz="3000" dirty="0">
                <a:solidFill>
                  <a:srgbClr val="FFFFFF"/>
                </a:solidFill>
                <a:latin typeface="Calibri"/>
                <a:cs typeface="Calibri"/>
              </a:rPr>
              <a:t>	</a:t>
            </a:r>
            <a:r>
              <a:rPr sz="3000" spc="-50" dirty="0">
                <a:solidFill>
                  <a:srgbClr val="FFFFFF"/>
                </a:solidFill>
                <a:latin typeface="Calibri"/>
                <a:cs typeface="Calibri"/>
              </a:rPr>
              <a:t>6</a:t>
            </a:r>
            <a:endParaRPr sz="3000" dirty="0">
              <a:latin typeface="Calibri"/>
              <a:cs typeface="Calibri"/>
            </a:endParaRPr>
          </a:p>
          <a:p>
            <a:pPr marL="12700">
              <a:lnSpc>
                <a:spcPct val="100000"/>
              </a:lnSpc>
              <a:spcBef>
                <a:spcPts val="2360"/>
              </a:spcBef>
              <a:tabLst>
                <a:tab pos="6282055" algn="l"/>
              </a:tabLst>
            </a:pPr>
            <a:r>
              <a:rPr sz="3000" dirty="0">
                <a:solidFill>
                  <a:srgbClr val="FFFFFF"/>
                </a:solidFill>
                <a:latin typeface="Calibri"/>
                <a:cs typeface="Calibri"/>
              </a:rPr>
              <a:t>Job</a:t>
            </a:r>
            <a:r>
              <a:rPr sz="3000" spc="-45" dirty="0">
                <a:solidFill>
                  <a:srgbClr val="FFFFFF"/>
                </a:solidFill>
                <a:latin typeface="Calibri"/>
                <a:cs typeface="Calibri"/>
              </a:rPr>
              <a:t> </a:t>
            </a:r>
            <a:r>
              <a:rPr sz="3000" spc="-10" dirty="0">
                <a:solidFill>
                  <a:srgbClr val="FFFFFF"/>
                </a:solidFill>
                <a:latin typeface="Calibri"/>
                <a:cs typeface="Calibri"/>
              </a:rPr>
              <a:t>Description</a:t>
            </a:r>
            <a:r>
              <a:rPr sz="3000" dirty="0">
                <a:solidFill>
                  <a:srgbClr val="FFFFFF"/>
                </a:solidFill>
                <a:latin typeface="Calibri"/>
                <a:cs typeface="Calibri"/>
              </a:rPr>
              <a:t>	</a:t>
            </a:r>
            <a:r>
              <a:rPr lang="en-GB" sz="3000" spc="-50" dirty="0">
                <a:solidFill>
                  <a:srgbClr val="FFFFFF"/>
                </a:solidFill>
                <a:latin typeface="Calibri"/>
                <a:cs typeface="Calibri"/>
              </a:rPr>
              <a:t>7</a:t>
            </a:r>
            <a:endParaRPr sz="3000" dirty="0">
              <a:latin typeface="Calibri"/>
              <a:cs typeface="Calibri"/>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2</a:t>
            </a:fld>
            <a:endParaRPr spc="-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lang="en-GB" spc="-210" dirty="0"/>
              <a:t>CYFRIFOLDEBAU ALLWEDDOL</a:t>
            </a:r>
            <a:endParaRPr spc="-290" dirty="0"/>
          </a:p>
        </p:txBody>
      </p:sp>
      <p:sp>
        <p:nvSpPr>
          <p:cNvPr id="3" name="object 3"/>
          <p:cNvSpPr/>
          <p:nvPr/>
        </p:nvSpPr>
        <p:spPr>
          <a:xfrm>
            <a:off x="1057275" y="2076527"/>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1043940" y="2241288"/>
            <a:ext cx="16228060" cy="7399462"/>
          </a:xfrm>
          <a:prstGeom prst="rect">
            <a:avLst/>
          </a:prstGeom>
        </p:spPr>
        <p:txBody>
          <a:bodyPr vert="horz" wrap="square" lIns="0" tIns="12700" rIns="0" bIns="0" rtlCol="0">
            <a:spAutoFit/>
          </a:bodyPr>
          <a:lstStyle/>
          <a:p>
            <a:pPr marL="12700">
              <a:spcBef>
                <a:spcPts val="600"/>
              </a:spcBef>
              <a:spcAft>
                <a:spcPts val="600"/>
              </a:spcAft>
            </a:pPr>
            <a:r>
              <a:rPr lang="en-GB" sz="1800" b="1" dirty="0" err="1">
                <a:solidFill>
                  <a:srgbClr val="FFFFFF"/>
                </a:solidFill>
                <a:latin typeface="Calibri"/>
                <a:cs typeface="Calibri"/>
              </a:rPr>
              <a:t>Prif</a:t>
            </a:r>
            <a:r>
              <a:rPr lang="en-GB" sz="1800" b="1" dirty="0">
                <a:solidFill>
                  <a:srgbClr val="FFFFFF"/>
                </a:solidFill>
                <a:latin typeface="Calibri"/>
                <a:cs typeface="Calibri"/>
              </a:rPr>
              <a:t> </a:t>
            </a:r>
            <a:r>
              <a:rPr lang="en-GB" sz="1800" b="1" dirty="0" err="1">
                <a:solidFill>
                  <a:srgbClr val="FFFFFF"/>
                </a:solidFill>
                <a:latin typeface="Calibri"/>
                <a:cs typeface="Calibri"/>
              </a:rPr>
              <a:t>ddyletswyddau</a:t>
            </a:r>
            <a:r>
              <a:rPr lang="en-GB" sz="1800" b="1" dirty="0">
                <a:solidFill>
                  <a:srgbClr val="FFFFFF"/>
                </a:solidFill>
                <a:latin typeface="Calibri"/>
                <a:cs typeface="Calibri"/>
              </a:rPr>
              <a:t> a </a:t>
            </a:r>
            <a:r>
              <a:rPr lang="en-GB" sz="1800" b="1" dirty="0" err="1">
                <a:solidFill>
                  <a:srgbClr val="FFFFFF"/>
                </a:solidFill>
                <a:latin typeface="Calibri"/>
                <a:cs typeface="Calibri"/>
              </a:rPr>
              <a:t>chyfrifoldebau</a:t>
            </a:r>
            <a:endParaRPr lang="en-GB" sz="1800" b="1" dirty="0">
              <a:solidFill>
                <a:srgbClr val="FFFFFF"/>
              </a:solidFill>
              <a:latin typeface="Calibri"/>
              <a:cs typeface="Calibri"/>
            </a:endParaRPr>
          </a:p>
          <a:p>
            <a:pPr marL="355600" indent="-342900">
              <a:spcBef>
                <a:spcPts val="600"/>
              </a:spcBef>
              <a:spcAft>
                <a:spcPts val="600"/>
              </a:spcAft>
              <a:buFont typeface="+mj-lt"/>
              <a:buAutoNum type="arabicPeriod"/>
            </a:pPr>
            <a:r>
              <a:rPr lang="en-GB" sz="1800" dirty="0" err="1">
                <a:solidFill>
                  <a:schemeClr val="bg1"/>
                </a:solidFill>
                <a:latin typeface="Calibri"/>
                <a:cs typeface="Calibri"/>
              </a:rPr>
              <a:t>Ysgogi</a:t>
            </a:r>
            <a:r>
              <a:rPr lang="en-GB" sz="1800" dirty="0">
                <a:solidFill>
                  <a:schemeClr val="bg1"/>
                </a:solidFill>
                <a:latin typeface="Calibri"/>
                <a:cs typeface="Calibri"/>
              </a:rPr>
              <a:t> a </a:t>
            </a:r>
            <a:r>
              <a:rPr lang="en-GB" sz="1800" dirty="0" err="1">
                <a:solidFill>
                  <a:schemeClr val="bg1"/>
                </a:solidFill>
                <a:latin typeface="Calibri"/>
                <a:cs typeface="Calibri"/>
              </a:rPr>
              <a:t>chefnogi</a:t>
            </a:r>
            <a:r>
              <a:rPr lang="en-GB" sz="1800" dirty="0">
                <a:solidFill>
                  <a:schemeClr val="bg1"/>
                </a:solidFill>
                <a:latin typeface="Calibri"/>
                <a:cs typeface="Calibri"/>
              </a:rPr>
              <a:t> </a:t>
            </a:r>
            <a:r>
              <a:rPr lang="en-GB" sz="1800" dirty="0" err="1">
                <a:solidFill>
                  <a:schemeClr val="bg1"/>
                </a:solidFill>
                <a:latin typeface="Calibri"/>
                <a:cs typeface="Calibri"/>
              </a:rPr>
              <a:t>rhwydwaith</a:t>
            </a:r>
            <a:r>
              <a:rPr lang="en-GB" sz="1800" dirty="0">
                <a:solidFill>
                  <a:schemeClr val="bg1"/>
                </a:solidFill>
                <a:latin typeface="Calibri"/>
                <a:cs typeface="Calibri"/>
              </a:rPr>
              <a:t> o </a:t>
            </a:r>
            <a:r>
              <a:rPr lang="en-GB" sz="1800" dirty="0" err="1">
                <a:solidFill>
                  <a:schemeClr val="bg1"/>
                </a:solidFill>
                <a:latin typeface="Calibri"/>
                <a:cs typeface="Calibri"/>
              </a:rPr>
              <a:t>Sefydliadau</a:t>
            </a:r>
            <a:r>
              <a:rPr lang="en-GB" sz="1800" dirty="0">
                <a:solidFill>
                  <a:schemeClr val="bg1"/>
                </a:solidFill>
                <a:latin typeface="Calibri"/>
                <a:cs typeface="Calibri"/>
              </a:rPr>
              <a:t> </a:t>
            </a:r>
            <a:r>
              <a:rPr lang="en-GB" sz="1800" dirty="0" err="1">
                <a:solidFill>
                  <a:schemeClr val="bg1"/>
                </a:solidFill>
                <a:latin typeface="Calibri"/>
                <a:cs typeface="Calibri"/>
              </a:rPr>
              <a:t>Dibynadwy</a:t>
            </a:r>
            <a:r>
              <a:rPr lang="en-GB" sz="1800" dirty="0">
                <a:solidFill>
                  <a:schemeClr val="bg1"/>
                </a:solidFill>
                <a:latin typeface="Calibri"/>
                <a:cs typeface="Calibri"/>
              </a:rPr>
              <a:t> </a:t>
            </a:r>
            <a:r>
              <a:rPr lang="en-GB" sz="1800" dirty="0" err="1">
                <a:solidFill>
                  <a:schemeClr val="bg1"/>
                </a:solidFill>
                <a:latin typeface="Calibri"/>
                <a:cs typeface="Calibri"/>
              </a:rPr>
              <a:t>yn</a:t>
            </a:r>
            <a:r>
              <a:rPr lang="en-GB" sz="1800" dirty="0">
                <a:solidFill>
                  <a:schemeClr val="bg1"/>
                </a:solidFill>
                <a:latin typeface="Calibri"/>
                <a:cs typeface="Calibri"/>
              </a:rPr>
              <a:t> </a:t>
            </a:r>
            <a:r>
              <a:rPr lang="en-GB" sz="1800" dirty="0" err="1">
                <a:solidFill>
                  <a:schemeClr val="bg1"/>
                </a:solidFill>
                <a:latin typeface="Calibri"/>
                <a:cs typeface="Calibri"/>
              </a:rPr>
              <a:t>Lleol</a:t>
            </a:r>
            <a:r>
              <a:rPr lang="en-GB" sz="1800" dirty="0">
                <a:solidFill>
                  <a:schemeClr val="bg1"/>
                </a:solidFill>
                <a:latin typeface="Calibri"/>
                <a:cs typeface="Calibri"/>
              </a:rPr>
              <a:t> (LTOs) a </a:t>
            </a:r>
            <a:r>
              <a:rPr lang="en-GB" sz="1800" dirty="0" err="1">
                <a:solidFill>
                  <a:schemeClr val="bg1"/>
                </a:solidFill>
                <a:latin typeface="Calibri"/>
                <a:cs typeface="Calibri"/>
              </a:rPr>
              <a:t>phartneriaid</a:t>
            </a:r>
            <a:r>
              <a:rPr lang="en-GB" sz="1800" dirty="0">
                <a:solidFill>
                  <a:schemeClr val="bg1"/>
                </a:solidFill>
                <a:latin typeface="Calibri"/>
                <a:cs typeface="Calibri"/>
              </a:rPr>
              <a:t> </a:t>
            </a:r>
            <a:r>
              <a:rPr lang="en-GB" sz="1800" dirty="0" err="1">
                <a:solidFill>
                  <a:schemeClr val="bg1"/>
                </a:solidFill>
                <a:latin typeface="Calibri"/>
                <a:cs typeface="Calibri"/>
              </a:rPr>
              <a:t>ledled</a:t>
            </a:r>
            <a:r>
              <a:rPr lang="en-GB" sz="1800" dirty="0">
                <a:solidFill>
                  <a:schemeClr val="bg1"/>
                </a:solidFill>
                <a:latin typeface="Calibri"/>
                <a:cs typeface="Calibri"/>
              </a:rPr>
              <a:t> </a:t>
            </a:r>
            <a:r>
              <a:rPr lang="en-GB" sz="1800" dirty="0" err="1">
                <a:solidFill>
                  <a:schemeClr val="bg1"/>
                </a:solidFill>
                <a:latin typeface="Calibri"/>
                <a:cs typeface="Calibri"/>
              </a:rPr>
              <a:t>Gogledd</a:t>
            </a:r>
            <a:r>
              <a:rPr lang="en-GB" sz="1800" dirty="0">
                <a:solidFill>
                  <a:schemeClr val="bg1"/>
                </a:solidFill>
                <a:latin typeface="Calibri"/>
                <a:cs typeface="Calibri"/>
              </a:rPr>
              <a:t> Cymru </a:t>
            </a:r>
            <a:r>
              <a:rPr lang="en-GB" sz="1800" dirty="0" err="1">
                <a:solidFill>
                  <a:schemeClr val="bg1"/>
                </a:solidFill>
                <a:latin typeface="Calibri"/>
                <a:cs typeface="Calibri"/>
              </a:rPr>
              <a:t>i</a:t>
            </a:r>
            <a:r>
              <a:rPr lang="en-GB" sz="1800" dirty="0">
                <a:solidFill>
                  <a:schemeClr val="bg1"/>
                </a:solidFill>
                <a:latin typeface="Calibri"/>
                <a:cs typeface="Calibri"/>
              </a:rPr>
              <a:t> </a:t>
            </a:r>
            <a:r>
              <a:rPr lang="en-GB" sz="1800" dirty="0" err="1">
                <a:solidFill>
                  <a:schemeClr val="bg1"/>
                </a:solidFill>
                <a:latin typeface="Calibri"/>
                <a:cs typeface="Calibri"/>
              </a:rPr>
              <a:t>gefnogi</a:t>
            </a:r>
            <a:r>
              <a:rPr lang="en-GB" sz="1800" dirty="0">
                <a:solidFill>
                  <a:schemeClr val="bg1"/>
                </a:solidFill>
                <a:latin typeface="Calibri"/>
                <a:cs typeface="Calibri"/>
              </a:rPr>
              <a:t> </a:t>
            </a:r>
            <a:r>
              <a:rPr lang="en-GB" sz="1800" dirty="0" err="1">
                <a:solidFill>
                  <a:schemeClr val="bg1"/>
                </a:solidFill>
                <a:latin typeface="Calibri"/>
                <a:cs typeface="Calibri"/>
              </a:rPr>
              <a:t>pobl</a:t>
            </a:r>
            <a:r>
              <a:rPr lang="en-GB" sz="1800" dirty="0">
                <a:solidFill>
                  <a:schemeClr val="bg1"/>
                </a:solidFill>
                <a:latin typeface="Calibri"/>
                <a:cs typeface="Calibri"/>
              </a:rPr>
              <a:t> </a:t>
            </a:r>
            <a:r>
              <a:rPr lang="en-GB" sz="1800" dirty="0" err="1">
                <a:solidFill>
                  <a:schemeClr val="bg1"/>
                </a:solidFill>
                <a:latin typeface="Calibri"/>
                <a:cs typeface="Calibri"/>
              </a:rPr>
              <a:t>ifanc</a:t>
            </a:r>
            <a:r>
              <a:rPr lang="en-GB" sz="1800" dirty="0">
                <a:solidFill>
                  <a:schemeClr val="bg1"/>
                </a:solidFill>
                <a:latin typeface="Calibri"/>
                <a:cs typeface="Calibri"/>
              </a:rPr>
              <a:t> </a:t>
            </a:r>
            <a:r>
              <a:rPr lang="en-GB" sz="1800" dirty="0" err="1">
                <a:solidFill>
                  <a:schemeClr val="bg1"/>
                </a:solidFill>
                <a:latin typeface="Calibri"/>
                <a:cs typeface="Calibri"/>
              </a:rPr>
              <a:t>sy'n</a:t>
            </a:r>
            <a:r>
              <a:rPr lang="en-GB" sz="1800" dirty="0">
                <a:solidFill>
                  <a:schemeClr val="bg1"/>
                </a:solidFill>
                <a:latin typeface="Calibri"/>
                <a:cs typeface="Calibri"/>
              </a:rPr>
              <a:t> </a:t>
            </a:r>
            <a:r>
              <a:rPr lang="en-GB" sz="1800" dirty="0" err="1">
                <a:solidFill>
                  <a:schemeClr val="bg1"/>
                </a:solidFill>
                <a:latin typeface="Calibri"/>
                <a:cs typeface="Calibri"/>
              </a:rPr>
              <a:t>byw</a:t>
            </a:r>
            <a:r>
              <a:rPr lang="en-GB" sz="1800" dirty="0">
                <a:solidFill>
                  <a:schemeClr val="bg1"/>
                </a:solidFill>
                <a:latin typeface="Calibri"/>
                <a:cs typeface="Calibri"/>
              </a:rPr>
              <a:t> </a:t>
            </a:r>
            <a:r>
              <a:rPr lang="en-GB" sz="1800" dirty="0" err="1">
                <a:solidFill>
                  <a:schemeClr val="bg1"/>
                </a:solidFill>
                <a:latin typeface="Calibri"/>
                <a:cs typeface="Calibri"/>
              </a:rPr>
              <a:t>mewn</a:t>
            </a:r>
            <a:r>
              <a:rPr lang="en-GB" sz="1800" dirty="0">
                <a:solidFill>
                  <a:schemeClr val="bg1"/>
                </a:solidFill>
                <a:latin typeface="Calibri"/>
                <a:cs typeface="Calibri"/>
              </a:rPr>
              <a:t> </a:t>
            </a:r>
            <a:r>
              <a:rPr lang="en-GB" sz="1800" dirty="0" err="1">
                <a:solidFill>
                  <a:schemeClr val="bg1"/>
                </a:solidFill>
                <a:latin typeface="Calibri"/>
                <a:cs typeface="Calibri"/>
              </a:rPr>
              <a:t>cymunedau</a:t>
            </a:r>
            <a:r>
              <a:rPr lang="en-GB" sz="1800" dirty="0">
                <a:solidFill>
                  <a:schemeClr val="bg1"/>
                </a:solidFill>
                <a:latin typeface="Calibri"/>
                <a:cs typeface="Calibri"/>
              </a:rPr>
              <a:t> </a:t>
            </a:r>
            <a:r>
              <a:rPr lang="en-GB" sz="1800" dirty="0" err="1">
                <a:solidFill>
                  <a:schemeClr val="bg1"/>
                </a:solidFill>
                <a:latin typeface="Calibri"/>
                <a:cs typeface="Calibri"/>
              </a:rPr>
              <a:t>incwm</a:t>
            </a:r>
            <a:r>
              <a:rPr lang="en-GB" sz="1800" dirty="0">
                <a:solidFill>
                  <a:schemeClr val="bg1"/>
                </a:solidFill>
                <a:latin typeface="Calibri"/>
                <a:cs typeface="Calibri"/>
              </a:rPr>
              <a:t> </a:t>
            </a:r>
            <a:r>
              <a:rPr lang="en-GB" sz="1800" dirty="0" err="1">
                <a:solidFill>
                  <a:schemeClr val="bg1"/>
                </a:solidFill>
                <a:latin typeface="Calibri"/>
                <a:cs typeface="Calibri"/>
              </a:rPr>
              <a:t>isel</a:t>
            </a:r>
            <a:r>
              <a:rPr lang="en-GB" sz="1800" dirty="0">
                <a:solidFill>
                  <a:schemeClr val="bg1"/>
                </a:solidFill>
                <a:latin typeface="Calibri"/>
                <a:cs typeface="Calibri"/>
              </a:rPr>
              <a:t> </a:t>
            </a:r>
            <a:r>
              <a:rPr lang="en-GB" sz="1800" dirty="0" err="1">
                <a:solidFill>
                  <a:schemeClr val="bg1"/>
                </a:solidFill>
                <a:latin typeface="Calibri"/>
                <a:cs typeface="Calibri"/>
              </a:rPr>
              <a:t>sydd</a:t>
            </a:r>
            <a:r>
              <a:rPr lang="en-GB" sz="1800" dirty="0">
                <a:solidFill>
                  <a:schemeClr val="bg1"/>
                </a:solidFill>
                <a:latin typeface="Calibri"/>
                <a:cs typeface="Calibri"/>
              </a:rPr>
              <a:t> </a:t>
            </a:r>
            <a:r>
              <a:rPr lang="en-GB" sz="1800" dirty="0" err="1">
                <a:solidFill>
                  <a:schemeClr val="bg1"/>
                </a:solidFill>
                <a:latin typeface="Calibri"/>
                <a:cs typeface="Calibri"/>
              </a:rPr>
              <a:t>heb</a:t>
            </a:r>
            <a:r>
              <a:rPr lang="en-GB" sz="1800" dirty="0">
                <a:solidFill>
                  <a:schemeClr val="bg1"/>
                </a:solidFill>
                <a:latin typeface="Calibri"/>
                <a:cs typeface="Calibri"/>
              </a:rPr>
              <a:t> </a:t>
            </a:r>
            <a:r>
              <a:rPr lang="en-GB" sz="1800" dirty="0" err="1">
                <a:solidFill>
                  <a:schemeClr val="bg1"/>
                </a:solidFill>
                <a:latin typeface="Calibri"/>
                <a:cs typeface="Calibri"/>
              </a:rPr>
              <a:t>eu</a:t>
            </a:r>
            <a:r>
              <a:rPr lang="en-GB" sz="1800" dirty="0">
                <a:solidFill>
                  <a:schemeClr val="bg1"/>
                </a:solidFill>
                <a:latin typeface="Calibri"/>
                <a:cs typeface="Calibri"/>
              </a:rPr>
              <a:t> </a:t>
            </a:r>
            <a:r>
              <a:rPr lang="en-GB" sz="1800" dirty="0" err="1">
                <a:solidFill>
                  <a:schemeClr val="bg1"/>
                </a:solidFill>
                <a:latin typeface="Calibri"/>
                <a:cs typeface="Calibri"/>
              </a:rPr>
              <a:t>gwasanaethu'n</a:t>
            </a:r>
            <a:r>
              <a:rPr lang="en-GB" sz="1800" dirty="0">
                <a:solidFill>
                  <a:schemeClr val="bg1"/>
                </a:solidFill>
                <a:latin typeface="Calibri"/>
                <a:cs typeface="Calibri"/>
              </a:rPr>
              <a:t> </a:t>
            </a:r>
            <a:r>
              <a:rPr lang="en-GB" sz="1800" dirty="0" err="1">
                <a:solidFill>
                  <a:schemeClr val="bg1"/>
                </a:solidFill>
                <a:latin typeface="Calibri"/>
                <a:cs typeface="Calibri"/>
              </a:rPr>
              <a:t>ddigonol</a:t>
            </a:r>
            <a:r>
              <a:rPr lang="en-GB" sz="1800" dirty="0">
                <a:solidFill>
                  <a:schemeClr val="bg1"/>
                </a:solidFill>
                <a:latin typeface="Calibri"/>
                <a:cs typeface="Calibri"/>
              </a:rPr>
              <a:t> </a:t>
            </a:r>
            <a:r>
              <a:rPr lang="en-GB" sz="1800" dirty="0" err="1">
                <a:solidFill>
                  <a:schemeClr val="bg1"/>
                </a:solidFill>
                <a:latin typeface="Calibri"/>
                <a:cs typeface="Calibri"/>
              </a:rPr>
              <a:t>i</a:t>
            </a:r>
            <a:r>
              <a:rPr lang="en-GB" sz="1800" dirty="0">
                <a:solidFill>
                  <a:schemeClr val="bg1"/>
                </a:solidFill>
                <a:latin typeface="Calibri"/>
                <a:cs typeface="Calibri"/>
              </a:rPr>
              <a:t> </a:t>
            </a:r>
            <a:r>
              <a:rPr lang="en-GB" sz="1800" dirty="0" err="1">
                <a:solidFill>
                  <a:schemeClr val="bg1"/>
                </a:solidFill>
                <a:latin typeface="Calibri"/>
                <a:cs typeface="Calibri"/>
              </a:rPr>
              <a:t>fod</a:t>
            </a:r>
            <a:r>
              <a:rPr lang="en-GB" sz="1800" dirty="0">
                <a:solidFill>
                  <a:schemeClr val="bg1"/>
                </a:solidFill>
                <a:latin typeface="Calibri"/>
                <a:cs typeface="Calibri"/>
              </a:rPr>
              <a:t> </a:t>
            </a:r>
            <a:r>
              <a:rPr lang="en-GB" sz="1800" dirty="0" err="1">
                <a:solidFill>
                  <a:schemeClr val="bg1"/>
                </a:solidFill>
                <a:latin typeface="Calibri"/>
                <a:cs typeface="Calibri"/>
              </a:rPr>
              <a:t>yn</a:t>
            </a:r>
            <a:r>
              <a:rPr lang="en-GB" sz="1800" dirty="0">
                <a:solidFill>
                  <a:schemeClr val="bg1"/>
                </a:solidFill>
                <a:latin typeface="Calibri"/>
                <a:cs typeface="Calibri"/>
              </a:rPr>
              <a:t> </a:t>
            </a:r>
            <a:r>
              <a:rPr lang="en-GB" sz="1800" dirty="0" err="1">
                <a:solidFill>
                  <a:schemeClr val="bg1"/>
                </a:solidFill>
                <a:latin typeface="Calibri"/>
                <a:cs typeface="Calibri"/>
              </a:rPr>
              <a:t>actif</a:t>
            </a:r>
            <a:endParaRPr lang="en-GB" sz="1800" dirty="0">
              <a:solidFill>
                <a:schemeClr val="bg1"/>
              </a:solidFill>
              <a:latin typeface="Calibri"/>
              <a:cs typeface="Calibri"/>
            </a:endParaRPr>
          </a:p>
          <a:p>
            <a:pPr marL="355600" indent="-342900">
              <a:spcBef>
                <a:spcPts val="600"/>
              </a:spcBef>
              <a:spcAft>
                <a:spcPts val="600"/>
              </a:spcAft>
              <a:buFont typeface="+mj-lt"/>
              <a:buAutoNum type="arabicPeriod"/>
            </a:pPr>
            <a:r>
              <a:rPr lang="en-GB" sz="1800" dirty="0" err="1">
                <a:solidFill>
                  <a:schemeClr val="bg1"/>
                </a:solidFill>
                <a:latin typeface="Calibri"/>
                <a:cs typeface="Calibri"/>
              </a:rPr>
              <a:t>Datblygu</a:t>
            </a:r>
            <a:r>
              <a:rPr lang="en-GB" sz="1800" dirty="0">
                <a:solidFill>
                  <a:schemeClr val="bg1"/>
                </a:solidFill>
                <a:latin typeface="Calibri"/>
                <a:cs typeface="Calibri"/>
              </a:rPr>
              <a:t> a </a:t>
            </a:r>
            <a:r>
              <a:rPr lang="en-GB" sz="1800" dirty="0" err="1">
                <a:solidFill>
                  <a:schemeClr val="bg1"/>
                </a:solidFill>
                <a:latin typeface="Calibri"/>
                <a:cs typeface="Calibri"/>
              </a:rPr>
              <a:t>chyflwyno</a:t>
            </a:r>
            <a:r>
              <a:rPr lang="en-GB" sz="1800" dirty="0">
                <a:solidFill>
                  <a:schemeClr val="bg1"/>
                </a:solidFill>
                <a:latin typeface="Calibri"/>
                <a:cs typeface="Calibri"/>
              </a:rPr>
              <a:t> </a:t>
            </a:r>
            <a:r>
              <a:rPr lang="en-GB" sz="1800" dirty="0" err="1">
                <a:solidFill>
                  <a:schemeClr val="bg1"/>
                </a:solidFill>
                <a:latin typeface="Calibri"/>
                <a:cs typeface="Calibri"/>
              </a:rPr>
              <a:t>cynllun</a:t>
            </a:r>
            <a:r>
              <a:rPr lang="en-GB" sz="1800" dirty="0">
                <a:solidFill>
                  <a:schemeClr val="bg1"/>
                </a:solidFill>
                <a:latin typeface="Calibri"/>
                <a:cs typeface="Calibri"/>
              </a:rPr>
              <a:t> </a:t>
            </a:r>
            <a:r>
              <a:rPr lang="en-GB" sz="1800" dirty="0" err="1">
                <a:solidFill>
                  <a:schemeClr val="bg1"/>
                </a:solidFill>
                <a:latin typeface="Calibri"/>
                <a:cs typeface="Calibri"/>
              </a:rPr>
              <a:t>gweithredol</a:t>
            </a:r>
            <a:r>
              <a:rPr lang="en-GB" sz="1800" dirty="0">
                <a:solidFill>
                  <a:schemeClr val="bg1"/>
                </a:solidFill>
                <a:latin typeface="Calibri"/>
                <a:cs typeface="Calibri"/>
              </a:rPr>
              <a:t> </a:t>
            </a:r>
            <a:r>
              <a:rPr lang="en-GB" sz="1800" dirty="0" err="1">
                <a:solidFill>
                  <a:schemeClr val="bg1"/>
                </a:solidFill>
                <a:latin typeface="Calibri"/>
                <a:cs typeface="Calibri"/>
              </a:rPr>
              <a:t>ar</a:t>
            </a:r>
            <a:r>
              <a:rPr lang="en-GB" sz="1800" dirty="0">
                <a:solidFill>
                  <a:schemeClr val="bg1"/>
                </a:solidFill>
                <a:latin typeface="Calibri"/>
                <a:cs typeface="Calibri"/>
              </a:rPr>
              <a:t> </a:t>
            </a:r>
            <a:r>
              <a:rPr lang="en-GB" sz="1800" dirty="0" err="1">
                <a:solidFill>
                  <a:schemeClr val="bg1"/>
                </a:solidFill>
                <a:latin typeface="Calibri"/>
                <a:cs typeface="Calibri"/>
              </a:rPr>
              <a:t>gyfer</a:t>
            </a:r>
            <a:r>
              <a:rPr lang="en-GB" sz="1800" dirty="0">
                <a:solidFill>
                  <a:schemeClr val="bg1"/>
                </a:solidFill>
                <a:latin typeface="Calibri"/>
                <a:cs typeface="Calibri"/>
              </a:rPr>
              <a:t> </a:t>
            </a:r>
            <a:r>
              <a:rPr lang="en-GB" sz="1800" dirty="0" err="1">
                <a:solidFill>
                  <a:schemeClr val="bg1"/>
                </a:solidFill>
                <a:latin typeface="Calibri"/>
                <a:cs typeface="Calibri"/>
              </a:rPr>
              <a:t>prosiect</a:t>
            </a:r>
            <a:r>
              <a:rPr lang="en-GB" sz="1800" dirty="0">
                <a:solidFill>
                  <a:schemeClr val="bg1"/>
                </a:solidFill>
                <a:latin typeface="Calibri"/>
                <a:cs typeface="Calibri"/>
              </a:rPr>
              <a:t> </a:t>
            </a:r>
            <a:r>
              <a:rPr lang="en-GB" sz="1800" dirty="0" err="1">
                <a:solidFill>
                  <a:schemeClr val="bg1"/>
                </a:solidFill>
                <a:latin typeface="Calibri"/>
                <a:cs typeface="Calibri"/>
              </a:rPr>
              <a:t>Chwaraeon</a:t>
            </a:r>
            <a:r>
              <a:rPr lang="en-GB" sz="1800" dirty="0">
                <a:solidFill>
                  <a:schemeClr val="bg1"/>
                </a:solidFill>
                <a:latin typeface="Calibri"/>
                <a:cs typeface="Calibri"/>
              </a:rPr>
              <a:t> Carreg </a:t>
            </a:r>
            <a:r>
              <a:rPr lang="en-GB" sz="1800" dirty="0" err="1">
                <a:solidFill>
                  <a:schemeClr val="bg1"/>
                </a:solidFill>
                <a:latin typeface="Calibri"/>
                <a:cs typeface="Calibri"/>
              </a:rPr>
              <a:t>Drws</a:t>
            </a:r>
            <a:r>
              <a:rPr lang="en-GB" sz="1800" dirty="0">
                <a:solidFill>
                  <a:schemeClr val="bg1"/>
                </a:solidFill>
                <a:latin typeface="Calibri"/>
                <a:cs typeface="Calibri"/>
              </a:rPr>
              <a:t> </a:t>
            </a:r>
            <a:r>
              <a:rPr lang="en-GB" sz="1800" dirty="0" err="1">
                <a:solidFill>
                  <a:schemeClr val="bg1"/>
                </a:solidFill>
                <a:latin typeface="Calibri"/>
                <a:cs typeface="Calibri"/>
              </a:rPr>
              <a:t>Gogledd</a:t>
            </a:r>
            <a:r>
              <a:rPr lang="en-GB" sz="1800" dirty="0">
                <a:solidFill>
                  <a:schemeClr val="bg1"/>
                </a:solidFill>
                <a:latin typeface="Calibri"/>
                <a:cs typeface="Calibri"/>
              </a:rPr>
              <a:t> Cymru (NWDSP) </a:t>
            </a:r>
            <a:r>
              <a:rPr lang="en-GB" sz="1800" dirty="0" err="1">
                <a:solidFill>
                  <a:schemeClr val="bg1"/>
                </a:solidFill>
                <a:latin typeface="Calibri"/>
                <a:cs typeface="Calibri"/>
              </a:rPr>
              <a:t>mewn</a:t>
            </a:r>
            <a:r>
              <a:rPr lang="en-GB" sz="1800" dirty="0">
                <a:solidFill>
                  <a:schemeClr val="bg1"/>
                </a:solidFill>
                <a:latin typeface="Calibri"/>
                <a:cs typeface="Calibri"/>
              </a:rPr>
              <a:t> 6 </a:t>
            </a:r>
            <a:r>
              <a:rPr lang="en-GB" sz="1800" dirty="0" err="1">
                <a:solidFill>
                  <a:schemeClr val="bg1"/>
                </a:solidFill>
                <a:latin typeface="Calibri"/>
                <a:cs typeface="Calibri"/>
              </a:rPr>
              <a:t>lle</a:t>
            </a:r>
            <a:r>
              <a:rPr lang="en-GB" sz="1800" dirty="0">
                <a:solidFill>
                  <a:schemeClr val="bg1"/>
                </a:solidFill>
                <a:latin typeface="Calibri"/>
                <a:cs typeface="Calibri"/>
              </a:rPr>
              <a:t> </a:t>
            </a:r>
            <a:r>
              <a:rPr lang="en-GB" sz="1800" dirty="0" err="1">
                <a:solidFill>
                  <a:schemeClr val="bg1"/>
                </a:solidFill>
                <a:latin typeface="Calibri"/>
                <a:cs typeface="Calibri"/>
              </a:rPr>
              <a:t>blaenoriaeth</a:t>
            </a:r>
            <a:r>
              <a:rPr lang="en-GB" sz="1800" dirty="0">
                <a:solidFill>
                  <a:schemeClr val="bg1"/>
                </a:solidFill>
                <a:latin typeface="Calibri"/>
                <a:cs typeface="Calibri"/>
              </a:rPr>
              <a:t> (Caernarfon, Bangor, </a:t>
            </a:r>
            <a:r>
              <a:rPr lang="en-GB" sz="1800" dirty="0" err="1">
                <a:solidFill>
                  <a:schemeClr val="bg1"/>
                </a:solidFill>
                <a:latin typeface="Calibri"/>
                <a:cs typeface="Calibri"/>
              </a:rPr>
              <a:t>Cei</a:t>
            </a:r>
            <a:r>
              <a:rPr lang="en-GB" sz="1800" dirty="0">
                <a:solidFill>
                  <a:schemeClr val="bg1"/>
                </a:solidFill>
                <a:latin typeface="Calibri"/>
                <a:cs typeface="Calibri"/>
              </a:rPr>
              <a:t> </a:t>
            </a:r>
            <a:r>
              <a:rPr lang="en-GB" sz="1800" dirty="0" err="1">
                <a:solidFill>
                  <a:schemeClr val="bg1"/>
                </a:solidFill>
                <a:latin typeface="Calibri"/>
                <a:cs typeface="Calibri"/>
              </a:rPr>
              <a:t>Connah</a:t>
            </a:r>
            <a:r>
              <a:rPr lang="en-GB" sz="1800" dirty="0">
                <a:solidFill>
                  <a:schemeClr val="bg1"/>
                </a:solidFill>
                <a:latin typeface="Calibri"/>
                <a:cs typeface="Calibri"/>
              </a:rPr>
              <a:t>, Llandudno, Llanrwst, TBC </a:t>
            </a:r>
            <a:r>
              <a:rPr lang="en-GB" sz="1800" dirty="0" err="1">
                <a:solidFill>
                  <a:schemeClr val="bg1"/>
                </a:solidFill>
                <a:latin typeface="Calibri"/>
                <a:cs typeface="Calibri"/>
              </a:rPr>
              <a:t>Caergybi</a:t>
            </a:r>
            <a:r>
              <a:rPr lang="en-GB" sz="1800" dirty="0">
                <a:solidFill>
                  <a:schemeClr val="bg1"/>
                </a:solidFill>
                <a:latin typeface="Calibri"/>
                <a:cs typeface="Calibri"/>
              </a:rPr>
              <a:t>)</a:t>
            </a:r>
          </a:p>
          <a:p>
            <a:pPr marL="355600" indent="-342900">
              <a:spcBef>
                <a:spcPts val="600"/>
              </a:spcBef>
              <a:spcAft>
                <a:spcPts val="600"/>
              </a:spcAft>
              <a:buFont typeface="+mj-lt"/>
              <a:buAutoNum type="arabicPeriod"/>
            </a:pPr>
            <a:r>
              <a:rPr lang="en-GB" sz="1800" dirty="0" err="1">
                <a:solidFill>
                  <a:schemeClr val="bg1"/>
                </a:solidFill>
                <a:latin typeface="Calibri"/>
                <a:cs typeface="Calibri"/>
              </a:rPr>
              <a:t>Sicrhau</a:t>
            </a:r>
            <a:r>
              <a:rPr lang="en-GB" sz="1800" dirty="0">
                <a:solidFill>
                  <a:schemeClr val="bg1"/>
                </a:solidFill>
                <a:latin typeface="Calibri"/>
                <a:cs typeface="Calibri"/>
              </a:rPr>
              <a:t> bod yr NWDSP </a:t>
            </a:r>
            <a:r>
              <a:rPr lang="en-GB" sz="1800" dirty="0" err="1">
                <a:solidFill>
                  <a:schemeClr val="bg1"/>
                </a:solidFill>
                <a:latin typeface="Calibri"/>
                <a:cs typeface="Calibri"/>
              </a:rPr>
              <a:t>yn</a:t>
            </a:r>
            <a:r>
              <a:rPr lang="en-GB" sz="1800" dirty="0">
                <a:solidFill>
                  <a:schemeClr val="bg1"/>
                </a:solidFill>
                <a:latin typeface="Calibri"/>
                <a:cs typeface="Calibri"/>
              </a:rPr>
              <a:t> </a:t>
            </a:r>
            <a:r>
              <a:rPr lang="en-GB" sz="1800" dirty="0" err="1">
                <a:solidFill>
                  <a:schemeClr val="bg1"/>
                </a:solidFill>
                <a:latin typeface="Calibri"/>
                <a:cs typeface="Calibri"/>
              </a:rPr>
              <a:t>creu</a:t>
            </a:r>
            <a:r>
              <a:rPr lang="en-GB" sz="1800" dirty="0">
                <a:solidFill>
                  <a:schemeClr val="bg1"/>
                </a:solidFill>
                <a:latin typeface="Calibri"/>
                <a:cs typeface="Calibri"/>
              </a:rPr>
              <a:t> model </a:t>
            </a:r>
            <a:r>
              <a:rPr lang="en-GB" sz="1800" dirty="0" err="1">
                <a:solidFill>
                  <a:schemeClr val="bg1"/>
                </a:solidFill>
                <a:latin typeface="Calibri"/>
                <a:cs typeface="Calibri"/>
              </a:rPr>
              <a:t>arloesol</a:t>
            </a:r>
            <a:r>
              <a:rPr lang="en-GB" sz="1800" dirty="0">
                <a:solidFill>
                  <a:schemeClr val="bg1"/>
                </a:solidFill>
                <a:latin typeface="Calibri"/>
                <a:cs typeface="Calibri"/>
              </a:rPr>
              <a:t> ac </a:t>
            </a:r>
            <a:r>
              <a:rPr lang="en-GB" sz="1800" dirty="0" err="1">
                <a:solidFill>
                  <a:schemeClr val="bg1"/>
                </a:solidFill>
                <a:latin typeface="Calibri"/>
                <a:cs typeface="Calibri"/>
              </a:rPr>
              <a:t>effeithiol</a:t>
            </a:r>
            <a:r>
              <a:rPr lang="en-GB" sz="1800" dirty="0">
                <a:solidFill>
                  <a:schemeClr val="bg1"/>
                </a:solidFill>
                <a:latin typeface="Calibri"/>
                <a:cs typeface="Calibri"/>
              </a:rPr>
              <a:t> </a:t>
            </a:r>
            <a:r>
              <a:rPr lang="en-GB" sz="1800" dirty="0" err="1">
                <a:solidFill>
                  <a:schemeClr val="bg1"/>
                </a:solidFill>
                <a:latin typeface="Calibri"/>
                <a:cs typeface="Calibri"/>
              </a:rPr>
              <a:t>sy'n</a:t>
            </a:r>
            <a:r>
              <a:rPr lang="en-GB" sz="1800" dirty="0">
                <a:solidFill>
                  <a:schemeClr val="bg1"/>
                </a:solidFill>
                <a:latin typeface="Calibri"/>
                <a:cs typeface="Calibri"/>
              </a:rPr>
              <a:t> </a:t>
            </a:r>
            <a:r>
              <a:rPr lang="en-GB" sz="1800" dirty="0" err="1">
                <a:solidFill>
                  <a:schemeClr val="bg1"/>
                </a:solidFill>
                <a:latin typeface="Calibri"/>
                <a:cs typeface="Calibri"/>
              </a:rPr>
              <a:t>seiliedig</a:t>
            </a:r>
            <a:r>
              <a:rPr lang="en-GB" sz="1800" dirty="0">
                <a:solidFill>
                  <a:schemeClr val="bg1"/>
                </a:solidFill>
                <a:latin typeface="Calibri"/>
                <a:cs typeface="Calibri"/>
              </a:rPr>
              <a:t> </a:t>
            </a:r>
            <a:r>
              <a:rPr lang="en-GB" sz="1800" dirty="0" err="1">
                <a:solidFill>
                  <a:schemeClr val="bg1"/>
                </a:solidFill>
                <a:latin typeface="Calibri"/>
                <a:cs typeface="Calibri"/>
              </a:rPr>
              <a:t>ar</a:t>
            </a:r>
            <a:r>
              <a:rPr lang="en-GB" sz="1800" dirty="0">
                <a:solidFill>
                  <a:schemeClr val="bg1"/>
                </a:solidFill>
                <a:latin typeface="Calibri"/>
                <a:cs typeface="Calibri"/>
              </a:rPr>
              <a:t> le, </a:t>
            </a:r>
            <a:r>
              <a:rPr lang="en-GB" sz="1800" dirty="0" err="1">
                <a:solidFill>
                  <a:schemeClr val="bg1"/>
                </a:solidFill>
                <a:latin typeface="Calibri"/>
                <a:cs typeface="Calibri"/>
              </a:rPr>
              <a:t>gan</a:t>
            </a:r>
            <a:r>
              <a:rPr lang="en-GB" sz="1800" dirty="0">
                <a:solidFill>
                  <a:schemeClr val="bg1"/>
                </a:solidFill>
                <a:latin typeface="Calibri"/>
                <a:cs typeface="Calibri"/>
              </a:rPr>
              <a:t> </a:t>
            </a:r>
            <a:r>
              <a:rPr lang="en-GB" sz="1800" dirty="0" err="1">
                <a:solidFill>
                  <a:schemeClr val="bg1"/>
                </a:solidFill>
                <a:latin typeface="Calibri"/>
                <a:cs typeface="Calibri"/>
              </a:rPr>
              <a:t>gefnogi</a:t>
            </a:r>
            <a:r>
              <a:rPr lang="en-GB" sz="1800" dirty="0">
                <a:solidFill>
                  <a:schemeClr val="bg1"/>
                </a:solidFill>
                <a:latin typeface="Calibri"/>
                <a:cs typeface="Calibri"/>
              </a:rPr>
              <a:t> </a:t>
            </a:r>
            <a:r>
              <a:rPr lang="en-GB" sz="1800" dirty="0" err="1">
                <a:solidFill>
                  <a:schemeClr val="bg1"/>
                </a:solidFill>
                <a:latin typeface="Calibri"/>
                <a:cs typeface="Calibri"/>
              </a:rPr>
              <a:t>pobl</a:t>
            </a:r>
            <a:r>
              <a:rPr lang="en-GB" sz="1800" dirty="0">
                <a:solidFill>
                  <a:schemeClr val="bg1"/>
                </a:solidFill>
                <a:latin typeface="Calibri"/>
                <a:cs typeface="Calibri"/>
              </a:rPr>
              <a:t> </a:t>
            </a:r>
            <a:r>
              <a:rPr lang="en-GB" sz="1800" dirty="0" err="1">
                <a:solidFill>
                  <a:schemeClr val="bg1"/>
                </a:solidFill>
                <a:latin typeface="Calibri"/>
                <a:cs typeface="Calibri"/>
              </a:rPr>
              <a:t>ifanc</a:t>
            </a:r>
            <a:r>
              <a:rPr lang="en-GB" sz="1800" dirty="0">
                <a:solidFill>
                  <a:schemeClr val="bg1"/>
                </a:solidFill>
                <a:latin typeface="Calibri"/>
                <a:cs typeface="Calibri"/>
              </a:rPr>
              <a:t> </a:t>
            </a:r>
            <a:r>
              <a:rPr lang="en-GB" sz="1800" dirty="0" err="1">
                <a:solidFill>
                  <a:schemeClr val="bg1"/>
                </a:solidFill>
                <a:latin typeface="Calibri"/>
                <a:cs typeface="Calibri"/>
              </a:rPr>
              <a:t>sy'n</a:t>
            </a:r>
            <a:r>
              <a:rPr lang="en-GB" sz="1800" dirty="0">
                <a:solidFill>
                  <a:schemeClr val="bg1"/>
                </a:solidFill>
                <a:latin typeface="Calibri"/>
                <a:cs typeface="Calibri"/>
              </a:rPr>
              <a:t> </a:t>
            </a:r>
            <a:r>
              <a:rPr lang="en-GB" sz="1800" dirty="0" err="1">
                <a:solidFill>
                  <a:schemeClr val="bg1"/>
                </a:solidFill>
                <a:latin typeface="Calibri"/>
                <a:cs typeface="Calibri"/>
              </a:rPr>
              <a:t>byw</a:t>
            </a:r>
            <a:r>
              <a:rPr lang="en-GB" sz="1800" dirty="0">
                <a:solidFill>
                  <a:schemeClr val="bg1"/>
                </a:solidFill>
                <a:latin typeface="Calibri"/>
                <a:cs typeface="Calibri"/>
              </a:rPr>
              <a:t> </a:t>
            </a:r>
            <a:r>
              <a:rPr lang="en-GB" sz="1800" dirty="0" err="1">
                <a:solidFill>
                  <a:schemeClr val="bg1"/>
                </a:solidFill>
                <a:latin typeface="Calibri"/>
                <a:cs typeface="Calibri"/>
              </a:rPr>
              <a:t>mewn</a:t>
            </a:r>
            <a:r>
              <a:rPr lang="en-GB" sz="1800" dirty="0">
                <a:solidFill>
                  <a:schemeClr val="bg1"/>
                </a:solidFill>
                <a:latin typeface="Calibri"/>
                <a:cs typeface="Calibri"/>
              </a:rPr>
              <a:t> </a:t>
            </a:r>
            <a:r>
              <a:rPr lang="en-GB" sz="1800" dirty="0" err="1">
                <a:solidFill>
                  <a:schemeClr val="bg1"/>
                </a:solidFill>
                <a:latin typeface="Calibri"/>
                <a:cs typeface="Calibri"/>
              </a:rPr>
              <a:t>cymunedau</a:t>
            </a:r>
            <a:r>
              <a:rPr lang="en-GB" sz="1800" dirty="0">
                <a:solidFill>
                  <a:schemeClr val="bg1"/>
                </a:solidFill>
                <a:latin typeface="Calibri"/>
                <a:cs typeface="Calibri"/>
              </a:rPr>
              <a:t> </a:t>
            </a:r>
            <a:r>
              <a:rPr lang="en-GB" sz="1800" dirty="0" err="1">
                <a:solidFill>
                  <a:schemeClr val="bg1"/>
                </a:solidFill>
                <a:latin typeface="Calibri"/>
                <a:cs typeface="Calibri"/>
              </a:rPr>
              <a:t>incwm</a:t>
            </a:r>
            <a:r>
              <a:rPr lang="en-GB" sz="1800" dirty="0">
                <a:solidFill>
                  <a:schemeClr val="bg1"/>
                </a:solidFill>
                <a:latin typeface="Calibri"/>
                <a:cs typeface="Calibri"/>
              </a:rPr>
              <a:t> </a:t>
            </a:r>
            <a:r>
              <a:rPr lang="en-GB" sz="1800" dirty="0" err="1">
                <a:solidFill>
                  <a:schemeClr val="bg1"/>
                </a:solidFill>
                <a:latin typeface="Calibri"/>
                <a:cs typeface="Calibri"/>
              </a:rPr>
              <a:t>isel</a:t>
            </a:r>
            <a:r>
              <a:rPr lang="en-GB" sz="1800" dirty="0">
                <a:solidFill>
                  <a:schemeClr val="bg1"/>
                </a:solidFill>
                <a:latin typeface="Calibri"/>
                <a:cs typeface="Calibri"/>
              </a:rPr>
              <a:t> </a:t>
            </a:r>
            <a:r>
              <a:rPr lang="en-GB" sz="1800" dirty="0" err="1">
                <a:solidFill>
                  <a:schemeClr val="bg1"/>
                </a:solidFill>
                <a:latin typeface="Calibri"/>
                <a:cs typeface="Calibri"/>
              </a:rPr>
              <a:t>sydd</a:t>
            </a:r>
            <a:r>
              <a:rPr lang="en-GB" sz="1800" dirty="0">
                <a:solidFill>
                  <a:schemeClr val="bg1"/>
                </a:solidFill>
                <a:latin typeface="Calibri"/>
                <a:cs typeface="Calibri"/>
              </a:rPr>
              <a:t> </a:t>
            </a:r>
            <a:r>
              <a:rPr lang="en-GB" sz="1800" dirty="0" err="1">
                <a:solidFill>
                  <a:schemeClr val="bg1"/>
                </a:solidFill>
                <a:latin typeface="Calibri"/>
                <a:cs typeface="Calibri"/>
              </a:rPr>
              <a:t>heb</a:t>
            </a:r>
            <a:r>
              <a:rPr lang="en-GB" sz="1800" dirty="0">
                <a:solidFill>
                  <a:schemeClr val="bg1"/>
                </a:solidFill>
                <a:latin typeface="Calibri"/>
                <a:cs typeface="Calibri"/>
              </a:rPr>
              <a:t> </a:t>
            </a:r>
            <a:r>
              <a:rPr lang="en-GB" sz="1800" dirty="0" err="1">
                <a:solidFill>
                  <a:schemeClr val="bg1"/>
                </a:solidFill>
                <a:latin typeface="Calibri"/>
                <a:cs typeface="Calibri"/>
              </a:rPr>
              <a:t>eu</a:t>
            </a:r>
            <a:r>
              <a:rPr lang="en-GB" sz="1800" dirty="0">
                <a:solidFill>
                  <a:schemeClr val="bg1"/>
                </a:solidFill>
                <a:latin typeface="Calibri"/>
                <a:cs typeface="Calibri"/>
              </a:rPr>
              <a:t> </a:t>
            </a:r>
            <a:r>
              <a:rPr lang="en-GB" sz="1800" dirty="0" err="1">
                <a:solidFill>
                  <a:schemeClr val="bg1"/>
                </a:solidFill>
                <a:latin typeface="Calibri"/>
                <a:cs typeface="Calibri"/>
              </a:rPr>
              <a:t>gwasanaethu'n</a:t>
            </a:r>
            <a:r>
              <a:rPr lang="en-GB" sz="1800" dirty="0">
                <a:solidFill>
                  <a:schemeClr val="bg1"/>
                </a:solidFill>
                <a:latin typeface="Calibri"/>
                <a:cs typeface="Calibri"/>
              </a:rPr>
              <a:t> </a:t>
            </a:r>
            <a:r>
              <a:rPr lang="en-GB" sz="1800" dirty="0" err="1">
                <a:solidFill>
                  <a:schemeClr val="bg1"/>
                </a:solidFill>
                <a:latin typeface="Calibri"/>
                <a:cs typeface="Calibri"/>
              </a:rPr>
              <a:t>ddigonol</a:t>
            </a:r>
            <a:r>
              <a:rPr lang="en-GB" sz="1800" dirty="0">
                <a:solidFill>
                  <a:schemeClr val="bg1"/>
                </a:solidFill>
                <a:latin typeface="Calibri"/>
                <a:cs typeface="Calibri"/>
              </a:rPr>
              <a:t> </a:t>
            </a:r>
            <a:r>
              <a:rPr lang="en-GB" sz="1800" dirty="0" err="1">
                <a:solidFill>
                  <a:schemeClr val="bg1"/>
                </a:solidFill>
                <a:latin typeface="Calibri"/>
                <a:cs typeface="Calibri"/>
              </a:rPr>
              <a:t>i</a:t>
            </a:r>
            <a:r>
              <a:rPr lang="en-GB" sz="1800" dirty="0">
                <a:solidFill>
                  <a:schemeClr val="bg1"/>
                </a:solidFill>
                <a:latin typeface="Calibri"/>
                <a:cs typeface="Calibri"/>
              </a:rPr>
              <a:t> </a:t>
            </a:r>
            <a:r>
              <a:rPr lang="en-GB" sz="1800" dirty="0" err="1">
                <a:solidFill>
                  <a:schemeClr val="bg1"/>
                </a:solidFill>
                <a:latin typeface="Calibri"/>
                <a:cs typeface="Calibri"/>
              </a:rPr>
              <a:t>fod</a:t>
            </a:r>
            <a:r>
              <a:rPr lang="en-GB" sz="1800" dirty="0">
                <a:solidFill>
                  <a:schemeClr val="bg1"/>
                </a:solidFill>
                <a:latin typeface="Calibri"/>
                <a:cs typeface="Calibri"/>
              </a:rPr>
              <a:t> </a:t>
            </a:r>
            <a:r>
              <a:rPr lang="en-GB" sz="1800" dirty="0" err="1">
                <a:solidFill>
                  <a:schemeClr val="bg1"/>
                </a:solidFill>
                <a:latin typeface="Calibri"/>
                <a:cs typeface="Calibri"/>
              </a:rPr>
              <a:t>yn</a:t>
            </a:r>
            <a:r>
              <a:rPr lang="en-GB" sz="1800" dirty="0">
                <a:solidFill>
                  <a:schemeClr val="bg1"/>
                </a:solidFill>
                <a:latin typeface="Calibri"/>
                <a:cs typeface="Calibri"/>
              </a:rPr>
              <a:t> </a:t>
            </a:r>
            <a:r>
              <a:rPr lang="en-GB" sz="1800" dirty="0" err="1">
                <a:solidFill>
                  <a:schemeClr val="bg1"/>
                </a:solidFill>
                <a:latin typeface="Calibri"/>
                <a:cs typeface="Calibri"/>
              </a:rPr>
              <a:t>gorfforol</a:t>
            </a:r>
            <a:r>
              <a:rPr lang="en-GB" sz="1800" dirty="0">
                <a:solidFill>
                  <a:schemeClr val="bg1"/>
                </a:solidFill>
                <a:latin typeface="Calibri"/>
                <a:cs typeface="Calibri"/>
              </a:rPr>
              <a:t> </a:t>
            </a:r>
            <a:r>
              <a:rPr lang="en-GB" sz="1800" dirty="0" err="1">
                <a:solidFill>
                  <a:schemeClr val="bg1"/>
                </a:solidFill>
                <a:latin typeface="Calibri"/>
                <a:cs typeface="Calibri"/>
              </a:rPr>
              <a:t>actif</a:t>
            </a:r>
            <a:endParaRPr lang="en-GB" sz="1800" dirty="0">
              <a:solidFill>
                <a:schemeClr val="bg1"/>
              </a:solidFill>
              <a:latin typeface="Calibri"/>
              <a:cs typeface="Calibri"/>
            </a:endParaRPr>
          </a:p>
          <a:p>
            <a:pPr marL="355600" indent="-342900">
              <a:spcBef>
                <a:spcPts val="600"/>
              </a:spcBef>
              <a:spcAft>
                <a:spcPts val="600"/>
              </a:spcAft>
              <a:buFont typeface="+mj-lt"/>
              <a:buAutoNum type="arabicPeriod"/>
            </a:pPr>
            <a:r>
              <a:rPr lang="en-GB" sz="1800" dirty="0" err="1">
                <a:solidFill>
                  <a:schemeClr val="bg1"/>
                </a:solidFill>
                <a:latin typeface="Calibri"/>
                <a:cs typeface="Calibri"/>
              </a:rPr>
              <a:t>Monitro</a:t>
            </a:r>
            <a:r>
              <a:rPr lang="en-GB" sz="1800" dirty="0">
                <a:solidFill>
                  <a:schemeClr val="bg1"/>
                </a:solidFill>
                <a:latin typeface="Calibri"/>
                <a:cs typeface="Calibri"/>
              </a:rPr>
              <a:t> ac </a:t>
            </a:r>
            <a:r>
              <a:rPr lang="en-GB" sz="1800" dirty="0" err="1">
                <a:solidFill>
                  <a:schemeClr val="bg1"/>
                </a:solidFill>
                <a:latin typeface="Calibri"/>
                <a:cs typeface="Calibri"/>
              </a:rPr>
              <a:t>olrhain</a:t>
            </a:r>
            <a:r>
              <a:rPr lang="en-GB" sz="1800" dirty="0">
                <a:solidFill>
                  <a:schemeClr val="bg1"/>
                </a:solidFill>
                <a:latin typeface="Calibri"/>
                <a:cs typeface="Calibri"/>
              </a:rPr>
              <a:t> </a:t>
            </a:r>
            <a:r>
              <a:rPr lang="en-GB" sz="1800" dirty="0" err="1">
                <a:solidFill>
                  <a:schemeClr val="bg1"/>
                </a:solidFill>
                <a:latin typeface="Calibri"/>
                <a:cs typeface="Calibri"/>
              </a:rPr>
              <a:t>cynnydd</a:t>
            </a:r>
            <a:r>
              <a:rPr lang="en-GB" sz="1800" dirty="0">
                <a:solidFill>
                  <a:schemeClr val="bg1"/>
                </a:solidFill>
                <a:latin typeface="Calibri"/>
                <a:cs typeface="Calibri"/>
              </a:rPr>
              <a:t> a </a:t>
            </a:r>
            <a:r>
              <a:rPr lang="en-GB" sz="1800" dirty="0" err="1">
                <a:solidFill>
                  <a:schemeClr val="bg1"/>
                </a:solidFill>
                <a:latin typeface="Calibri"/>
                <a:cs typeface="Calibri"/>
              </a:rPr>
              <a:t>dysgu'r</a:t>
            </a:r>
            <a:r>
              <a:rPr lang="en-GB" sz="1800" dirty="0">
                <a:solidFill>
                  <a:schemeClr val="bg1"/>
                </a:solidFill>
                <a:latin typeface="Calibri"/>
                <a:cs typeface="Calibri"/>
              </a:rPr>
              <a:t> NWDSP, </a:t>
            </a:r>
            <a:r>
              <a:rPr lang="en-GB" sz="1800" dirty="0" err="1">
                <a:solidFill>
                  <a:schemeClr val="bg1"/>
                </a:solidFill>
                <a:latin typeface="Calibri"/>
                <a:cs typeface="Calibri"/>
              </a:rPr>
              <a:t>gan</a:t>
            </a:r>
            <a:r>
              <a:rPr lang="en-GB" sz="1800" dirty="0">
                <a:solidFill>
                  <a:schemeClr val="bg1"/>
                </a:solidFill>
                <a:latin typeface="Calibri"/>
                <a:cs typeface="Calibri"/>
              </a:rPr>
              <a:t> </a:t>
            </a:r>
            <a:r>
              <a:rPr lang="en-GB" sz="1800" dirty="0" err="1">
                <a:solidFill>
                  <a:schemeClr val="bg1"/>
                </a:solidFill>
                <a:latin typeface="Calibri"/>
                <a:cs typeface="Calibri"/>
              </a:rPr>
              <a:t>gynnwys</a:t>
            </a:r>
            <a:r>
              <a:rPr lang="en-GB" sz="1800" dirty="0">
                <a:solidFill>
                  <a:schemeClr val="bg1"/>
                </a:solidFill>
                <a:latin typeface="Calibri"/>
                <a:cs typeface="Calibri"/>
              </a:rPr>
              <a:t> </a:t>
            </a:r>
            <a:r>
              <a:rPr lang="en-GB" sz="1800" dirty="0" err="1">
                <a:solidFill>
                  <a:schemeClr val="bg1"/>
                </a:solidFill>
                <a:latin typeface="Calibri"/>
                <a:cs typeface="Calibri"/>
              </a:rPr>
              <a:t>creu</a:t>
            </a:r>
            <a:r>
              <a:rPr lang="en-GB" sz="1800" dirty="0">
                <a:solidFill>
                  <a:schemeClr val="bg1"/>
                </a:solidFill>
                <a:latin typeface="Calibri"/>
                <a:cs typeface="Calibri"/>
              </a:rPr>
              <a:t> </a:t>
            </a:r>
            <a:r>
              <a:rPr lang="en-GB" sz="1800" dirty="0" err="1">
                <a:solidFill>
                  <a:schemeClr val="bg1"/>
                </a:solidFill>
                <a:latin typeface="Calibri"/>
                <a:cs typeface="Calibri"/>
              </a:rPr>
              <a:t>cynllun</a:t>
            </a:r>
            <a:r>
              <a:rPr lang="en-GB" sz="1800" dirty="0">
                <a:solidFill>
                  <a:schemeClr val="bg1"/>
                </a:solidFill>
                <a:latin typeface="Calibri"/>
                <a:cs typeface="Calibri"/>
              </a:rPr>
              <a:t> </a:t>
            </a:r>
            <a:r>
              <a:rPr lang="en-GB" sz="1800" dirty="0" err="1">
                <a:solidFill>
                  <a:schemeClr val="bg1"/>
                </a:solidFill>
                <a:latin typeface="Calibri"/>
                <a:cs typeface="Calibri"/>
              </a:rPr>
              <a:t>monitro</a:t>
            </a:r>
            <a:r>
              <a:rPr lang="en-GB" sz="1800" dirty="0">
                <a:solidFill>
                  <a:schemeClr val="bg1"/>
                </a:solidFill>
                <a:latin typeface="Calibri"/>
                <a:cs typeface="Calibri"/>
              </a:rPr>
              <a:t>, </a:t>
            </a:r>
            <a:r>
              <a:rPr lang="en-GB" sz="1800" dirty="0" err="1">
                <a:solidFill>
                  <a:schemeClr val="bg1"/>
                </a:solidFill>
                <a:latin typeface="Calibri"/>
                <a:cs typeface="Calibri"/>
              </a:rPr>
              <a:t>gwerthuso</a:t>
            </a:r>
            <a:r>
              <a:rPr lang="en-GB" sz="1800" dirty="0">
                <a:solidFill>
                  <a:schemeClr val="bg1"/>
                </a:solidFill>
                <a:latin typeface="Calibri"/>
                <a:cs typeface="Calibri"/>
              </a:rPr>
              <a:t> a </a:t>
            </a:r>
            <a:r>
              <a:rPr lang="en-GB" sz="1800" dirty="0" err="1">
                <a:solidFill>
                  <a:schemeClr val="bg1"/>
                </a:solidFill>
                <a:latin typeface="Calibri"/>
                <a:cs typeface="Calibri"/>
              </a:rPr>
              <a:t>dysgu</a:t>
            </a:r>
            <a:r>
              <a:rPr lang="en-GB" sz="1800" dirty="0">
                <a:solidFill>
                  <a:schemeClr val="bg1"/>
                </a:solidFill>
                <a:latin typeface="Calibri"/>
                <a:cs typeface="Calibri"/>
              </a:rPr>
              <a:t> </a:t>
            </a:r>
            <a:r>
              <a:rPr lang="en-GB" sz="1800" dirty="0" err="1">
                <a:solidFill>
                  <a:schemeClr val="bg1"/>
                </a:solidFill>
                <a:latin typeface="Calibri"/>
                <a:cs typeface="Calibri"/>
              </a:rPr>
              <a:t>clir</a:t>
            </a:r>
            <a:r>
              <a:rPr lang="en-GB" sz="1800" dirty="0">
                <a:solidFill>
                  <a:schemeClr val="bg1"/>
                </a:solidFill>
                <a:latin typeface="Calibri"/>
                <a:cs typeface="Calibri"/>
              </a:rPr>
              <a:t> </a:t>
            </a:r>
            <a:r>
              <a:rPr lang="en-GB" sz="1800" dirty="0" err="1">
                <a:solidFill>
                  <a:schemeClr val="bg1"/>
                </a:solidFill>
                <a:latin typeface="Calibri"/>
                <a:cs typeface="Calibri"/>
              </a:rPr>
              <a:t>sy'n</a:t>
            </a:r>
            <a:r>
              <a:rPr lang="en-GB" sz="1800" dirty="0">
                <a:solidFill>
                  <a:schemeClr val="bg1"/>
                </a:solidFill>
                <a:latin typeface="Calibri"/>
                <a:cs typeface="Calibri"/>
              </a:rPr>
              <a:t> </a:t>
            </a:r>
            <a:r>
              <a:rPr lang="en-GB" sz="1800" dirty="0" err="1">
                <a:solidFill>
                  <a:schemeClr val="bg1"/>
                </a:solidFill>
                <a:latin typeface="Calibri"/>
                <a:cs typeface="Calibri"/>
              </a:rPr>
              <a:t>bodloni</a:t>
            </a:r>
            <a:r>
              <a:rPr lang="en-GB" sz="1800" dirty="0">
                <a:solidFill>
                  <a:schemeClr val="bg1"/>
                </a:solidFill>
                <a:latin typeface="Calibri"/>
                <a:cs typeface="Calibri"/>
              </a:rPr>
              <a:t> </a:t>
            </a:r>
            <a:r>
              <a:rPr lang="en-GB" sz="1800" dirty="0" err="1">
                <a:solidFill>
                  <a:schemeClr val="bg1"/>
                </a:solidFill>
                <a:latin typeface="Calibri"/>
                <a:cs typeface="Calibri"/>
              </a:rPr>
              <a:t>gofynion</a:t>
            </a:r>
            <a:r>
              <a:rPr lang="en-GB" sz="1800" dirty="0">
                <a:solidFill>
                  <a:schemeClr val="bg1"/>
                </a:solidFill>
                <a:latin typeface="Calibri"/>
                <a:cs typeface="Calibri"/>
              </a:rPr>
              <a:t> y </a:t>
            </a:r>
            <a:r>
              <a:rPr lang="en-GB" sz="1800" dirty="0" err="1">
                <a:solidFill>
                  <a:schemeClr val="bg1"/>
                </a:solidFill>
                <a:latin typeface="Calibri"/>
                <a:cs typeface="Calibri"/>
              </a:rPr>
              <a:t>cyllidwyr</a:t>
            </a:r>
            <a:r>
              <a:rPr lang="en-GB" sz="1800" dirty="0">
                <a:solidFill>
                  <a:schemeClr val="bg1"/>
                </a:solidFill>
                <a:latin typeface="Calibri"/>
                <a:cs typeface="Calibri"/>
              </a:rPr>
              <a:t> ac </a:t>
            </a:r>
            <a:r>
              <a:rPr lang="en-GB" sz="1800" dirty="0" err="1">
                <a:solidFill>
                  <a:schemeClr val="bg1"/>
                </a:solidFill>
                <a:latin typeface="Calibri"/>
                <a:cs typeface="Calibri"/>
              </a:rPr>
              <a:t>yn</a:t>
            </a:r>
            <a:r>
              <a:rPr lang="en-GB" sz="1800" dirty="0">
                <a:solidFill>
                  <a:schemeClr val="bg1"/>
                </a:solidFill>
                <a:latin typeface="Calibri"/>
                <a:cs typeface="Calibri"/>
              </a:rPr>
              <a:t> </a:t>
            </a:r>
            <a:r>
              <a:rPr lang="en-GB" sz="1800" dirty="0" err="1">
                <a:solidFill>
                  <a:schemeClr val="bg1"/>
                </a:solidFill>
                <a:latin typeface="Calibri"/>
                <a:cs typeface="Calibri"/>
              </a:rPr>
              <a:t>bwydo</a:t>
            </a:r>
            <a:r>
              <a:rPr lang="en-GB" sz="1800" dirty="0">
                <a:solidFill>
                  <a:schemeClr val="bg1"/>
                </a:solidFill>
                <a:latin typeface="Calibri"/>
                <a:cs typeface="Calibri"/>
              </a:rPr>
              <a:t> </a:t>
            </a:r>
            <a:r>
              <a:rPr lang="en-GB" sz="1800" dirty="0" err="1">
                <a:solidFill>
                  <a:schemeClr val="bg1"/>
                </a:solidFill>
                <a:latin typeface="Calibri"/>
                <a:cs typeface="Calibri"/>
              </a:rPr>
              <a:t>i</a:t>
            </a:r>
            <a:r>
              <a:rPr lang="en-GB" sz="1800" dirty="0">
                <a:solidFill>
                  <a:schemeClr val="bg1"/>
                </a:solidFill>
                <a:latin typeface="Calibri"/>
                <a:cs typeface="Calibri"/>
              </a:rPr>
              <a:t> </a:t>
            </a:r>
            <a:r>
              <a:rPr lang="en-GB" sz="1800" dirty="0" err="1">
                <a:solidFill>
                  <a:schemeClr val="bg1"/>
                </a:solidFill>
                <a:latin typeface="Calibri"/>
                <a:cs typeface="Calibri"/>
              </a:rPr>
              <a:t>gyfleoedd</a:t>
            </a:r>
            <a:r>
              <a:rPr lang="en-GB" sz="1800" dirty="0">
                <a:solidFill>
                  <a:schemeClr val="bg1"/>
                </a:solidFill>
                <a:latin typeface="Calibri"/>
                <a:cs typeface="Calibri"/>
              </a:rPr>
              <a:t> </a:t>
            </a:r>
            <a:r>
              <a:rPr lang="en-GB" sz="1800" dirty="0" err="1">
                <a:solidFill>
                  <a:schemeClr val="bg1"/>
                </a:solidFill>
                <a:latin typeface="Calibri"/>
                <a:cs typeface="Calibri"/>
              </a:rPr>
              <a:t>dysgu</a:t>
            </a:r>
            <a:r>
              <a:rPr lang="en-GB" sz="1800" dirty="0">
                <a:solidFill>
                  <a:schemeClr val="bg1"/>
                </a:solidFill>
                <a:latin typeface="Calibri"/>
                <a:cs typeface="Calibri"/>
              </a:rPr>
              <a:t> </a:t>
            </a:r>
            <a:r>
              <a:rPr lang="en-GB" sz="1800" dirty="0" err="1">
                <a:solidFill>
                  <a:schemeClr val="bg1"/>
                </a:solidFill>
                <a:latin typeface="Calibri"/>
                <a:cs typeface="Calibri"/>
              </a:rPr>
              <a:t>ehangach</a:t>
            </a:r>
            <a:r>
              <a:rPr lang="en-GB" sz="1800" dirty="0">
                <a:solidFill>
                  <a:schemeClr val="bg1"/>
                </a:solidFill>
                <a:latin typeface="Calibri"/>
                <a:cs typeface="Calibri"/>
              </a:rPr>
              <a:t> StreetGames</a:t>
            </a:r>
          </a:p>
          <a:p>
            <a:pPr marL="355600" indent="-342900">
              <a:spcBef>
                <a:spcPts val="600"/>
              </a:spcBef>
              <a:spcAft>
                <a:spcPts val="600"/>
              </a:spcAft>
              <a:buFont typeface="+mj-lt"/>
              <a:buAutoNum type="arabicPeriod"/>
            </a:pPr>
            <a:r>
              <a:rPr lang="en-GB" sz="1800" dirty="0" err="1">
                <a:solidFill>
                  <a:schemeClr val="bg1"/>
                </a:solidFill>
                <a:latin typeface="Calibri"/>
                <a:cs typeface="Calibri"/>
              </a:rPr>
              <a:t>Datblygu</a:t>
            </a:r>
            <a:r>
              <a:rPr lang="en-GB" sz="1800" dirty="0">
                <a:solidFill>
                  <a:schemeClr val="bg1"/>
                </a:solidFill>
                <a:latin typeface="Calibri"/>
                <a:cs typeface="Calibri"/>
              </a:rPr>
              <a:t> a </a:t>
            </a:r>
            <a:r>
              <a:rPr lang="en-GB" sz="1800" dirty="0" err="1">
                <a:solidFill>
                  <a:schemeClr val="bg1"/>
                </a:solidFill>
                <a:latin typeface="Calibri"/>
                <a:cs typeface="Calibri"/>
              </a:rPr>
              <a:t>chynnal</a:t>
            </a:r>
            <a:r>
              <a:rPr lang="en-GB" sz="1800" dirty="0">
                <a:solidFill>
                  <a:schemeClr val="bg1"/>
                </a:solidFill>
                <a:latin typeface="Calibri"/>
                <a:cs typeface="Calibri"/>
              </a:rPr>
              <a:t> </a:t>
            </a:r>
            <a:r>
              <a:rPr lang="en-GB" sz="1800" dirty="0" err="1">
                <a:solidFill>
                  <a:schemeClr val="bg1"/>
                </a:solidFill>
                <a:latin typeface="Calibri"/>
                <a:cs typeface="Calibri"/>
              </a:rPr>
              <a:t>perthynas</a:t>
            </a:r>
            <a:r>
              <a:rPr lang="en-GB" sz="1800" dirty="0">
                <a:solidFill>
                  <a:schemeClr val="bg1"/>
                </a:solidFill>
                <a:latin typeface="Calibri"/>
                <a:cs typeface="Calibri"/>
              </a:rPr>
              <a:t> </a:t>
            </a:r>
            <a:r>
              <a:rPr lang="en-GB" sz="1800" dirty="0" err="1">
                <a:solidFill>
                  <a:schemeClr val="bg1"/>
                </a:solidFill>
                <a:latin typeface="Calibri"/>
                <a:cs typeface="Calibri"/>
              </a:rPr>
              <a:t>gref</a:t>
            </a:r>
            <a:r>
              <a:rPr lang="en-GB" sz="1800" dirty="0">
                <a:solidFill>
                  <a:schemeClr val="bg1"/>
                </a:solidFill>
                <a:latin typeface="Calibri"/>
                <a:cs typeface="Calibri"/>
              </a:rPr>
              <a:t> </a:t>
            </a:r>
            <a:r>
              <a:rPr lang="en-GB" sz="1800" dirty="0" err="1">
                <a:solidFill>
                  <a:schemeClr val="bg1"/>
                </a:solidFill>
                <a:latin typeface="Calibri"/>
                <a:cs typeface="Calibri"/>
              </a:rPr>
              <a:t>gyda</a:t>
            </a:r>
            <a:r>
              <a:rPr lang="en-GB" sz="1800" dirty="0">
                <a:solidFill>
                  <a:schemeClr val="bg1"/>
                </a:solidFill>
                <a:latin typeface="Calibri"/>
                <a:cs typeface="Calibri"/>
              </a:rPr>
              <a:t> </a:t>
            </a:r>
            <a:r>
              <a:rPr lang="en-GB" sz="1800" dirty="0" err="1">
                <a:solidFill>
                  <a:schemeClr val="bg1"/>
                </a:solidFill>
                <a:latin typeface="Calibri"/>
                <a:cs typeface="Calibri"/>
              </a:rPr>
              <a:t>chyllidwyr</a:t>
            </a:r>
            <a:r>
              <a:rPr lang="en-GB" sz="1800" dirty="0">
                <a:solidFill>
                  <a:schemeClr val="bg1"/>
                </a:solidFill>
                <a:latin typeface="Calibri"/>
                <a:cs typeface="Calibri"/>
              </a:rPr>
              <a:t> y </a:t>
            </a:r>
            <a:r>
              <a:rPr lang="en-GB" sz="1800" dirty="0" err="1">
                <a:solidFill>
                  <a:schemeClr val="bg1"/>
                </a:solidFill>
                <a:latin typeface="Calibri"/>
                <a:cs typeface="Calibri"/>
              </a:rPr>
              <a:t>prosiect</a:t>
            </a:r>
            <a:r>
              <a:rPr lang="en-GB" sz="1800" dirty="0">
                <a:solidFill>
                  <a:schemeClr val="bg1"/>
                </a:solidFill>
                <a:latin typeface="Calibri"/>
                <a:cs typeface="Calibri"/>
              </a:rPr>
              <a:t> </a:t>
            </a:r>
            <a:r>
              <a:rPr lang="en-GB" sz="1800" dirty="0" err="1">
                <a:solidFill>
                  <a:schemeClr val="bg1"/>
                </a:solidFill>
                <a:latin typeface="Calibri"/>
                <a:cs typeface="Calibri"/>
              </a:rPr>
              <a:t>gan</a:t>
            </a:r>
            <a:r>
              <a:rPr lang="en-GB" sz="1800" dirty="0">
                <a:solidFill>
                  <a:schemeClr val="bg1"/>
                </a:solidFill>
                <a:latin typeface="Calibri"/>
                <a:cs typeface="Calibri"/>
              </a:rPr>
              <a:t> </a:t>
            </a:r>
            <a:r>
              <a:rPr lang="en-GB" sz="1800" dirty="0" err="1">
                <a:solidFill>
                  <a:schemeClr val="bg1"/>
                </a:solidFill>
                <a:latin typeface="Calibri"/>
                <a:cs typeface="Calibri"/>
              </a:rPr>
              <a:t>gynnwys</a:t>
            </a:r>
            <a:r>
              <a:rPr lang="en-GB" sz="1800" dirty="0">
                <a:solidFill>
                  <a:schemeClr val="bg1"/>
                </a:solidFill>
                <a:latin typeface="Calibri"/>
                <a:cs typeface="Calibri"/>
              </a:rPr>
              <a:t> </a:t>
            </a:r>
            <a:r>
              <a:rPr lang="en-GB" sz="1800" dirty="0" err="1">
                <a:solidFill>
                  <a:schemeClr val="bg1"/>
                </a:solidFill>
                <a:latin typeface="Calibri"/>
                <a:cs typeface="Calibri"/>
              </a:rPr>
              <a:t>Actif</a:t>
            </a:r>
            <a:r>
              <a:rPr lang="en-GB" sz="1800" dirty="0">
                <a:solidFill>
                  <a:schemeClr val="bg1"/>
                </a:solidFill>
                <a:latin typeface="Calibri"/>
                <a:cs typeface="Calibri"/>
              </a:rPr>
              <a:t> </a:t>
            </a:r>
            <a:r>
              <a:rPr lang="en-GB" sz="1800" dirty="0" err="1">
                <a:solidFill>
                  <a:schemeClr val="bg1"/>
                </a:solidFill>
                <a:latin typeface="Calibri"/>
                <a:cs typeface="Calibri"/>
              </a:rPr>
              <a:t>Gogledd</a:t>
            </a:r>
            <a:r>
              <a:rPr lang="en-GB" sz="1800" dirty="0">
                <a:solidFill>
                  <a:schemeClr val="bg1"/>
                </a:solidFill>
                <a:latin typeface="Calibri"/>
                <a:cs typeface="Calibri"/>
              </a:rPr>
              <a:t> Cymru a </a:t>
            </a:r>
            <a:r>
              <a:rPr lang="en-GB" sz="1800" dirty="0" err="1">
                <a:solidFill>
                  <a:schemeClr val="bg1"/>
                </a:solidFill>
                <a:latin typeface="Calibri"/>
                <a:cs typeface="Calibri"/>
              </a:rPr>
              <a:t>chymdeithasau</a:t>
            </a:r>
            <a:r>
              <a:rPr lang="en-GB" sz="1800" dirty="0">
                <a:solidFill>
                  <a:schemeClr val="bg1"/>
                </a:solidFill>
                <a:latin typeface="Calibri"/>
                <a:cs typeface="Calibri"/>
              </a:rPr>
              <a:t> tai</a:t>
            </a:r>
          </a:p>
          <a:p>
            <a:pPr marL="355600" indent="-342900">
              <a:spcBef>
                <a:spcPts val="600"/>
              </a:spcBef>
              <a:spcAft>
                <a:spcPts val="600"/>
              </a:spcAft>
              <a:buFont typeface="+mj-lt"/>
              <a:buAutoNum type="arabicPeriod"/>
            </a:pPr>
            <a:r>
              <a:rPr lang="en-GB" sz="1800" dirty="0" err="1">
                <a:solidFill>
                  <a:schemeClr val="bg1"/>
                </a:solidFill>
                <a:latin typeface="Calibri"/>
                <a:cs typeface="Calibri"/>
              </a:rPr>
              <a:t>Datblygu</a:t>
            </a:r>
            <a:r>
              <a:rPr lang="en-GB" sz="1800" dirty="0">
                <a:solidFill>
                  <a:schemeClr val="bg1"/>
                </a:solidFill>
                <a:latin typeface="Calibri"/>
                <a:cs typeface="Calibri"/>
              </a:rPr>
              <a:t> </a:t>
            </a:r>
            <a:r>
              <a:rPr lang="en-GB" sz="1800" dirty="0" err="1">
                <a:solidFill>
                  <a:schemeClr val="bg1"/>
                </a:solidFill>
                <a:latin typeface="Calibri"/>
                <a:cs typeface="Calibri"/>
              </a:rPr>
              <a:t>cynllun</a:t>
            </a:r>
            <a:r>
              <a:rPr lang="en-GB" sz="1800" dirty="0">
                <a:solidFill>
                  <a:schemeClr val="bg1"/>
                </a:solidFill>
                <a:latin typeface="Calibri"/>
                <a:cs typeface="Calibri"/>
              </a:rPr>
              <a:t> </a:t>
            </a:r>
            <a:r>
              <a:rPr lang="en-GB" sz="1800" dirty="0" err="1">
                <a:solidFill>
                  <a:schemeClr val="bg1"/>
                </a:solidFill>
                <a:latin typeface="Calibri"/>
                <a:cs typeface="Calibri"/>
              </a:rPr>
              <a:t>rhanbarthol</a:t>
            </a:r>
            <a:r>
              <a:rPr lang="en-GB" sz="1800" dirty="0">
                <a:solidFill>
                  <a:schemeClr val="bg1"/>
                </a:solidFill>
                <a:latin typeface="Calibri"/>
                <a:cs typeface="Calibri"/>
              </a:rPr>
              <a:t> </a:t>
            </a:r>
            <a:r>
              <a:rPr lang="en-GB" sz="1800" dirty="0" err="1">
                <a:solidFill>
                  <a:schemeClr val="bg1"/>
                </a:solidFill>
                <a:latin typeface="Calibri"/>
                <a:cs typeface="Calibri"/>
              </a:rPr>
              <a:t>i</a:t>
            </a:r>
            <a:r>
              <a:rPr lang="en-GB" sz="1800" dirty="0">
                <a:solidFill>
                  <a:schemeClr val="bg1"/>
                </a:solidFill>
                <a:latin typeface="Calibri"/>
                <a:cs typeface="Calibri"/>
              </a:rPr>
              <a:t> </a:t>
            </a:r>
            <a:r>
              <a:rPr lang="en-GB" sz="1800" dirty="0" err="1">
                <a:solidFill>
                  <a:schemeClr val="bg1"/>
                </a:solidFill>
                <a:latin typeface="Calibri"/>
                <a:cs typeface="Calibri"/>
              </a:rPr>
              <a:t>gefnogi</a:t>
            </a:r>
            <a:r>
              <a:rPr lang="en-GB" sz="1800" dirty="0">
                <a:solidFill>
                  <a:schemeClr val="bg1"/>
                </a:solidFill>
                <a:latin typeface="Calibri"/>
                <a:cs typeface="Calibri"/>
              </a:rPr>
              <a:t> a </a:t>
            </a:r>
            <a:r>
              <a:rPr lang="en-GB" sz="1800" dirty="0" err="1">
                <a:solidFill>
                  <a:schemeClr val="bg1"/>
                </a:solidFill>
                <a:latin typeface="Calibri"/>
                <a:cs typeface="Calibri"/>
              </a:rPr>
              <a:t>thyfu'r</a:t>
            </a:r>
            <a:r>
              <a:rPr lang="en-GB" sz="1800" dirty="0">
                <a:solidFill>
                  <a:schemeClr val="bg1"/>
                </a:solidFill>
                <a:latin typeface="Calibri"/>
                <a:cs typeface="Calibri"/>
              </a:rPr>
              <a:t> </a:t>
            </a:r>
            <a:r>
              <a:rPr lang="en-GB" sz="1800" dirty="0" err="1">
                <a:solidFill>
                  <a:schemeClr val="bg1"/>
                </a:solidFill>
                <a:latin typeface="Calibri"/>
                <a:cs typeface="Calibri"/>
              </a:rPr>
              <a:t>rhwydwaith</a:t>
            </a:r>
            <a:r>
              <a:rPr lang="en-GB" sz="1800" dirty="0">
                <a:solidFill>
                  <a:schemeClr val="bg1"/>
                </a:solidFill>
                <a:latin typeface="Calibri"/>
                <a:cs typeface="Calibri"/>
              </a:rPr>
              <a:t> o LTOs a </a:t>
            </a:r>
            <a:r>
              <a:rPr lang="en-GB" sz="1800" dirty="0" err="1">
                <a:solidFill>
                  <a:schemeClr val="bg1"/>
                </a:solidFill>
                <a:latin typeface="Calibri"/>
                <a:cs typeface="Calibri"/>
              </a:rPr>
              <a:t>phartneriaid</a:t>
            </a:r>
            <a:r>
              <a:rPr lang="en-GB" sz="1800" dirty="0">
                <a:solidFill>
                  <a:schemeClr val="bg1"/>
                </a:solidFill>
                <a:latin typeface="Calibri"/>
                <a:cs typeface="Calibri"/>
              </a:rPr>
              <a:t> </a:t>
            </a:r>
            <a:r>
              <a:rPr lang="en-GB" sz="1800" dirty="0" err="1">
                <a:solidFill>
                  <a:schemeClr val="bg1"/>
                </a:solidFill>
                <a:latin typeface="Calibri"/>
                <a:cs typeface="Calibri"/>
              </a:rPr>
              <a:t>ar</a:t>
            </a:r>
            <a:r>
              <a:rPr lang="en-GB" sz="1800" dirty="0">
                <a:solidFill>
                  <a:schemeClr val="bg1"/>
                </a:solidFill>
                <a:latin typeface="Calibri"/>
                <a:cs typeface="Calibri"/>
              </a:rPr>
              <a:t> draws </a:t>
            </a:r>
            <a:r>
              <a:rPr lang="en-GB" sz="1800" dirty="0" err="1">
                <a:solidFill>
                  <a:schemeClr val="bg1"/>
                </a:solidFill>
                <a:latin typeface="Calibri"/>
                <a:cs typeface="Calibri"/>
              </a:rPr>
              <a:t>rhanbarth</a:t>
            </a:r>
            <a:r>
              <a:rPr lang="en-GB" sz="1800" dirty="0">
                <a:solidFill>
                  <a:schemeClr val="bg1"/>
                </a:solidFill>
                <a:latin typeface="Calibri"/>
                <a:cs typeface="Calibri"/>
              </a:rPr>
              <a:t> </a:t>
            </a:r>
            <a:r>
              <a:rPr lang="en-GB" sz="1800" dirty="0" err="1">
                <a:solidFill>
                  <a:schemeClr val="bg1"/>
                </a:solidFill>
                <a:latin typeface="Calibri"/>
                <a:cs typeface="Calibri"/>
              </a:rPr>
              <a:t>Gogledd</a:t>
            </a:r>
            <a:r>
              <a:rPr lang="en-GB" sz="1800" dirty="0">
                <a:solidFill>
                  <a:schemeClr val="bg1"/>
                </a:solidFill>
                <a:latin typeface="Calibri"/>
                <a:cs typeface="Calibri"/>
              </a:rPr>
              <a:t> Cymru</a:t>
            </a:r>
          </a:p>
          <a:p>
            <a:pPr marL="355600" indent="-342900">
              <a:spcBef>
                <a:spcPts val="600"/>
              </a:spcBef>
              <a:spcAft>
                <a:spcPts val="600"/>
              </a:spcAft>
              <a:buFont typeface="+mj-lt"/>
              <a:buAutoNum type="arabicPeriod"/>
            </a:pPr>
            <a:r>
              <a:rPr lang="en-GB" sz="1800" dirty="0">
                <a:solidFill>
                  <a:schemeClr val="bg1"/>
                </a:solidFill>
                <a:latin typeface="Calibri"/>
                <a:cs typeface="Calibri"/>
              </a:rPr>
              <a:t>I </a:t>
            </a:r>
            <a:r>
              <a:rPr lang="en-GB" sz="1800" dirty="0" err="1">
                <a:solidFill>
                  <a:schemeClr val="bg1"/>
                </a:solidFill>
                <a:latin typeface="Calibri"/>
                <a:cs typeface="Calibri"/>
              </a:rPr>
              <a:t>gydlynu</a:t>
            </a:r>
            <a:r>
              <a:rPr lang="en-GB" sz="1800" dirty="0">
                <a:solidFill>
                  <a:schemeClr val="bg1"/>
                </a:solidFill>
                <a:latin typeface="Calibri"/>
                <a:cs typeface="Calibri"/>
              </a:rPr>
              <a:t> a </a:t>
            </a:r>
            <a:r>
              <a:rPr lang="en-GB" sz="1800" dirty="0" err="1">
                <a:solidFill>
                  <a:schemeClr val="bg1"/>
                </a:solidFill>
                <a:latin typeface="Calibri"/>
                <a:cs typeface="Calibri"/>
              </a:rPr>
              <a:t>darparu</a:t>
            </a:r>
            <a:r>
              <a:rPr lang="en-GB" sz="1800" dirty="0">
                <a:solidFill>
                  <a:schemeClr val="bg1"/>
                </a:solidFill>
                <a:latin typeface="Calibri"/>
                <a:cs typeface="Calibri"/>
              </a:rPr>
              <a:t> </a:t>
            </a:r>
            <a:r>
              <a:rPr lang="en-GB" sz="1800" dirty="0" err="1">
                <a:solidFill>
                  <a:schemeClr val="bg1"/>
                </a:solidFill>
                <a:latin typeface="Calibri"/>
                <a:cs typeface="Calibri"/>
              </a:rPr>
              <a:t>cymorth</a:t>
            </a:r>
            <a:r>
              <a:rPr lang="en-GB" sz="1800" dirty="0">
                <a:solidFill>
                  <a:schemeClr val="bg1"/>
                </a:solidFill>
                <a:latin typeface="Calibri"/>
                <a:cs typeface="Calibri"/>
              </a:rPr>
              <a:t> </a:t>
            </a:r>
            <a:r>
              <a:rPr lang="en-GB" sz="1800" dirty="0" err="1">
                <a:solidFill>
                  <a:schemeClr val="bg1"/>
                </a:solidFill>
                <a:latin typeface="Calibri"/>
                <a:cs typeface="Calibri"/>
              </a:rPr>
              <a:t>arbenigol</a:t>
            </a:r>
            <a:r>
              <a:rPr lang="en-GB" sz="1800" dirty="0">
                <a:solidFill>
                  <a:schemeClr val="bg1"/>
                </a:solidFill>
                <a:latin typeface="Calibri"/>
                <a:cs typeface="Calibri"/>
              </a:rPr>
              <a:t> </a:t>
            </a:r>
            <a:r>
              <a:rPr lang="en-GB" sz="1800" dirty="0" err="1">
                <a:solidFill>
                  <a:schemeClr val="bg1"/>
                </a:solidFill>
                <a:latin typeface="Calibri"/>
                <a:cs typeface="Calibri"/>
              </a:rPr>
              <a:t>i</a:t>
            </a:r>
            <a:r>
              <a:rPr lang="en-GB" sz="1800" dirty="0">
                <a:solidFill>
                  <a:schemeClr val="bg1"/>
                </a:solidFill>
                <a:latin typeface="Calibri"/>
                <a:cs typeface="Calibri"/>
              </a:rPr>
              <a:t> LTOs </a:t>
            </a:r>
            <a:r>
              <a:rPr lang="en-GB" sz="1800" dirty="0" err="1">
                <a:solidFill>
                  <a:schemeClr val="bg1"/>
                </a:solidFill>
                <a:latin typeface="Calibri"/>
                <a:cs typeface="Calibri"/>
              </a:rPr>
              <a:t>drwy</a:t>
            </a:r>
            <a:r>
              <a:rPr lang="en-GB" sz="1800" dirty="0">
                <a:solidFill>
                  <a:schemeClr val="bg1"/>
                </a:solidFill>
                <a:latin typeface="Calibri"/>
                <a:cs typeface="Calibri"/>
              </a:rPr>
              <a:t> </a:t>
            </a:r>
            <a:r>
              <a:rPr lang="en-GB" sz="1800" dirty="0" err="1">
                <a:solidFill>
                  <a:schemeClr val="bg1"/>
                </a:solidFill>
                <a:latin typeface="Calibri"/>
                <a:cs typeface="Calibri"/>
              </a:rPr>
              <a:t>gyfarfodydd</a:t>
            </a:r>
            <a:r>
              <a:rPr lang="en-GB" sz="1800" dirty="0">
                <a:solidFill>
                  <a:schemeClr val="bg1"/>
                </a:solidFill>
                <a:latin typeface="Calibri"/>
                <a:cs typeface="Calibri"/>
              </a:rPr>
              <a:t> </a:t>
            </a:r>
            <a:r>
              <a:rPr lang="en-GB" sz="1800" dirty="0" err="1">
                <a:solidFill>
                  <a:schemeClr val="bg1"/>
                </a:solidFill>
                <a:latin typeface="Calibri"/>
                <a:cs typeface="Calibri"/>
              </a:rPr>
              <a:t>wyneb</a:t>
            </a:r>
            <a:r>
              <a:rPr lang="en-GB" sz="1800" dirty="0">
                <a:solidFill>
                  <a:schemeClr val="bg1"/>
                </a:solidFill>
                <a:latin typeface="Calibri"/>
                <a:cs typeface="Calibri"/>
              </a:rPr>
              <a:t> </a:t>
            </a:r>
            <a:r>
              <a:rPr lang="en-GB" sz="1800" dirty="0" err="1">
                <a:solidFill>
                  <a:schemeClr val="bg1"/>
                </a:solidFill>
                <a:latin typeface="Calibri"/>
                <a:cs typeface="Calibri"/>
              </a:rPr>
              <a:t>yn</a:t>
            </a:r>
            <a:r>
              <a:rPr lang="en-GB" sz="1800" dirty="0">
                <a:solidFill>
                  <a:schemeClr val="bg1"/>
                </a:solidFill>
                <a:latin typeface="Calibri"/>
                <a:cs typeface="Calibri"/>
              </a:rPr>
              <a:t> </a:t>
            </a:r>
            <a:r>
              <a:rPr lang="en-GB" sz="1800" dirty="0" err="1">
                <a:solidFill>
                  <a:schemeClr val="bg1"/>
                </a:solidFill>
                <a:latin typeface="Calibri"/>
                <a:cs typeface="Calibri"/>
              </a:rPr>
              <a:t>wyneb</a:t>
            </a:r>
            <a:r>
              <a:rPr lang="en-GB" sz="1800" dirty="0">
                <a:solidFill>
                  <a:schemeClr val="bg1"/>
                </a:solidFill>
                <a:latin typeface="Calibri"/>
                <a:cs typeface="Calibri"/>
              </a:rPr>
              <a:t>, </a:t>
            </a:r>
            <a:r>
              <a:rPr lang="en-GB" sz="1800" dirty="0" err="1">
                <a:solidFill>
                  <a:schemeClr val="bg1"/>
                </a:solidFill>
                <a:latin typeface="Calibri"/>
                <a:cs typeface="Calibri"/>
              </a:rPr>
              <a:t>cyswllt</a:t>
            </a:r>
            <a:r>
              <a:rPr lang="en-GB" sz="1800" dirty="0">
                <a:solidFill>
                  <a:schemeClr val="bg1"/>
                </a:solidFill>
                <a:latin typeface="Calibri"/>
                <a:cs typeface="Calibri"/>
              </a:rPr>
              <a:t> </a:t>
            </a:r>
            <a:r>
              <a:rPr lang="en-GB" sz="1800" dirty="0" err="1">
                <a:solidFill>
                  <a:schemeClr val="bg1"/>
                </a:solidFill>
                <a:latin typeface="Calibri"/>
                <a:cs typeface="Calibri"/>
              </a:rPr>
              <a:t>dros</a:t>
            </a:r>
            <a:r>
              <a:rPr lang="en-GB" sz="1800" dirty="0">
                <a:solidFill>
                  <a:schemeClr val="bg1"/>
                </a:solidFill>
                <a:latin typeface="Calibri"/>
                <a:cs typeface="Calibri"/>
              </a:rPr>
              <a:t> y </a:t>
            </a:r>
            <a:r>
              <a:rPr lang="en-GB" sz="1800" dirty="0" err="1">
                <a:solidFill>
                  <a:schemeClr val="bg1"/>
                </a:solidFill>
                <a:latin typeface="Calibri"/>
                <a:cs typeface="Calibri"/>
              </a:rPr>
              <a:t>ffôn</a:t>
            </a:r>
            <a:r>
              <a:rPr lang="en-GB" sz="1800" dirty="0">
                <a:solidFill>
                  <a:schemeClr val="bg1"/>
                </a:solidFill>
                <a:latin typeface="Calibri"/>
                <a:cs typeface="Calibri"/>
              </a:rPr>
              <a:t> ac </a:t>
            </a:r>
            <a:r>
              <a:rPr lang="en-GB" sz="1800" dirty="0" err="1">
                <a:solidFill>
                  <a:schemeClr val="bg1"/>
                </a:solidFill>
                <a:latin typeface="Calibri"/>
                <a:cs typeface="Calibri"/>
              </a:rPr>
              <a:t>ysgrifenedig</a:t>
            </a:r>
            <a:r>
              <a:rPr lang="en-GB" sz="1800" dirty="0">
                <a:solidFill>
                  <a:schemeClr val="bg1"/>
                </a:solidFill>
                <a:latin typeface="Calibri"/>
                <a:cs typeface="Calibri"/>
              </a:rPr>
              <a:t>, </a:t>
            </a:r>
            <a:r>
              <a:rPr lang="en-GB" sz="1800" dirty="0" err="1">
                <a:solidFill>
                  <a:schemeClr val="bg1"/>
                </a:solidFill>
                <a:latin typeface="Calibri"/>
                <a:cs typeface="Calibri"/>
              </a:rPr>
              <a:t>diweddariadau</a:t>
            </a:r>
            <a:r>
              <a:rPr lang="en-GB" sz="1800" dirty="0">
                <a:solidFill>
                  <a:schemeClr val="bg1"/>
                </a:solidFill>
                <a:latin typeface="Calibri"/>
                <a:cs typeface="Calibri"/>
              </a:rPr>
              <a:t> a </a:t>
            </a:r>
            <a:r>
              <a:rPr lang="en-GB" sz="1800" dirty="0" err="1">
                <a:solidFill>
                  <a:schemeClr val="bg1"/>
                </a:solidFill>
                <a:latin typeface="Calibri"/>
                <a:cs typeface="Calibri"/>
              </a:rPr>
              <a:t>gohebiaeth</a:t>
            </a:r>
            <a:endParaRPr lang="en-GB" sz="1800" dirty="0">
              <a:solidFill>
                <a:schemeClr val="bg1"/>
              </a:solidFill>
              <a:latin typeface="Calibri"/>
              <a:cs typeface="Calibri"/>
            </a:endParaRPr>
          </a:p>
          <a:p>
            <a:pPr marL="355600" indent="-342900">
              <a:spcBef>
                <a:spcPts val="600"/>
              </a:spcBef>
              <a:spcAft>
                <a:spcPts val="600"/>
              </a:spcAft>
              <a:buFont typeface="+mj-lt"/>
              <a:buAutoNum type="arabicPeriod"/>
            </a:pPr>
            <a:r>
              <a:rPr lang="en-GB" sz="1800" dirty="0" err="1">
                <a:solidFill>
                  <a:schemeClr val="bg1"/>
                </a:solidFill>
                <a:latin typeface="Calibri"/>
                <a:cs typeface="Calibri"/>
              </a:rPr>
              <a:t>Hyrwyddo</a:t>
            </a:r>
            <a:r>
              <a:rPr lang="en-GB" sz="1800" dirty="0">
                <a:solidFill>
                  <a:schemeClr val="bg1"/>
                </a:solidFill>
                <a:latin typeface="Calibri"/>
                <a:cs typeface="Calibri"/>
              </a:rPr>
              <a:t> ac </a:t>
            </a:r>
            <a:r>
              <a:rPr lang="en-GB" sz="1800" dirty="0" err="1">
                <a:solidFill>
                  <a:schemeClr val="bg1"/>
                </a:solidFill>
                <a:latin typeface="Calibri"/>
                <a:cs typeface="Calibri"/>
              </a:rPr>
              <a:t>annog</a:t>
            </a:r>
            <a:r>
              <a:rPr lang="en-GB" sz="1800" dirty="0">
                <a:solidFill>
                  <a:schemeClr val="bg1"/>
                </a:solidFill>
                <a:latin typeface="Calibri"/>
                <a:cs typeface="Calibri"/>
              </a:rPr>
              <a:t> LTOs </a:t>
            </a:r>
            <a:r>
              <a:rPr lang="en-GB" sz="1800" dirty="0" err="1">
                <a:solidFill>
                  <a:schemeClr val="bg1"/>
                </a:solidFill>
                <a:latin typeface="Calibri"/>
                <a:cs typeface="Calibri"/>
              </a:rPr>
              <a:t>i</a:t>
            </a:r>
            <a:r>
              <a:rPr lang="en-GB" sz="1800" dirty="0">
                <a:solidFill>
                  <a:schemeClr val="bg1"/>
                </a:solidFill>
                <a:latin typeface="Calibri"/>
                <a:cs typeface="Calibri"/>
              </a:rPr>
              <a:t> </a:t>
            </a:r>
            <a:r>
              <a:rPr lang="en-GB" sz="1800" dirty="0" err="1">
                <a:solidFill>
                  <a:schemeClr val="bg1"/>
                </a:solidFill>
                <a:latin typeface="Calibri"/>
                <a:cs typeface="Calibri"/>
              </a:rPr>
              <a:t>fanteisio</a:t>
            </a:r>
            <a:r>
              <a:rPr lang="en-GB" sz="1800" dirty="0">
                <a:solidFill>
                  <a:schemeClr val="bg1"/>
                </a:solidFill>
                <a:latin typeface="Calibri"/>
                <a:cs typeface="Calibri"/>
              </a:rPr>
              <a:t> </a:t>
            </a:r>
            <a:r>
              <a:rPr lang="en-GB" sz="1800" dirty="0" err="1">
                <a:solidFill>
                  <a:schemeClr val="bg1"/>
                </a:solidFill>
                <a:latin typeface="Calibri"/>
                <a:cs typeface="Calibri"/>
              </a:rPr>
              <a:t>ar</a:t>
            </a:r>
            <a:r>
              <a:rPr lang="en-GB" sz="1800" dirty="0">
                <a:solidFill>
                  <a:schemeClr val="bg1"/>
                </a:solidFill>
                <a:latin typeface="Calibri"/>
                <a:cs typeface="Calibri"/>
              </a:rPr>
              <a:t> </a:t>
            </a:r>
            <a:r>
              <a:rPr lang="en-GB" sz="1800" dirty="0" err="1">
                <a:solidFill>
                  <a:schemeClr val="bg1"/>
                </a:solidFill>
                <a:latin typeface="Calibri"/>
                <a:cs typeface="Calibri"/>
              </a:rPr>
              <a:t>gyfleoedd</a:t>
            </a:r>
            <a:r>
              <a:rPr lang="en-GB" sz="1800" dirty="0">
                <a:solidFill>
                  <a:schemeClr val="bg1"/>
                </a:solidFill>
                <a:latin typeface="Calibri"/>
                <a:cs typeface="Calibri"/>
              </a:rPr>
              <a:t> </a:t>
            </a:r>
            <a:r>
              <a:rPr lang="en-GB" sz="1800" dirty="0" err="1">
                <a:solidFill>
                  <a:schemeClr val="bg1"/>
                </a:solidFill>
                <a:latin typeface="Calibri"/>
                <a:cs typeface="Calibri"/>
              </a:rPr>
              <a:t>rhanbarthol</a:t>
            </a:r>
            <a:r>
              <a:rPr lang="en-GB" sz="1800" dirty="0">
                <a:solidFill>
                  <a:schemeClr val="bg1"/>
                </a:solidFill>
                <a:latin typeface="Calibri"/>
                <a:cs typeface="Calibri"/>
              </a:rPr>
              <a:t> a </a:t>
            </a:r>
            <a:r>
              <a:rPr lang="en-GB" sz="1800" dirty="0" err="1">
                <a:solidFill>
                  <a:schemeClr val="bg1"/>
                </a:solidFill>
                <a:latin typeface="Calibri"/>
                <a:cs typeface="Calibri"/>
              </a:rPr>
              <a:t>chenedlaethol</a:t>
            </a:r>
            <a:r>
              <a:rPr lang="en-GB" sz="1800" dirty="0">
                <a:solidFill>
                  <a:schemeClr val="bg1"/>
                </a:solidFill>
                <a:latin typeface="Calibri"/>
                <a:cs typeface="Calibri"/>
              </a:rPr>
              <a:t>, </a:t>
            </a:r>
            <a:r>
              <a:rPr lang="en-GB" sz="1800" dirty="0" err="1">
                <a:solidFill>
                  <a:schemeClr val="bg1"/>
                </a:solidFill>
                <a:latin typeface="Calibri"/>
                <a:cs typeface="Calibri"/>
              </a:rPr>
              <a:t>i</a:t>
            </a:r>
            <a:r>
              <a:rPr lang="en-GB" sz="1800" dirty="0">
                <a:solidFill>
                  <a:schemeClr val="bg1"/>
                </a:solidFill>
                <a:latin typeface="Calibri"/>
                <a:cs typeface="Calibri"/>
              </a:rPr>
              <a:t> </a:t>
            </a:r>
            <a:r>
              <a:rPr lang="en-GB" sz="1800" dirty="0" err="1">
                <a:solidFill>
                  <a:schemeClr val="bg1"/>
                </a:solidFill>
                <a:latin typeface="Calibri"/>
                <a:cs typeface="Calibri"/>
              </a:rPr>
              <a:t>gefnogi</a:t>
            </a:r>
            <a:r>
              <a:rPr lang="en-GB" sz="1800" dirty="0">
                <a:solidFill>
                  <a:schemeClr val="bg1"/>
                </a:solidFill>
                <a:latin typeface="Calibri"/>
                <a:cs typeface="Calibri"/>
              </a:rPr>
              <a:t> </a:t>
            </a:r>
            <a:r>
              <a:rPr lang="en-GB" sz="1800" dirty="0" err="1">
                <a:solidFill>
                  <a:schemeClr val="bg1"/>
                </a:solidFill>
                <a:latin typeface="Calibri"/>
                <a:cs typeface="Calibri"/>
              </a:rPr>
              <a:t>eu</a:t>
            </a:r>
            <a:r>
              <a:rPr lang="en-GB" sz="1800" dirty="0">
                <a:solidFill>
                  <a:schemeClr val="bg1"/>
                </a:solidFill>
                <a:latin typeface="Calibri"/>
                <a:cs typeface="Calibri"/>
              </a:rPr>
              <a:t> </a:t>
            </a:r>
            <a:r>
              <a:rPr lang="en-GB" sz="1800" dirty="0" err="1">
                <a:solidFill>
                  <a:schemeClr val="bg1"/>
                </a:solidFill>
                <a:latin typeface="Calibri"/>
                <a:cs typeface="Calibri"/>
              </a:rPr>
              <a:t>cynlluniau</a:t>
            </a:r>
            <a:r>
              <a:rPr lang="en-GB" sz="1800" dirty="0">
                <a:solidFill>
                  <a:schemeClr val="bg1"/>
                </a:solidFill>
                <a:latin typeface="Calibri"/>
                <a:cs typeface="Calibri"/>
              </a:rPr>
              <a:t> </a:t>
            </a:r>
            <a:r>
              <a:rPr lang="en-GB" sz="1800" dirty="0" err="1">
                <a:solidFill>
                  <a:schemeClr val="bg1"/>
                </a:solidFill>
                <a:latin typeface="Calibri"/>
                <a:cs typeface="Calibri"/>
              </a:rPr>
              <a:t>i</a:t>
            </a:r>
            <a:r>
              <a:rPr lang="en-GB" sz="1800" dirty="0">
                <a:solidFill>
                  <a:schemeClr val="bg1"/>
                </a:solidFill>
                <a:latin typeface="Calibri"/>
                <a:cs typeface="Calibri"/>
              </a:rPr>
              <a:t> </a:t>
            </a:r>
            <a:r>
              <a:rPr lang="en-GB" sz="1800" dirty="0" err="1">
                <a:solidFill>
                  <a:schemeClr val="bg1"/>
                </a:solidFill>
                <a:latin typeface="Calibri"/>
                <a:cs typeface="Calibri"/>
              </a:rPr>
              <a:t>ymgysylltu</a:t>
            </a:r>
            <a:r>
              <a:rPr lang="en-GB" sz="1800" dirty="0">
                <a:solidFill>
                  <a:schemeClr val="bg1"/>
                </a:solidFill>
                <a:latin typeface="Calibri"/>
                <a:cs typeface="Calibri"/>
              </a:rPr>
              <a:t> â </a:t>
            </a:r>
            <a:r>
              <a:rPr lang="en-GB" sz="1800" dirty="0" err="1">
                <a:solidFill>
                  <a:schemeClr val="bg1"/>
                </a:solidFill>
                <a:latin typeface="Calibri"/>
                <a:cs typeface="Calibri"/>
              </a:rPr>
              <a:t>phobl</a:t>
            </a:r>
            <a:r>
              <a:rPr lang="en-GB" sz="1800" dirty="0">
                <a:solidFill>
                  <a:schemeClr val="bg1"/>
                </a:solidFill>
                <a:latin typeface="Calibri"/>
                <a:cs typeface="Calibri"/>
              </a:rPr>
              <a:t> </a:t>
            </a:r>
            <a:r>
              <a:rPr lang="en-GB" sz="1800" dirty="0" err="1">
                <a:solidFill>
                  <a:schemeClr val="bg1"/>
                </a:solidFill>
                <a:latin typeface="Calibri"/>
                <a:cs typeface="Calibri"/>
              </a:rPr>
              <a:t>ifanc</a:t>
            </a:r>
            <a:r>
              <a:rPr lang="en-GB" sz="1800" dirty="0">
                <a:solidFill>
                  <a:schemeClr val="bg1"/>
                </a:solidFill>
                <a:latin typeface="Calibri"/>
                <a:cs typeface="Calibri"/>
              </a:rPr>
              <a:t> </a:t>
            </a:r>
            <a:r>
              <a:rPr lang="en-GB" sz="1800" dirty="0" err="1">
                <a:solidFill>
                  <a:schemeClr val="bg1"/>
                </a:solidFill>
                <a:latin typeface="Calibri"/>
                <a:cs typeface="Calibri"/>
              </a:rPr>
              <a:t>a'r</a:t>
            </a:r>
            <a:r>
              <a:rPr lang="en-GB" sz="1800" dirty="0">
                <a:solidFill>
                  <a:schemeClr val="bg1"/>
                </a:solidFill>
                <a:latin typeface="Calibri"/>
                <a:cs typeface="Calibri"/>
              </a:rPr>
              <a:t> </a:t>
            </a:r>
            <a:r>
              <a:rPr lang="en-GB" sz="1800" dirty="0" err="1">
                <a:solidFill>
                  <a:schemeClr val="bg1"/>
                </a:solidFill>
                <a:latin typeface="Calibri"/>
                <a:cs typeface="Calibri"/>
              </a:rPr>
              <a:t>cymunedau</a:t>
            </a:r>
            <a:r>
              <a:rPr lang="en-GB" sz="1800" dirty="0">
                <a:solidFill>
                  <a:schemeClr val="bg1"/>
                </a:solidFill>
                <a:latin typeface="Calibri"/>
                <a:cs typeface="Calibri"/>
              </a:rPr>
              <a:t> y </a:t>
            </a:r>
            <a:r>
              <a:rPr lang="en-GB" sz="1800" dirty="0" err="1">
                <a:solidFill>
                  <a:schemeClr val="bg1"/>
                </a:solidFill>
                <a:latin typeface="Calibri"/>
                <a:cs typeface="Calibri"/>
              </a:rPr>
              <a:t>maent</a:t>
            </a:r>
            <a:r>
              <a:rPr lang="en-GB" sz="1800" dirty="0">
                <a:solidFill>
                  <a:schemeClr val="bg1"/>
                </a:solidFill>
                <a:latin typeface="Calibri"/>
                <a:cs typeface="Calibri"/>
              </a:rPr>
              <a:t> </a:t>
            </a:r>
            <a:r>
              <a:rPr lang="en-GB" sz="1800" dirty="0" err="1">
                <a:solidFill>
                  <a:schemeClr val="bg1"/>
                </a:solidFill>
                <a:latin typeface="Calibri"/>
                <a:cs typeface="Calibri"/>
              </a:rPr>
              <a:t>yn</a:t>
            </a:r>
            <a:r>
              <a:rPr lang="en-GB" sz="1800" dirty="0">
                <a:solidFill>
                  <a:schemeClr val="bg1"/>
                </a:solidFill>
                <a:latin typeface="Calibri"/>
                <a:cs typeface="Calibri"/>
              </a:rPr>
              <a:t> </a:t>
            </a:r>
            <a:r>
              <a:rPr lang="en-GB" sz="1800" dirty="0" err="1">
                <a:solidFill>
                  <a:schemeClr val="bg1"/>
                </a:solidFill>
                <a:latin typeface="Calibri"/>
                <a:cs typeface="Calibri"/>
              </a:rPr>
              <a:t>gweithio</a:t>
            </a:r>
            <a:r>
              <a:rPr lang="en-GB" sz="1800" dirty="0">
                <a:solidFill>
                  <a:schemeClr val="bg1"/>
                </a:solidFill>
                <a:latin typeface="Calibri"/>
                <a:cs typeface="Calibri"/>
              </a:rPr>
              <a:t> </a:t>
            </a:r>
            <a:r>
              <a:rPr lang="en-GB" sz="1800" dirty="0" err="1">
                <a:solidFill>
                  <a:schemeClr val="bg1"/>
                </a:solidFill>
                <a:latin typeface="Calibri"/>
                <a:cs typeface="Calibri"/>
              </a:rPr>
              <a:t>gyda</a:t>
            </a:r>
            <a:r>
              <a:rPr lang="en-GB" sz="1800" dirty="0">
                <a:solidFill>
                  <a:schemeClr val="bg1"/>
                </a:solidFill>
                <a:latin typeface="Calibri"/>
                <a:cs typeface="Calibri"/>
              </a:rPr>
              <a:t> </a:t>
            </a:r>
            <a:r>
              <a:rPr lang="en-GB" sz="1800" dirty="0" err="1">
                <a:solidFill>
                  <a:schemeClr val="bg1"/>
                </a:solidFill>
                <a:latin typeface="Calibri"/>
                <a:cs typeface="Calibri"/>
              </a:rPr>
              <a:t>nhw</a:t>
            </a:r>
            <a:r>
              <a:rPr lang="en-GB" sz="1800" dirty="0">
                <a:solidFill>
                  <a:schemeClr val="bg1"/>
                </a:solidFill>
                <a:latin typeface="Calibri"/>
                <a:cs typeface="Calibri"/>
              </a:rPr>
              <a:t> </a:t>
            </a:r>
            <a:r>
              <a:rPr lang="en-GB" sz="1800" dirty="0" err="1">
                <a:solidFill>
                  <a:schemeClr val="bg1"/>
                </a:solidFill>
                <a:latin typeface="Calibri"/>
                <a:cs typeface="Calibri"/>
              </a:rPr>
              <a:t>a'u</a:t>
            </a:r>
            <a:r>
              <a:rPr lang="en-GB" sz="1800" dirty="0">
                <a:solidFill>
                  <a:schemeClr val="bg1"/>
                </a:solidFill>
                <a:latin typeface="Calibri"/>
                <a:cs typeface="Calibri"/>
              </a:rPr>
              <a:t> </a:t>
            </a:r>
            <a:r>
              <a:rPr lang="en-GB" sz="1800" dirty="0" err="1">
                <a:solidFill>
                  <a:schemeClr val="bg1"/>
                </a:solidFill>
                <a:latin typeface="Calibri"/>
                <a:cs typeface="Calibri"/>
              </a:rPr>
              <a:t>cefnogi</a:t>
            </a:r>
            <a:r>
              <a:rPr lang="en-GB" sz="1800" dirty="0">
                <a:solidFill>
                  <a:schemeClr val="bg1"/>
                </a:solidFill>
                <a:latin typeface="Calibri"/>
                <a:cs typeface="Calibri"/>
              </a:rPr>
              <a:t> </a:t>
            </a:r>
            <a:r>
              <a:rPr lang="en-GB" sz="1800" dirty="0" err="1">
                <a:solidFill>
                  <a:schemeClr val="bg1"/>
                </a:solidFill>
                <a:latin typeface="Calibri"/>
                <a:cs typeface="Calibri"/>
              </a:rPr>
              <a:t>drwy</a:t>
            </a:r>
            <a:r>
              <a:rPr lang="en-GB" sz="1800" dirty="0">
                <a:solidFill>
                  <a:schemeClr val="bg1"/>
                </a:solidFill>
                <a:latin typeface="Calibri"/>
                <a:cs typeface="Calibri"/>
              </a:rPr>
              <a:t> </a:t>
            </a:r>
            <a:r>
              <a:rPr lang="en-GB" sz="1800" dirty="0" err="1">
                <a:solidFill>
                  <a:schemeClr val="bg1"/>
                </a:solidFill>
                <a:latin typeface="Calibri"/>
                <a:cs typeface="Calibri"/>
              </a:rPr>
              <a:t>Gynnig</a:t>
            </a:r>
            <a:r>
              <a:rPr lang="en-GB" sz="1800" dirty="0">
                <a:solidFill>
                  <a:schemeClr val="bg1"/>
                </a:solidFill>
                <a:latin typeface="Calibri"/>
                <a:cs typeface="Calibri"/>
              </a:rPr>
              <a:t> </a:t>
            </a:r>
            <a:r>
              <a:rPr lang="en-GB" sz="1800" dirty="0" err="1">
                <a:solidFill>
                  <a:schemeClr val="bg1"/>
                </a:solidFill>
                <a:latin typeface="Calibri"/>
                <a:cs typeface="Calibri"/>
              </a:rPr>
              <a:t>Craidd</a:t>
            </a:r>
            <a:r>
              <a:rPr lang="en-GB" sz="1800" dirty="0">
                <a:solidFill>
                  <a:schemeClr val="bg1"/>
                </a:solidFill>
                <a:latin typeface="Calibri"/>
                <a:cs typeface="Calibri"/>
              </a:rPr>
              <a:t> StreetGames</a:t>
            </a:r>
          </a:p>
          <a:p>
            <a:pPr marL="355600" indent="-342900">
              <a:spcBef>
                <a:spcPts val="600"/>
              </a:spcBef>
              <a:spcAft>
                <a:spcPts val="600"/>
              </a:spcAft>
              <a:buFont typeface="+mj-lt"/>
              <a:buAutoNum type="arabicPeriod"/>
            </a:pPr>
            <a:r>
              <a:rPr lang="en-GB" sz="1800" dirty="0" err="1">
                <a:solidFill>
                  <a:schemeClr val="bg1"/>
                </a:solidFill>
                <a:latin typeface="Calibri"/>
                <a:cs typeface="Calibri"/>
              </a:rPr>
              <a:t>Cefnogi</a:t>
            </a:r>
            <a:r>
              <a:rPr lang="en-GB" sz="1800" dirty="0">
                <a:solidFill>
                  <a:schemeClr val="bg1"/>
                </a:solidFill>
                <a:latin typeface="Calibri"/>
                <a:cs typeface="Calibri"/>
              </a:rPr>
              <a:t> </a:t>
            </a:r>
            <a:r>
              <a:rPr lang="en-GB" sz="1800" dirty="0" err="1">
                <a:solidFill>
                  <a:schemeClr val="bg1"/>
                </a:solidFill>
                <a:latin typeface="Calibri"/>
                <a:cs typeface="Calibri"/>
              </a:rPr>
              <a:t>actifadu</a:t>
            </a:r>
            <a:r>
              <a:rPr lang="en-GB" sz="1800" dirty="0">
                <a:solidFill>
                  <a:schemeClr val="bg1"/>
                </a:solidFill>
                <a:latin typeface="Calibri"/>
                <a:cs typeface="Calibri"/>
              </a:rPr>
              <a:t> </a:t>
            </a:r>
            <a:r>
              <a:rPr lang="en-GB" sz="1800" dirty="0" err="1">
                <a:solidFill>
                  <a:schemeClr val="bg1"/>
                </a:solidFill>
                <a:latin typeface="Calibri"/>
                <a:cs typeface="Calibri"/>
              </a:rPr>
              <a:t>ymyriadau</a:t>
            </a:r>
            <a:r>
              <a:rPr lang="en-GB" sz="1800" dirty="0">
                <a:solidFill>
                  <a:schemeClr val="bg1"/>
                </a:solidFill>
                <a:latin typeface="Calibri"/>
                <a:cs typeface="Calibri"/>
              </a:rPr>
              <a:t> StreetGames </a:t>
            </a:r>
            <a:r>
              <a:rPr lang="en-GB" sz="1800" dirty="0" err="1">
                <a:solidFill>
                  <a:schemeClr val="bg1"/>
                </a:solidFill>
                <a:latin typeface="Calibri"/>
                <a:cs typeface="Calibri"/>
              </a:rPr>
              <a:t>ledled</a:t>
            </a:r>
            <a:r>
              <a:rPr lang="en-GB" sz="1800" dirty="0">
                <a:solidFill>
                  <a:schemeClr val="bg1"/>
                </a:solidFill>
                <a:latin typeface="Calibri"/>
                <a:cs typeface="Calibri"/>
              </a:rPr>
              <a:t> </a:t>
            </a:r>
            <a:r>
              <a:rPr lang="en-GB" sz="1800" dirty="0" err="1">
                <a:solidFill>
                  <a:schemeClr val="bg1"/>
                </a:solidFill>
                <a:latin typeface="Calibri"/>
                <a:cs typeface="Calibri"/>
              </a:rPr>
              <a:t>Gogledd</a:t>
            </a:r>
            <a:r>
              <a:rPr lang="en-GB" sz="1800" dirty="0">
                <a:solidFill>
                  <a:schemeClr val="bg1"/>
                </a:solidFill>
                <a:latin typeface="Calibri"/>
                <a:cs typeface="Calibri"/>
              </a:rPr>
              <a:t> Cymru </a:t>
            </a:r>
            <a:r>
              <a:rPr lang="en-GB" sz="1800" dirty="0" err="1">
                <a:solidFill>
                  <a:schemeClr val="bg1"/>
                </a:solidFill>
                <a:latin typeface="Calibri"/>
                <a:cs typeface="Calibri"/>
              </a:rPr>
              <a:t>sy'n</a:t>
            </a:r>
            <a:r>
              <a:rPr lang="en-GB" sz="1800" dirty="0">
                <a:solidFill>
                  <a:schemeClr val="bg1"/>
                </a:solidFill>
                <a:latin typeface="Calibri"/>
                <a:cs typeface="Calibri"/>
              </a:rPr>
              <a:t> </a:t>
            </a:r>
            <a:r>
              <a:rPr lang="en-GB" sz="1800" dirty="0" err="1">
                <a:solidFill>
                  <a:schemeClr val="bg1"/>
                </a:solidFill>
                <a:latin typeface="Calibri"/>
                <a:cs typeface="Calibri"/>
              </a:rPr>
              <a:t>mynd</a:t>
            </a:r>
            <a:r>
              <a:rPr lang="en-GB" sz="1800" dirty="0">
                <a:solidFill>
                  <a:schemeClr val="bg1"/>
                </a:solidFill>
                <a:latin typeface="Calibri"/>
                <a:cs typeface="Calibri"/>
              </a:rPr>
              <a:t> </a:t>
            </a:r>
            <a:r>
              <a:rPr lang="en-GB" sz="1800" dirty="0" err="1">
                <a:solidFill>
                  <a:schemeClr val="bg1"/>
                </a:solidFill>
                <a:latin typeface="Calibri"/>
                <a:cs typeface="Calibri"/>
              </a:rPr>
              <a:t>i'r</a:t>
            </a:r>
            <a:r>
              <a:rPr lang="en-GB" sz="1800" dirty="0">
                <a:solidFill>
                  <a:schemeClr val="bg1"/>
                </a:solidFill>
                <a:latin typeface="Calibri"/>
                <a:cs typeface="Calibri"/>
              </a:rPr>
              <a:t> </a:t>
            </a:r>
            <a:r>
              <a:rPr lang="en-GB" sz="1800" dirty="0" err="1">
                <a:solidFill>
                  <a:schemeClr val="bg1"/>
                </a:solidFill>
                <a:latin typeface="Calibri"/>
                <a:cs typeface="Calibri"/>
              </a:rPr>
              <a:t>afael</a:t>
            </a:r>
            <a:r>
              <a:rPr lang="en-GB" sz="1800" dirty="0">
                <a:solidFill>
                  <a:schemeClr val="bg1"/>
                </a:solidFill>
                <a:latin typeface="Calibri"/>
                <a:cs typeface="Calibri"/>
              </a:rPr>
              <a:t> â </a:t>
            </a:r>
            <a:r>
              <a:rPr lang="en-GB" sz="1800" dirty="0" err="1">
                <a:solidFill>
                  <a:schemeClr val="bg1"/>
                </a:solidFill>
                <a:latin typeface="Calibri"/>
                <a:cs typeface="Calibri"/>
              </a:rPr>
              <a:t>materion</a:t>
            </a:r>
            <a:r>
              <a:rPr lang="en-GB" sz="1800" dirty="0">
                <a:solidFill>
                  <a:schemeClr val="bg1"/>
                </a:solidFill>
                <a:latin typeface="Calibri"/>
                <a:cs typeface="Calibri"/>
              </a:rPr>
              <a:t> </a:t>
            </a:r>
            <a:r>
              <a:rPr lang="en-GB" sz="1800" dirty="0" err="1">
                <a:solidFill>
                  <a:schemeClr val="bg1"/>
                </a:solidFill>
                <a:latin typeface="Calibri"/>
                <a:cs typeface="Calibri"/>
              </a:rPr>
              <a:t>ehangach</a:t>
            </a:r>
            <a:r>
              <a:rPr lang="en-GB" sz="1800" dirty="0">
                <a:solidFill>
                  <a:schemeClr val="bg1"/>
                </a:solidFill>
                <a:latin typeface="Calibri"/>
                <a:cs typeface="Calibri"/>
              </a:rPr>
              <a:t>. Er </a:t>
            </a:r>
            <a:r>
              <a:rPr lang="en-GB" sz="1800" dirty="0" err="1">
                <a:solidFill>
                  <a:schemeClr val="bg1"/>
                </a:solidFill>
                <a:latin typeface="Calibri"/>
                <a:cs typeface="Calibri"/>
              </a:rPr>
              <a:t>enghraifft</a:t>
            </a:r>
            <a:r>
              <a:rPr lang="en-GB" sz="1800" dirty="0">
                <a:solidFill>
                  <a:schemeClr val="bg1"/>
                </a:solidFill>
                <a:latin typeface="Calibri"/>
                <a:cs typeface="Calibri"/>
              </a:rPr>
              <a:t>, </a:t>
            </a:r>
            <a:r>
              <a:rPr lang="en-GB" sz="1800" dirty="0" err="1">
                <a:solidFill>
                  <a:schemeClr val="bg1"/>
                </a:solidFill>
                <a:latin typeface="Calibri"/>
                <a:cs typeface="Calibri"/>
              </a:rPr>
              <a:t>newyn</a:t>
            </a:r>
            <a:r>
              <a:rPr lang="en-GB" sz="1800" dirty="0">
                <a:solidFill>
                  <a:schemeClr val="bg1"/>
                </a:solidFill>
                <a:latin typeface="Calibri"/>
                <a:cs typeface="Calibri"/>
              </a:rPr>
              <a:t> </a:t>
            </a:r>
            <a:r>
              <a:rPr lang="en-GB" sz="1800" dirty="0" err="1">
                <a:solidFill>
                  <a:schemeClr val="bg1"/>
                </a:solidFill>
                <a:latin typeface="Calibri"/>
                <a:cs typeface="Calibri"/>
              </a:rPr>
              <a:t>gwyliau</a:t>
            </a:r>
            <a:r>
              <a:rPr lang="en-GB" sz="1800" dirty="0">
                <a:solidFill>
                  <a:schemeClr val="bg1"/>
                </a:solidFill>
                <a:latin typeface="Calibri"/>
                <a:cs typeface="Calibri"/>
              </a:rPr>
              <a:t>, </a:t>
            </a:r>
            <a:r>
              <a:rPr lang="en-GB" sz="1800" dirty="0" err="1">
                <a:solidFill>
                  <a:schemeClr val="bg1"/>
                </a:solidFill>
                <a:latin typeface="Calibri"/>
                <a:cs typeface="Calibri"/>
              </a:rPr>
              <a:t>diogelwch</a:t>
            </a:r>
            <a:r>
              <a:rPr lang="en-GB" sz="1800" dirty="0">
                <a:solidFill>
                  <a:schemeClr val="bg1"/>
                </a:solidFill>
                <a:latin typeface="Calibri"/>
                <a:cs typeface="Calibri"/>
              </a:rPr>
              <a:t> </a:t>
            </a:r>
            <a:r>
              <a:rPr lang="en-GB" sz="1800" dirty="0" err="1">
                <a:solidFill>
                  <a:schemeClr val="bg1"/>
                </a:solidFill>
                <a:latin typeface="Calibri"/>
                <a:cs typeface="Calibri"/>
              </a:rPr>
              <a:t>cymunedol</a:t>
            </a:r>
            <a:r>
              <a:rPr lang="en-GB" sz="1800" dirty="0">
                <a:solidFill>
                  <a:schemeClr val="bg1"/>
                </a:solidFill>
                <a:latin typeface="Calibri"/>
                <a:cs typeface="Calibri"/>
              </a:rPr>
              <a:t>, iechyd </a:t>
            </a:r>
            <a:r>
              <a:rPr lang="en-GB" sz="1800" dirty="0" err="1">
                <a:solidFill>
                  <a:schemeClr val="bg1"/>
                </a:solidFill>
                <a:latin typeface="Calibri"/>
                <a:cs typeface="Calibri"/>
              </a:rPr>
              <a:t>meddwl</a:t>
            </a:r>
            <a:r>
              <a:rPr lang="en-GB" sz="1800" dirty="0">
                <a:solidFill>
                  <a:schemeClr val="bg1"/>
                </a:solidFill>
                <a:latin typeface="Calibri"/>
                <a:cs typeface="Calibri"/>
              </a:rPr>
              <a:t>, </a:t>
            </a:r>
            <a:r>
              <a:rPr lang="en-GB" sz="1800" dirty="0" err="1">
                <a:solidFill>
                  <a:schemeClr val="bg1"/>
                </a:solidFill>
                <a:latin typeface="Calibri"/>
                <a:cs typeface="Calibri"/>
              </a:rPr>
              <a:t>llais</a:t>
            </a:r>
            <a:r>
              <a:rPr lang="en-GB" sz="1800" dirty="0">
                <a:solidFill>
                  <a:schemeClr val="bg1"/>
                </a:solidFill>
                <a:latin typeface="Calibri"/>
                <a:cs typeface="Calibri"/>
              </a:rPr>
              <a:t> </a:t>
            </a:r>
            <a:r>
              <a:rPr lang="en-GB" sz="1800" dirty="0" err="1">
                <a:solidFill>
                  <a:schemeClr val="bg1"/>
                </a:solidFill>
                <a:latin typeface="Calibri"/>
                <a:cs typeface="Calibri"/>
              </a:rPr>
              <a:t>ieuenctid</a:t>
            </a:r>
            <a:r>
              <a:rPr lang="en-GB" sz="1800" dirty="0">
                <a:solidFill>
                  <a:schemeClr val="bg1"/>
                </a:solidFill>
                <a:latin typeface="Calibri"/>
                <a:cs typeface="Calibri"/>
              </a:rPr>
              <a:t> a </a:t>
            </a:r>
            <a:r>
              <a:rPr lang="en-GB" sz="1800" dirty="0" err="1">
                <a:solidFill>
                  <a:schemeClr val="bg1"/>
                </a:solidFill>
                <a:latin typeface="Calibri"/>
                <a:cs typeface="Calibri"/>
              </a:rPr>
              <a:t>datblygu'r</a:t>
            </a:r>
            <a:r>
              <a:rPr lang="en-GB" sz="1800" dirty="0">
                <a:solidFill>
                  <a:schemeClr val="bg1"/>
                </a:solidFill>
                <a:latin typeface="Calibri"/>
                <a:cs typeface="Calibri"/>
              </a:rPr>
              <a:t> </a:t>
            </a:r>
            <a:r>
              <a:rPr lang="en-GB" sz="1800" dirty="0" err="1">
                <a:solidFill>
                  <a:schemeClr val="bg1"/>
                </a:solidFill>
                <a:latin typeface="Calibri"/>
                <a:cs typeface="Calibri"/>
              </a:rPr>
              <a:t>gweithlu</a:t>
            </a:r>
            <a:r>
              <a:rPr lang="en-GB" sz="1800" dirty="0">
                <a:solidFill>
                  <a:schemeClr val="bg1"/>
                </a:solidFill>
                <a:latin typeface="Calibri"/>
                <a:cs typeface="Calibri"/>
              </a:rPr>
              <a:t>.</a:t>
            </a:r>
          </a:p>
          <a:p>
            <a:pPr marL="355600" indent="-342900">
              <a:spcBef>
                <a:spcPts val="600"/>
              </a:spcBef>
              <a:spcAft>
                <a:spcPts val="600"/>
              </a:spcAft>
              <a:buFont typeface="+mj-lt"/>
              <a:buAutoNum type="arabicPeriod"/>
            </a:pPr>
            <a:r>
              <a:rPr lang="en-GB" sz="1800" dirty="0" err="1">
                <a:solidFill>
                  <a:schemeClr val="bg1"/>
                </a:solidFill>
                <a:latin typeface="Calibri"/>
                <a:cs typeface="Calibri"/>
              </a:rPr>
              <a:t>Datblygu</a:t>
            </a:r>
            <a:r>
              <a:rPr lang="en-GB" sz="1800" dirty="0">
                <a:solidFill>
                  <a:schemeClr val="bg1"/>
                </a:solidFill>
                <a:latin typeface="Calibri"/>
                <a:cs typeface="Calibri"/>
              </a:rPr>
              <a:t> a </a:t>
            </a:r>
            <a:r>
              <a:rPr lang="en-GB" sz="1800" dirty="0" err="1">
                <a:solidFill>
                  <a:schemeClr val="bg1"/>
                </a:solidFill>
                <a:latin typeface="Calibri"/>
                <a:cs typeface="Calibri"/>
              </a:rPr>
              <a:t>chynnal</a:t>
            </a:r>
            <a:r>
              <a:rPr lang="en-GB" sz="1800" dirty="0">
                <a:solidFill>
                  <a:schemeClr val="bg1"/>
                </a:solidFill>
                <a:latin typeface="Calibri"/>
                <a:cs typeface="Calibri"/>
              </a:rPr>
              <a:t> </a:t>
            </a:r>
            <a:r>
              <a:rPr lang="en-GB" sz="1800" dirty="0" err="1">
                <a:solidFill>
                  <a:schemeClr val="bg1"/>
                </a:solidFill>
                <a:latin typeface="Calibri"/>
                <a:cs typeface="Calibri"/>
              </a:rPr>
              <a:t>perthynas</a:t>
            </a:r>
            <a:r>
              <a:rPr lang="en-GB" sz="1800" dirty="0">
                <a:solidFill>
                  <a:schemeClr val="bg1"/>
                </a:solidFill>
                <a:latin typeface="Calibri"/>
                <a:cs typeface="Calibri"/>
              </a:rPr>
              <a:t> </a:t>
            </a:r>
            <a:r>
              <a:rPr lang="en-GB" sz="1800" dirty="0" err="1">
                <a:solidFill>
                  <a:schemeClr val="bg1"/>
                </a:solidFill>
                <a:latin typeface="Calibri"/>
                <a:cs typeface="Calibri"/>
              </a:rPr>
              <a:t>gref</a:t>
            </a:r>
            <a:r>
              <a:rPr lang="en-GB" sz="1800" dirty="0">
                <a:solidFill>
                  <a:schemeClr val="bg1"/>
                </a:solidFill>
                <a:latin typeface="Calibri"/>
                <a:cs typeface="Calibri"/>
              </a:rPr>
              <a:t> â </a:t>
            </a:r>
            <a:r>
              <a:rPr lang="en-GB" sz="1800" dirty="0" err="1">
                <a:solidFill>
                  <a:schemeClr val="bg1"/>
                </a:solidFill>
                <a:latin typeface="Calibri"/>
                <a:cs typeface="Calibri"/>
              </a:rPr>
              <a:t>rhanddeiliaid</a:t>
            </a:r>
            <a:r>
              <a:rPr lang="en-GB" sz="1800" dirty="0">
                <a:solidFill>
                  <a:schemeClr val="bg1"/>
                </a:solidFill>
                <a:latin typeface="Calibri"/>
                <a:cs typeface="Calibri"/>
              </a:rPr>
              <a:t> </a:t>
            </a:r>
            <a:r>
              <a:rPr lang="en-GB" sz="1800" dirty="0" err="1">
                <a:solidFill>
                  <a:schemeClr val="bg1"/>
                </a:solidFill>
                <a:latin typeface="Calibri"/>
                <a:cs typeface="Calibri"/>
              </a:rPr>
              <a:t>lleol</a:t>
            </a:r>
            <a:r>
              <a:rPr lang="en-GB" sz="1800" dirty="0">
                <a:solidFill>
                  <a:schemeClr val="bg1"/>
                </a:solidFill>
                <a:latin typeface="Calibri"/>
                <a:cs typeface="Calibri"/>
              </a:rPr>
              <a:t> a </a:t>
            </a:r>
            <a:r>
              <a:rPr lang="en-GB" sz="1800" dirty="0" err="1">
                <a:solidFill>
                  <a:schemeClr val="bg1"/>
                </a:solidFill>
                <a:latin typeface="Calibri"/>
                <a:cs typeface="Calibri"/>
              </a:rPr>
              <a:t>rhanbarthol</a:t>
            </a:r>
            <a:r>
              <a:rPr lang="en-GB" sz="1800" dirty="0">
                <a:solidFill>
                  <a:schemeClr val="bg1"/>
                </a:solidFill>
                <a:latin typeface="Calibri"/>
                <a:cs typeface="Calibri"/>
              </a:rPr>
              <a:t> </a:t>
            </a:r>
            <a:r>
              <a:rPr lang="en-GB" sz="1800" dirty="0" err="1">
                <a:solidFill>
                  <a:schemeClr val="bg1"/>
                </a:solidFill>
                <a:latin typeface="Calibri"/>
                <a:cs typeface="Calibri"/>
              </a:rPr>
              <a:t>allweddol</a:t>
            </a:r>
            <a:r>
              <a:rPr lang="en-GB" sz="1800" dirty="0">
                <a:solidFill>
                  <a:schemeClr val="bg1"/>
                </a:solidFill>
                <a:latin typeface="Calibri"/>
                <a:cs typeface="Calibri"/>
              </a:rPr>
              <a:t> </a:t>
            </a:r>
            <a:r>
              <a:rPr lang="en-GB" sz="1800" dirty="0" err="1">
                <a:solidFill>
                  <a:schemeClr val="bg1"/>
                </a:solidFill>
                <a:latin typeface="Calibri"/>
                <a:cs typeface="Calibri"/>
              </a:rPr>
              <a:t>eraill</a:t>
            </a:r>
            <a:r>
              <a:rPr lang="en-GB" sz="1800" dirty="0">
                <a:solidFill>
                  <a:schemeClr val="bg1"/>
                </a:solidFill>
                <a:latin typeface="Calibri"/>
                <a:cs typeface="Calibri"/>
              </a:rPr>
              <a:t> </a:t>
            </a:r>
            <a:r>
              <a:rPr lang="en-GB" sz="1800" dirty="0" err="1">
                <a:solidFill>
                  <a:schemeClr val="bg1"/>
                </a:solidFill>
                <a:latin typeface="Calibri"/>
                <a:cs typeface="Calibri"/>
              </a:rPr>
              <a:t>sy'n</a:t>
            </a:r>
            <a:r>
              <a:rPr lang="en-GB" sz="1800" dirty="0">
                <a:solidFill>
                  <a:schemeClr val="bg1"/>
                </a:solidFill>
                <a:latin typeface="Calibri"/>
                <a:cs typeface="Calibri"/>
              </a:rPr>
              <a:t> </a:t>
            </a:r>
            <a:r>
              <a:rPr lang="en-GB" sz="1800" dirty="0" err="1">
                <a:solidFill>
                  <a:schemeClr val="bg1"/>
                </a:solidFill>
                <a:latin typeface="Calibri"/>
                <a:cs typeface="Calibri"/>
              </a:rPr>
              <a:t>gweithredu</a:t>
            </a:r>
            <a:r>
              <a:rPr lang="en-GB" sz="1800" dirty="0">
                <a:solidFill>
                  <a:schemeClr val="bg1"/>
                </a:solidFill>
                <a:latin typeface="Calibri"/>
                <a:cs typeface="Calibri"/>
              </a:rPr>
              <a:t> </a:t>
            </a:r>
            <a:r>
              <a:rPr lang="en-GB" sz="1800" dirty="0" err="1">
                <a:solidFill>
                  <a:schemeClr val="bg1"/>
                </a:solidFill>
                <a:latin typeface="Calibri"/>
                <a:cs typeface="Calibri"/>
              </a:rPr>
              <a:t>ar</a:t>
            </a:r>
            <a:r>
              <a:rPr lang="en-GB" sz="1800" dirty="0">
                <a:solidFill>
                  <a:schemeClr val="bg1"/>
                </a:solidFill>
                <a:latin typeface="Calibri"/>
                <a:cs typeface="Calibri"/>
              </a:rPr>
              <a:t> draws y </a:t>
            </a:r>
            <a:r>
              <a:rPr lang="en-GB" sz="1800" dirty="0" err="1">
                <a:solidFill>
                  <a:schemeClr val="bg1"/>
                </a:solidFill>
                <a:latin typeface="Calibri"/>
                <a:cs typeface="Calibri"/>
              </a:rPr>
              <a:t>rhanbarth</a:t>
            </a:r>
            <a:r>
              <a:rPr lang="en-GB" sz="1800" dirty="0">
                <a:solidFill>
                  <a:schemeClr val="bg1"/>
                </a:solidFill>
                <a:latin typeface="Calibri"/>
                <a:cs typeface="Calibri"/>
              </a:rPr>
              <a:t>, a </a:t>
            </a:r>
            <a:r>
              <a:rPr lang="en-GB" sz="1800" dirty="0" err="1">
                <a:solidFill>
                  <a:schemeClr val="bg1"/>
                </a:solidFill>
                <a:latin typeface="Calibri"/>
                <a:cs typeface="Calibri"/>
              </a:rPr>
              <a:t>fydd</a:t>
            </a:r>
            <a:r>
              <a:rPr lang="en-GB" sz="1800" dirty="0">
                <a:solidFill>
                  <a:schemeClr val="bg1"/>
                </a:solidFill>
                <a:latin typeface="Calibri"/>
                <a:cs typeface="Calibri"/>
              </a:rPr>
              <a:t> </a:t>
            </a:r>
            <a:r>
              <a:rPr lang="en-GB" sz="1800" dirty="0" err="1">
                <a:solidFill>
                  <a:schemeClr val="bg1"/>
                </a:solidFill>
                <a:latin typeface="Calibri"/>
                <a:cs typeface="Calibri"/>
              </a:rPr>
              <a:t>yn</a:t>
            </a:r>
            <a:r>
              <a:rPr lang="en-GB" sz="1800" dirty="0">
                <a:solidFill>
                  <a:schemeClr val="bg1"/>
                </a:solidFill>
                <a:latin typeface="Calibri"/>
                <a:cs typeface="Calibri"/>
              </a:rPr>
              <a:t> </a:t>
            </a:r>
            <a:r>
              <a:rPr lang="en-GB" sz="1800" dirty="0" err="1">
                <a:solidFill>
                  <a:schemeClr val="bg1"/>
                </a:solidFill>
                <a:latin typeface="Calibri"/>
                <a:cs typeface="Calibri"/>
              </a:rPr>
              <a:t>gwella</a:t>
            </a:r>
            <a:r>
              <a:rPr lang="en-GB" sz="1800" dirty="0">
                <a:solidFill>
                  <a:schemeClr val="bg1"/>
                </a:solidFill>
                <a:latin typeface="Calibri"/>
                <a:cs typeface="Calibri"/>
              </a:rPr>
              <a:t> </a:t>
            </a:r>
            <a:r>
              <a:rPr lang="en-GB" sz="1800" dirty="0" err="1">
                <a:solidFill>
                  <a:schemeClr val="bg1"/>
                </a:solidFill>
                <a:latin typeface="Calibri"/>
                <a:cs typeface="Calibri"/>
              </a:rPr>
              <a:t>gwaith</a:t>
            </a:r>
            <a:r>
              <a:rPr lang="en-GB" sz="1800" dirty="0">
                <a:solidFill>
                  <a:schemeClr val="bg1"/>
                </a:solidFill>
                <a:latin typeface="Calibri"/>
                <a:cs typeface="Calibri"/>
              </a:rPr>
              <a:t> StreetGames</a:t>
            </a:r>
          </a:p>
          <a:p>
            <a:pPr marL="355600" indent="-342900">
              <a:spcBef>
                <a:spcPts val="600"/>
              </a:spcBef>
              <a:spcAft>
                <a:spcPts val="600"/>
              </a:spcAft>
              <a:buFont typeface="+mj-lt"/>
              <a:buAutoNum type="arabicPeriod"/>
            </a:pPr>
            <a:r>
              <a:rPr lang="en-GB" sz="1800" dirty="0" err="1">
                <a:solidFill>
                  <a:schemeClr val="bg1"/>
                </a:solidFill>
                <a:latin typeface="Calibri"/>
                <a:cs typeface="Calibri"/>
              </a:rPr>
              <a:t>Cyfrannu</a:t>
            </a:r>
            <a:r>
              <a:rPr lang="en-GB" sz="1800" dirty="0">
                <a:solidFill>
                  <a:schemeClr val="bg1"/>
                </a:solidFill>
                <a:latin typeface="Calibri"/>
                <a:cs typeface="Calibri"/>
              </a:rPr>
              <a:t> at </a:t>
            </a:r>
            <a:r>
              <a:rPr lang="en-GB" sz="1800" dirty="0" err="1">
                <a:solidFill>
                  <a:schemeClr val="bg1"/>
                </a:solidFill>
                <a:latin typeface="Calibri"/>
                <a:cs typeface="Calibri"/>
              </a:rPr>
              <a:t>ddatblygiad</a:t>
            </a:r>
            <a:r>
              <a:rPr lang="en-GB" sz="1800" dirty="0">
                <a:solidFill>
                  <a:schemeClr val="bg1"/>
                </a:solidFill>
                <a:latin typeface="Calibri"/>
                <a:cs typeface="Calibri"/>
              </a:rPr>
              <a:t> </a:t>
            </a:r>
            <a:r>
              <a:rPr lang="en-GB" sz="1800" dirty="0" err="1">
                <a:solidFill>
                  <a:schemeClr val="bg1"/>
                </a:solidFill>
                <a:latin typeface="Calibri"/>
                <a:cs typeface="Calibri"/>
              </a:rPr>
              <a:t>ehangach</a:t>
            </a:r>
            <a:r>
              <a:rPr lang="en-GB" sz="1800" dirty="0">
                <a:solidFill>
                  <a:schemeClr val="bg1"/>
                </a:solidFill>
                <a:latin typeface="Calibri"/>
                <a:cs typeface="Calibri"/>
              </a:rPr>
              <a:t> StreetGames </a:t>
            </a:r>
            <a:r>
              <a:rPr lang="en-GB" sz="1800" dirty="0" err="1">
                <a:solidFill>
                  <a:schemeClr val="bg1"/>
                </a:solidFill>
                <a:latin typeface="Calibri"/>
                <a:cs typeface="Calibri"/>
              </a:rPr>
              <a:t>fel</a:t>
            </a:r>
            <a:r>
              <a:rPr lang="en-GB" sz="1800" dirty="0">
                <a:solidFill>
                  <a:schemeClr val="bg1"/>
                </a:solidFill>
                <a:latin typeface="Calibri"/>
                <a:cs typeface="Calibri"/>
              </a:rPr>
              <a:t> </a:t>
            </a:r>
            <a:r>
              <a:rPr lang="en-GB" sz="1800" dirty="0" err="1">
                <a:solidFill>
                  <a:schemeClr val="bg1"/>
                </a:solidFill>
                <a:latin typeface="Calibri"/>
                <a:cs typeface="Calibri"/>
              </a:rPr>
              <a:t>sefydliad</a:t>
            </a:r>
            <a:r>
              <a:rPr lang="en-GB" sz="1800" dirty="0">
                <a:solidFill>
                  <a:schemeClr val="bg1"/>
                </a:solidFill>
                <a:latin typeface="Calibri"/>
                <a:cs typeface="Calibri"/>
              </a:rPr>
              <a:t>, </a:t>
            </a:r>
            <a:r>
              <a:rPr lang="en-GB" sz="1800" dirty="0" err="1">
                <a:solidFill>
                  <a:schemeClr val="bg1"/>
                </a:solidFill>
                <a:latin typeface="Calibri"/>
                <a:cs typeface="Calibri"/>
              </a:rPr>
              <a:t>yn</a:t>
            </a:r>
            <a:r>
              <a:rPr lang="en-GB" sz="1800" dirty="0">
                <a:solidFill>
                  <a:schemeClr val="bg1"/>
                </a:solidFill>
                <a:latin typeface="Calibri"/>
                <a:cs typeface="Calibri"/>
              </a:rPr>
              <a:t> </a:t>
            </a:r>
            <a:r>
              <a:rPr lang="en-GB" sz="1800" dirty="0" err="1">
                <a:solidFill>
                  <a:schemeClr val="bg1"/>
                </a:solidFill>
                <a:latin typeface="Calibri"/>
                <a:cs typeface="Calibri"/>
              </a:rPr>
              <a:t>enwedig</a:t>
            </a:r>
            <a:r>
              <a:rPr lang="en-GB" sz="1800" dirty="0">
                <a:solidFill>
                  <a:schemeClr val="bg1"/>
                </a:solidFill>
                <a:latin typeface="Calibri"/>
                <a:cs typeface="Calibri"/>
              </a:rPr>
              <a:t> </a:t>
            </a:r>
            <a:r>
              <a:rPr lang="en-GB" sz="1800" dirty="0" err="1">
                <a:solidFill>
                  <a:schemeClr val="bg1"/>
                </a:solidFill>
                <a:latin typeface="Calibri"/>
                <a:cs typeface="Calibri"/>
              </a:rPr>
              <a:t>mewn</a:t>
            </a:r>
            <a:r>
              <a:rPr lang="en-GB" sz="1800" dirty="0">
                <a:solidFill>
                  <a:schemeClr val="bg1"/>
                </a:solidFill>
                <a:latin typeface="Calibri"/>
                <a:cs typeface="Calibri"/>
              </a:rPr>
              <a:t> </a:t>
            </a:r>
            <a:r>
              <a:rPr lang="en-GB" sz="1800" dirty="0" err="1">
                <a:solidFill>
                  <a:schemeClr val="bg1"/>
                </a:solidFill>
                <a:latin typeface="Calibri"/>
                <a:cs typeface="Calibri"/>
              </a:rPr>
              <a:t>perthynas</a:t>
            </a:r>
            <a:r>
              <a:rPr lang="en-GB" sz="1800" dirty="0">
                <a:solidFill>
                  <a:schemeClr val="bg1"/>
                </a:solidFill>
                <a:latin typeface="Calibri"/>
                <a:cs typeface="Calibri"/>
              </a:rPr>
              <a:t> â </a:t>
            </a:r>
            <a:r>
              <a:rPr lang="en-GB" sz="1800" dirty="0" err="1">
                <a:solidFill>
                  <a:schemeClr val="bg1"/>
                </a:solidFill>
                <a:latin typeface="Calibri"/>
                <a:cs typeface="Calibri"/>
              </a:rPr>
              <a:t>dulliau</a:t>
            </a:r>
            <a:r>
              <a:rPr lang="en-GB" sz="1800" dirty="0">
                <a:solidFill>
                  <a:schemeClr val="bg1"/>
                </a:solidFill>
                <a:latin typeface="Calibri"/>
                <a:cs typeface="Calibri"/>
              </a:rPr>
              <a:t> </a:t>
            </a:r>
            <a:r>
              <a:rPr lang="en-GB" sz="1800" dirty="0" err="1">
                <a:solidFill>
                  <a:schemeClr val="bg1"/>
                </a:solidFill>
                <a:latin typeface="Calibri"/>
                <a:cs typeface="Calibri"/>
              </a:rPr>
              <a:t>seiliedig</a:t>
            </a:r>
            <a:r>
              <a:rPr lang="en-GB" sz="1800" dirty="0">
                <a:solidFill>
                  <a:schemeClr val="bg1"/>
                </a:solidFill>
                <a:latin typeface="Calibri"/>
                <a:cs typeface="Calibri"/>
              </a:rPr>
              <a:t> </a:t>
            </a:r>
            <a:r>
              <a:rPr lang="en-GB" sz="1800" dirty="0" err="1">
                <a:solidFill>
                  <a:schemeClr val="bg1"/>
                </a:solidFill>
                <a:latin typeface="Calibri"/>
                <a:cs typeface="Calibri"/>
              </a:rPr>
              <a:t>ar</a:t>
            </a:r>
            <a:r>
              <a:rPr lang="en-GB" sz="1800" dirty="0">
                <a:solidFill>
                  <a:schemeClr val="bg1"/>
                </a:solidFill>
                <a:latin typeface="Calibri"/>
                <a:cs typeface="Calibri"/>
              </a:rPr>
              <a:t> </a:t>
            </a:r>
            <a:r>
              <a:rPr lang="en-GB" sz="1800" dirty="0" err="1">
                <a:solidFill>
                  <a:schemeClr val="bg1"/>
                </a:solidFill>
                <a:latin typeface="Calibri"/>
                <a:cs typeface="Calibri"/>
              </a:rPr>
              <a:t>leoedd</a:t>
            </a:r>
            <a:r>
              <a:rPr lang="en-GB" sz="1800" dirty="0">
                <a:solidFill>
                  <a:schemeClr val="bg1"/>
                </a:solidFill>
                <a:latin typeface="Calibri"/>
                <a:cs typeface="Calibri"/>
              </a:rPr>
              <a:t>, </a:t>
            </a:r>
            <a:r>
              <a:rPr lang="en-GB" sz="1800" dirty="0" err="1">
                <a:solidFill>
                  <a:schemeClr val="bg1"/>
                </a:solidFill>
                <a:latin typeface="Calibri"/>
                <a:cs typeface="Calibri"/>
              </a:rPr>
              <a:t>ymgysylltu</a:t>
            </a:r>
            <a:r>
              <a:rPr lang="en-GB" sz="1800" dirty="0">
                <a:solidFill>
                  <a:schemeClr val="bg1"/>
                </a:solidFill>
                <a:latin typeface="Calibri"/>
                <a:cs typeface="Calibri"/>
              </a:rPr>
              <a:t> â LTOs a </a:t>
            </a:r>
            <a:r>
              <a:rPr lang="en-GB" sz="1800" dirty="0" err="1">
                <a:solidFill>
                  <a:schemeClr val="bg1"/>
                </a:solidFill>
                <a:latin typeface="Calibri"/>
                <a:cs typeface="Calibri"/>
              </a:rPr>
              <a:t>datblygu</a:t>
            </a:r>
            <a:r>
              <a:rPr lang="en-GB" sz="1800" dirty="0">
                <a:solidFill>
                  <a:schemeClr val="bg1"/>
                </a:solidFill>
                <a:latin typeface="Calibri"/>
                <a:cs typeface="Calibri"/>
              </a:rPr>
              <a:t> </a:t>
            </a:r>
            <a:r>
              <a:rPr lang="en-GB" sz="1800" dirty="0" err="1">
                <a:solidFill>
                  <a:schemeClr val="bg1"/>
                </a:solidFill>
                <a:latin typeface="Calibri"/>
                <a:cs typeface="Calibri"/>
              </a:rPr>
              <a:t>Chwaraeon</a:t>
            </a:r>
            <a:r>
              <a:rPr lang="en-GB" sz="1800" dirty="0">
                <a:solidFill>
                  <a:schemeClr val="bg1"/>
                </a:solidFill>
                <a:latin typeface="Calibri"/>
                <a:cs typeface="Calibri"/>
              </a:rPr>
              <a:t> Carreg </a:t>
            </a:r>
            <a:r>
              <a:rPr lang="en-GB" sz="1800" dirty="0" err="1">
                <a:solidFill>
                  <a:schemeClr val="bg1"/>
                </a:solidFill>
                <a:latin typeface="Calibri"/>
                <a:cs typeface="Calibri"/>
              </a:rPr>
              <a:t>Drws</a:t>
            </a:r>
            <a:r>
              <a:rPr lang="en-GB" sz="1800" dirty="0">
                <a:solidFill>
                  <a:schemeClr val="bg1"/>
                </a:solidFill>
                <a:latin typeface="Calibri"/>
                <a:cs typeface="Calibri"/>
              </a:rPr>
              <a:t>.</a:t>
            </a:r>
          </a:p>
          <a:p>
            <a:pPr marL="355600" indent="-342900">
              <a:spcBef>
                <a:spcPts val="600"/>
              </a:spcBef>
              <a:spcAft>
                <a:spcPts val="600"/>
              </a:spcAft>
              <a:buFont typeface="+mj-lt"/>
              <a:buAutoNum type="arabicPeriod"/>
            </a:pPr>
            <a:r>
              <a:rPr lang="en-GB" sz="1800" dirty="0">
                <a:solidFill>
                  <a:schemeClr val="bg1"/>
                </a:solidFill>
                <a:latin typeface="Calibri"/>
                <a:cs typeface="Calibri"/>
              </a:rPr>
              <a:t>Bod </a:t>
            </a:r>
            <a:r>
              <a:rPr lang="en-GB" sz="1800" dirty="0" err="1">
                <a:solidFill>
                  <a:schemeClr val="bg1"/>
                </a:solidFill>
                <a:latin typeface="Calibri"/>
                <a:cs typeface="Calibri"/>
              </a:rPr>
              <a:t>yn</a:t>
            </a:r>
            <a:r>
              <a:rPr lang="en-GB" sz="1800" dirty="0">
                <a:solidFill>
                  <a:schemeClr val="bg1"/>
                </a:solidFill>
                <a:latin typeface="Calibri"/>
                <a:cs typeface="Calibri"/>
              </a:rPr>
              <a:t> </a:t>
            </a:r>
            <a:r>
              <a:rPr lang="en-GB" sz="1800" dirty="0" err="1">
                <a:solidFill>
                  <a:schemeClr val="bg1"/>
                </a:solidFill>
                <a:latin typeface="Calibri"/>
                <a:cs typeface="Calibri"/>
              </a:rPr>
              <a:t>gyfrannwr</a:t>
            </a:r>
            <a:r>
              <a:rPr lang="en-GB" sz="1800" dirty="0">
                <a:solidFill>
                  <a:schemeClr val="bg1"/>
                </a:solidFill>
                <a:latin typeface="Calibri"/>
                <a:cs typeface="Calibri"/>
              </a:rPr>
              <a:t> </a:t>
            </a:r>
            <a:r>
              <a:rPr lang="en-GB" sz="1800" dirty="0" err="1">
                <a:solidFill>
                  <a:schemeClr val="bg1"/>
                </a:solidFill>
                <a:latin typeface="Calibri"/>
                <a:cs typeface="Calibri"/>
              </a:rPr>
              <a:t>cryf</a:t>
            </a:r>
            <a:r>
              <a:rPr lang="en-GB" sz="1800" dirty="0">
                <a:solidFill>
                  <a:schemeClr val="bg1"/>
                </a:solidFill>
                <a:latin typeface="Calibri"/>
                <a:cs typeface="Calibri"/>
              </a:rPr>
              <a:t> </a:t>
            </a:r>
            <a:r>
              <a:rPr lang="en-GB" sz="1800" dirty="0" err="1">
                <a:solidFill>
                  <a:schemeClr val="bg1"/>
                </a:solidFill>
                <a:latin typeface="Calibri"/>
                <a:cs typeface="Calibri"/>
              </a:rPr>
              <a:t>i</a:t>
            </a:r>
            <a:r>
              <a:rPr lang="en-GB" sz="1800" dirty="0">
                <a:solidFill>
                  <a:schemeClr val="bg1"/>
                </a:solidFill>
                <a:latin typeface="Calibri"/>
                <a:cs typeface="Calibri"/>
              </a:rPr>
              <a:t> </a:t>
            </a:r>
            <a:r>
              <a:rPr lang="en-GB" sz="1800" dirty="0" err="1">
                <a:solidFill>
                  <a:schemeClr val="bg1"/>
                </a:solidFill>
                <a:latin typeface="Calibri"/>
                <a:cs typeface="Calibri"/>
              </a:rPr>
              <a:t>dîm</a:t>
            </a:r>
            <a:r>
              <a:rPr lang="en-GB" sz="1800" dirty="0">
                <a:solidFill>
                  <a:schemeClr val="bg1"/>
                </a:solidFill>
                <a:latin typeface="Calibri"/>
                <a:cs typeface="Calibri"/>
              </a:rPr>
              <a:t> StreetGames, </a:t>
            </a:r>
            <a:r>
              <a:rPr lang="en-GB" sz="1800" dirty="0" err="1">
                <a:solidFill>
                  <a:schemeClr val="bg1"/>
                </a:solidFill>
                <a:latin typeface="Calibri"/>
                <a:cs typeface="Calibri"/>
              </a:rPr>
              <a:t>gan</a:t>
            </a:r>
            <a:r>
              <a:rPr lang="en-GB" sz="1800" dirty="0">
                <a:solidFill>
                  <a:schemeClr val="bg1"/>
                </a:solidFill>
                <a:latin typeface="Calibri"/>
                <a:cs typeface="Calibri"/>
              </a:rPr>
              <a:t> </a:t>
            </a:r>
            <a:r>
              <a:rPr lang="en-GB" sz="1800" dirty="0" err="1">
                <a:solidFill>
                  <a:schemeClr val="bg1"/>
                </a:solidFill>
                <a:latin typeface="Calibri"/>
                <a:cs typeface="Calibri"/>
              </a:rPr>
              <a:t>gefnogi</a:t>
            </a:r>
            <a:r>
              <a:rPr lang="en-GB" sz="1800" dirty="0">
                <a:solidFill>
                  <a:schemeClr val="bg1"/>
                </a:solidFill>
                <a:latin typeface="Calibri"/>
                <a:cs typeface="Calibri"/>
              </a:rPr>
              <a:t> </a:t>
            </a:r>
            <a:r>
              <a:rPr lang="en-GB" sz="1800" dirty="0" err="1">
                <a:solidFill>
                  <a:schemeClr val="bg1"/>
                </a:solidFill>
                <a:latin typeface="Calibri"/>
                <a:cs typeface="Calibri"/>
              </a:rPr>
              <a:t>digwyddiadau</a:t>
            </a:r>
            <a:r>
              <a:rPr lang="en-GB" sz="1800" dirty="0">
                <a:solidFill>
                  <a:schemeClr val="bg1"/>
                </a:solidFill>
                <a:latin typeface="Calibri"/>
                <a:cs typeface="Calibri"/>
              </a:rPr>
              <a:t> a </a:t>
            </a:r>
            <a:r>
              <a:rPr lang="en-GB" sz="1800" dirty="0" err="1">
                <a:solidFill>
                  <a:schemeClr val="bg1"/>
                </a:solidFill>
                <a:latin typeface="Calibri"/>
                <a:cs typeface="Calibri"/>
              </a:rPr>
              <a:t>gweithgareddau</a:t>
            </a:r>
            <a:r>
              <a:rPr lang="en-GB" sz="1800" dirty="0">
                <a:solidFill>
                  <a:schemeClr val="bg1"/>
                </a:solidFill>
                <a:latin typeface="Calibri"/>
                <a:cs typeface="Calibri"/>
              </a:rPr>
              <a:t> </a:t>
            </a:r>
            <a:r>
              <a:rPr lang="en-GB" sz="1800" dirty="0" err="1">
                <a:solidFill>
                  <a:schemeClr val="bg1"/>
                </a:solidFill>
                <a:latin typeface="Calibri"/>
                <a:cs typeface="Calibri"/>
              </a:rPr>
              <a:t>eraill</a:t>
            </a:r>
            <a:r>
              <a:rPr lang="en-GB" sz="1800" dirty="0">
                <a:solidFill>
                  <a:schemeClr val="bg1"/>
                </a:solidFill>
                <a:latin typeface="Calibri"/>
                <a:cs typeface="Calibri"/>
              </a:rPr>
              <a:t> </a:t>
            </a:r>
            <a:r>
              <a:rPr lang="en-GB" sz="1800" dirty="0" err="1">
                <a:solidFill>
                  <a:schemeClr val="bg1"/>
                </a:solidFill>
                <a:latin typeface="Calibri"/>
                <a:cs typeface="Calibri"/>
              </a:rPr>
              <a:t>fel</a:t>
            </a:r>
            <a:r>
              <a:rPr lang="en-GB" sz="1800" dirty="0">
                <a:solidFill>
                  <a:schemeClr val="bg1"/>
                </a:solidFill>
                <a:latin typeface="Calibri"/>
                <a:cs typeface="Calibri"/>
              </a:rPr>
              <a:t> y </a:t>
            </a:r>
            <a:r>
              <a:rPr lang="en-GB" sz="1800" dirty="0" err="1">
                <a:solidFill>
                  <a:schemeClr val="bg1"/>
                </a:solidFill>
                <a:latin typeface="Calibri"/>
                <a:cs typeface="Calibri"/>
              </a:rPr>
              <a:t>bo'n</a:t>
            </a:r>
            <a:r>
              <a:rPr lang="en-GB" sz="1800" dirty="0">
                <a:solidFill>
                  <a:schemeClr val="bg1"/>
                </a:solidFill>
                <a:latin typeface="Calibri"/>
                <a:cs typeface="Calibri"/>
              </a:rPr>
              <a:t> </a:t>
            </a:r>
            <a:r>
              <a:rPr lang="en-GB" sz="1800" dirty="0" err="1">
                <a:solidFill>
                  <a:schemeClr val="bg1"/>
                </a:solidFill>
                <a:latin typeface="Calibri"/>
                <a:cs typeface="Calibri"/>
              </a:rPr>
              <a:t>briodol</a:t>
            </a:r>
            <a:r>
              <a:rPr lang="en-GB" sz="1800" dirty="0">
                <a:solidFill>
                  <a:schemeClr val="bg1"/>
                </a:solidFill>
                <a:latin typeface="Calibri"/>
                <a:cs typeface="Calibri"/>
              </a:rPr>
              <a:t>.</a:t>
            </a:r>
          </a:p>
        </p:txBody>
      </p:sp>
      <p:pic>
        <p:nvPicPr>
          <p:cNvPr id="5" name="object 5"/>
          <p:cNvPicPr/>
          <p:nvPr/>
        </p:nvPicPr>
        <p:blipFill>
          <a:blip r:embed="rId2" cstate="print"/>
          <a:stretch>
            <a:fillRect/>
          </a:stretch>
        </p:blipFill>
        <p:spPr>
          <a:xfrm>
            <a:off x="11145797" y="0"/>
            <a:ext cx="7142202" cy="2124074"/>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20</a:t>
            </a:fld>
            <a:endParaRPr spc="-50" dirty="0"/>
          </a:p>
        </p:txBody>
      </p:sp>
    </p:spTree>
    <p:extLst>
      <p:ext uri="{BB962C8B-B14F-4D97-AF65-F5344CB8AC3E}">
        <p14:creationId xmlns:p14="http://schemas.microsoft.com/office/powerpoint/2010/main" val="3195625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lang="en-GB" spc="-245" dirty="0"/>
              <a:t>SGILIAU A GWYBODAETH HANFODOL</a:t>
            </a:r>
            <a:endParaRPr spc="-265" dirty="0"/>
          </a:p>
        </p:txBody>
      </p:sp>
      <p:sp>
        <p:nvSpPr>
          <p:cNvPr id="3" name="object 3"/>
          <p:cNvSpPr/>
          <p:nvPr/>
        </p:nvSpPr>
        <p:spPr>
          <a:xfrm>
            <a:off x="1057275" y="2176825"/>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1008480" y="2573429"/>
            <a:ext cx="16227425" cy="6935873"/>
          </a:xfrm>
          <a:prstGeom prst="rect">
            <a:avLst/>
          </a:prstGeom>
        </p:spPr>
        <p:txBody>
          <a:bodyPr vert="horz" wrap="square" lIns="0" tIns="71755" rIns="0" bIns="0" rtlCol="0">
            <a:spAutoFit/>
          </a:bodyPr>
          <a:lstStyle/>
          <a:p>
            <a:pPr marL="12700">
              <a:lnSpc>
                <a:spcPct val="100000"/>
              </a:lnSpc>
              <a:spcBef>
                <a:spcPts val="565"/>
              </a:spcBef>
            </a:pPr>
            <a:r>
              <a:rPr lang="en-GB" sz="1800" b="1" spc="-10" dirty="0" err="1">
                <a:solidFill>
                  <a:srgbClr val="FFFFFF"/>
                </a:solidFill>
                <a:latin typeface="Calibri"/>
                <a:cs typeface="Calibri"/>
              </a:rPr>
              <a:t>Profiad</a:t>
            </a:r>
            <a:r>
              <a:rPr lang="en-GB" sz="1800" b="1" spc="-10" dirty="0">
                <a:solidFill>
                  <a:srgbClr val="FFFFFF"/>
                </a:solidFill>
                <a:latin typeface="Calibri"/>
                <a:cs typeface="Calibri"/>
              </a:rPr>
              <a:t> a </a:t>
            </a:r>
            <a:r>
              <a:rPr lang="en-GB" sz="1800" b="1" spc="-10" dirty="0" err="1">
                <a:solidFill>
                  <a:srgbClr val="FFFFFF"/>
                </a:solidFill>
                <a:latin typeface="Calibri"/>
                <a:cs typeface="Calibri"/>
              </a:rPr>
              <a:t>gwybodaeth</a:t>
            </a:r>
            <a:endParaRPr lang="en-GB" sz="1800" b="1" spc="-10" dirty="0">
              <a:solidFill>
                <a:srgbClr val="FFFFFF"/>
              </a:solidFill>
              <a:latin typeface="Calibri"/>
              <a:cs typeface="Calibri"/>
            </a:endParaRPr>
          </a:p>
          <a:p>
            <a:pPr marL="355600" indent="-342900">
              <a:lnSpc>
                <a:spcPct val="100000"/>
              </a:lnSpc>
              <a:spcBef>
                <a:spcPts val="565"/>
              </a:spcBef>
              <a:buFont typeface="+mj-lt"/>
              <a:buAutoNum type="arabicPeriod"/>
            </a:pPr>
            <a:r>
              <a:rPr lang="en-GB" sz="1800" dirty="0" err="1">
                <a:solidFill>
                  <a:schemeClr val="bg1"/>
                </a:solidFill>
                <a:effectLst/>
                <a:latin typeface="Calibri" panose="020F0502020204030204" pitchFamily="34" charset="0"/>
                <a:ea typeface="Times New Roman" panose="02020603050405020304" pitchFamily="18" charset="0"/>
              </a:rPr>
              <a:t>Profiad</a:t>
            </a:r>
            <a:r>
              <a:rPr lang="en-GB" sz="1800" dirty="0">
                <a:solidFill>
                  <a:schemeClr val="bg1"/>
                </a:solidFill>
                <a:effectLst/>
                <a:latin typeface="Calibri" panose="020F0502020204030204" pitchFamily="34" charset="0"/>
                <a:ea typeface="Times New Roman" panose="02020603050405020304" pitchFamily="18" charset="0"/>
              </a:rPr>
              <a:t> o </a:t>
            </a:r>
            <a:r>
              <a:rPr lang="en-GB" sz="1800" dirty="0" err="1">
                <a:solidFill>
                  <a:schemeClr val="bg1"/>
                </a:solidFill>
                <a:effectLst/>
                <a:latin typeface="Calibri" panose="020F0502020204030204" pitchFamily="34" charset="0"/>
                <a:ea typeface="Times New Roman" panose="02020603050405020304" pitchFamily="18" charset="0"/>
              </a:rPr>
              <a:t>ddarparu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chwaraeon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cymunedol</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gweithgaredd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corfforol</a:t>
            </a:r>
            <a:r>
              <a:rPr lang="en-GB" sz="1800" dirty="0">
                <a:solidFill>
                  <a:schemeClr val="bg1"/>
                </a:solidFill>
                <a:effectLst/>
                <a:latin typeface="Calibri" panose="020F0502020204030204" pitchFamily="34" charset="0"/>
                <a:ea typeface="Times New Roman" panose="02020603050405020304" pitchFamily="18" charset="0"/>
              </a:rPr>
              <a:t> neu </a:t>
            </a:r>
            <a:r>
              <a:rPr lang="en-GB" sz="1800" dirty="0" err="1">
                <a:solidFill>
                  <a:schemeClr val="bg1"/>
                </a:solidFill>
                <a:effectLst/>
                <a:latin typeface="Calibri" panose="020F0502020204030204" pitchFamily="34" charset="0"/>
                <a:ea typeface="Times New Roman" panose="02020603050405020304" pitchFamily="18" charset="0"/>
              </a:rPr>
              <a:t>waith</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ieuenctid</a:t>
            </a:r>
            <a:r>
              <a:rPr lang="en-GB" sz="1800" dirty="0">
                <a:solidFill>
                  <a:schemeClr val="bg1"/>
                </a:solidFill>
                <a:effectLst/>
                <a:latin typeface="Calibri" panose="020F0502020204030204" pitchFamily="34" charset="0"/>
                <a:ea typeface="Times New Roman" panose="02020603050405020304" pitchFamily="18" charset="0"/>
              </a:rPr>
              <a:t> a/neu </a:t>
            </a:r>
            <a:r>
              <a:rPr lang="en-GB" sz="1800" dirty="0" err="1">
                <a:solidFill>
                  <a:schemeClr val="bg1"/>
                </a:solidFill>
                <a:effectLst/>
                <a:latin typeface="Calibri" panose="020F0502020204030204" pitchFamily="34" charset="0"/>
                <a:ea typeface="Times New Roman" panose="02020603050405020304" pitchFamily="18" charset="0"/>
              </a:rPr>
              <a:t>weithio</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mewn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meysydd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tlodi</a:t>
            </a:r>
            <a:endParaRPr lang="en-GB" sz="1800" dirty="0">
              <a:solidFill>
                <a:schemeClr val="bg1"/>
              </a:solidFill>
              <a:effectLst/>
              <a:latin typeface="Calibri" panose="020F0502020204030204" pitchFamily="34" charset="0"/>
              <a:ea typeface="Times New Roman" panose="02020603050405020304" pitchFamily="18" charset="0"/>
            </a:endParaRPr>
          </a:p>
          <a:p>
            <a:pPr marL="355600" indent="-342900">
              <a:lnSpc>
                <a:spcPct val="100000"/>
              </a:lnSpc>
              <a:spcBef>
                <a:spcPts val="565"/>
              </a:spcBef>
              <a:buFont typeface="+mj-lt"/>
              <a:buAutoNum type="arabicPeriod"/>
            </a:pPr>
            <a:r>
              <a:rPr lang="en-GB" sz="1800" dirty="0" err="1">
                <a:solidFill>
                  <a:schemeClr val="bg1"/>
                </a:solidFill>
                <a:effectLst/>
                <a:latin typeface="Calibri" panose="020F0502020204030204" pitchFamily="34" charset="0"/>
                <a:ea typeface="Times New Roman" panose="02020603050405020304" pitchFamily="18" charset="0"/>
              </a:rPr>
              <a:t>Profiad</a:t>
            </a:r>
            <a:r>
              <a:rPr lang="en-GB" sz="1800" dirty="0">
                <a:solidFill>
                  <a:schemeClr val="bg1"/>
                </a:solidFill>
                <a:effectLst/>
                <a:latin typeface="Calibri" panose="020F0502020204030204" pitchFamily="34" charset="0"/>
                <a:ea typeface="Times New Roman" panose="02020603050405020304" pitchFamily="18" charset="0"/>
              </a:rPr>
              <a:t> o </a:t>
            </a:r>
            <a:r>
              <a:rPr lang="en-GB" sz="1800" dirty="0" err="1">
                <a:solidFill>
                  <a:schemeClr val="bg1"/>
                </a:solidFill>
                <a:effectLst/>
                <a:latin typeface="Calibri" panose="020F0502020204030204" pitchFamily="34" charset="0"/>
                <a:ea typeface="Times New Roman" panose="02020603050405020304" pitchFamily="18" charset="0"/>
              </a:rPr>
              <a:t>ddarparu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cefnogaeth</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wyneb</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yn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wyneb</a:t>
            </a:r>
            <a:r>
              <a:rPr lang="en-GB" sz="1800" dirty="0">
                <a:solidFill>
                  <a:schemeClr val="bg1"/>
                </a:solidFill>
                <a:effectLst/>
                <a:latin typeface="Calibri" panose="020F0502020204030204" pitchFamily="34" charset="0"/>
                <a:ea typeface="Times New Roman" panose="02020603050405020304" pitchFamily="18" charset="0"/>
              </a:rPr>
              <a:t> ac </a:t>
            </a:r>
            <a:r>
              <a:rPr lang="en-GB" sz="1800" dirty="0" err="1">
                <a:solidFill>
                  <a:schemeClr val="bg1"/>
                </a:solidFill>
                <a:effectLst/>
                <a:latin typeface="Calibri" panose="020F0502020204030204" pitchFamily="34" charset="0"/>
                <a:ea typeface="Times New Roman" panose="02020603050405020304" pitchFamily="18" charset="0"/>
              </a:rPr>
              <a:t>ar-lein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rwydwaith</a:t>
            </a:r>
            <a:r>
              <a:rPr lang="en-GB" sz="1800" dirty="0">
                <a:solidFill>
                  <a:schemeClr val="bg1"/>
                </a:solidFill>
                <a:effectLst/>
                <a:latin typeface="Calibri" panose="020F0502020204030204" pitchFamily="34" charset="0"/>
                <a:ea typeface="Times New Roman" panose="02020603050405020304" pitchFamily="18" charset="0"/>
              </a:rPr>
              <a:t> o </a:t>
            </a:r>
            <a:r>
              <a:rPr lang="en-GB" sz="1800" dirty="0" err="1">
                <a:solidFill>
                  <a:schemeClr val="bg1"/>
                </a:solidFill>
                <a:effectLst/>
                <a:latin typeface="Calibri" panose="020F0502020204030204" pitchFamily="34" charset="0"/>
                <a:ea typeface="Times New Roman" panose="02020603050405020304" pitchFamily="18" charset="0"/>
              </a:rPr>
              <a:t>sefydliadau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lleol</a:t>
            </a:r>
            <a:endParaRPr lang="en-GB" sz="1800" dirty="0">
              <a:solidFill>
                <a:schemeClr val="bg1"/>
              </a:solidFill>
              <a:effectLst/>
              <a:latin typeface="Calibri" panose="020F0502020204030204" pitchFamily="34" charset="0"/>
              <a:ea typeface="Times New Roman" panose="02020603050405020304" pitchFamily="18" charset="0"/>
            </a:endParaRPr>
          </a:p>
          <a:p>
            <a:pPr marL="355600" indent="-342900">
              <a:lnSpc>
                <a:spcPct val="100000"/>
              </a:lnSpc>
              <a:spcBef>
                <a:spcPts val="565"/>
              </a:spcBef>
              <a:buFont typeface="+mj-lt"/>
              <a:buAutoNum type="arabicPeriod"/>
            </a:pPr>
            <a:r>
              <a:rPr lang="en-GB" sz="1800" dirty="0" err="1">
                <a:solidFill>
                  <a:schemeClr val="bg1"/>
                </a:solidFill>
                <a:effectLst/>
                <a:latin typeface="Calibri" panose="020F0502020204030204" pitchFamily="34" charset="0"/>
                <a:ea typeface="Times New Roman" panose="02020603050405020304" pitchFamily="18" charset="0"/>
              </a:rPr>
              <a:t>Profiad</a:t>
            </a:r>
            <a:r>
              <a:rPr lang="en-GB" sz="1800" dirty="0">
                <a:solidFill>
                  <a:schemeClr val="bg1"/>
                </a:solidFill>
                <a:effectLst/>
                <a:latin typeface="Calibri" panose="020F0502020204030204" pitchFamily="34" charset="0"/>
                <a:ea typeface="Times New Roman" panose="02020603050405020304" pitchFamily="18" charset="0"/>
              </a:rPr>
              <a:t> o </a:t>
            </a:r>
            <a:r>
              <a:rPr lang="en-GB" sz="1800" dirty="0" err="1">
                <a:solidFill>
                  <a:schemeClr val="bg1"/>
                </a:solidFill>
                <a:effectLst/>
                <a:latin typeface="Calibri" panose="020F0502020204030204" pitchFamily="34" charset="0"/>
                <a:ea typeface="Times New Roman" panose="02020603050405020304" pitchFamily="18" charset="0"/>
              </a:rPr>
              <a:t>reoli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prosiectau</a:t>
            </a:r>
            <a:endParaRPr lang="en-GB" sz="1800" dirty="0">
              <a:solidFill>
                <a:schemeClr val="bg1"/>
              </a:solidFill>
              <a:effectLst/>
              <a:latin typeface="Calibri" panose="020F0502020204030204" pitchFamily="34" charset="0"/>
              <a:ea typeface="Times New Roman" panose="02020603050405020304" pitchFamily="18" charset="0"/>
            </a:endParaRPr>
          </a:p>
          <a:p>
            <a:pPr marL="355600" indent="-342900">
              <a:lnSpc>
                <a:spcPct val="100000"/>
              </a:lnSpc>
              <a:spcBef>
                <a:spcPts val="565"/>
              </a:spcBef>
              <a:buFont typeface="+mj-lt"/>
              <a:buAutoNum type="arabicPeriod"/>
            </a:pPr>
            <a:r>
              <a:rPr lang="en-GB" sz="1800" dirty="0" err="1">
                <a:solidFill>
                  <a:schemeClr val="bg1"/>
                </a:solidFill>
                <a:effectLst/>
                <a:latin typeface="Calibri" panose="020F0502020204030204" pitchFamily="34" charset="0"/>
                <a:ea typeface="Times New Roman" panose="02020603050405020304" pitchFamily="18" charset="0"/>
              </a:rPr>
              <a:t>Profiad</a:t>
            </a:r>
            <a:r>
              <a:rPr lang="en-GB" sz="1800" dirty="0">
                <a:solidFill>
                  <a:schemeClr val="bg1"/>
                </a:solidFill>
                <a:effectLst/>
                <a:latin typeface="Calibri" panose="020F0502020204030204" pitchFamily="34" charset="0"/>
                <a:ea typeface="Times New Roman" panose="02020603050405020304" pitchFamily="18" charset="0"/>
              </a:rPr>
              <a:t> o </a:t>
            </a:r>
            <a:r>
              <a:rPr lang="en-GB" sz="1800" dirty="0" err="1">
                <a:solidFill>
                  <a:schemeClr val="bg1"/>
                </a:solidFill>
                <a:effectLst/>
                <a:latin typeface="Calibri" panose="020F0502020204030204" pitchFamily="34" charset="0"/>
                <a:ea typeface="Times New Roman" panose="02020603050405020304" pitchFamily="18" charset="0"/>
              </a:rPr>
              <a:t>gynllunio</a:t>
            </a:r>
            <a:r>
              <a:rPr lang="en-GB" sz="1800" dirty="0">
                <a:solidFill>
                  <a:schemeClr val="bg1"/>
                </a:solidFill>
                <a:effectLst/>
                <a:latin typeface="Calibri" panose="020F0502020204030204" pitchFamily="34" charset="0"/>
                <a:ea typeface="Times New Roman" panose="02020603050405020304" pitchFamily="18" charset="0"/>
              </a:rPr>
              <a:t> a </a:t>
            </a:r>
            <a:r>
              <a:rPr lang="en-GB" sz="1800" dirty="0" err="1">
                <a:solidFill>
                  <a:schemeClr val="bg1"/>
                </a:solidFill>
                <a:effectLst/>
                <a:latin typeface="Calibri" panose="020F0502020204030204" pitchFamily="34" charset="0"/>
                <a:ea typeface="Times New Roman" panose="02020603050405020304" pitchFamily="18" charset="0"/>
              </a:rPr>
              <a:t>darparu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cyfarfodydd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digwyddiadau</a:t>
            </a:r>
            <a:r>
              <a:rPr lang="en-GB" sz="1800" dirty="0">
                <a:solidFill>
                  <a:schemeClr val="bg1"/>
                </a:solidFill>
                <a:effectLst/>
                <a:latin typeface="Calibri" panose="020F0502020204030204" pitchFamily="34" charset="0"/>
                <a:ea typeface="Times New Roman" panose="02020603050405020304" pitchFamily="18" charset="0"/>
              </a:rPr>
              <a:t> a/neu </a:t>
            </a:r>
            <a:r>
              <a:rPr lang="en-GB" sz="1800" dirty="0" err="1">
                <a:solidFill>
                  <a:schemeClr val="bg1"/>
                </a:solidFill>
                <a:effectLst/>
                <a:latin typeface="Calibri" panose="020F0502020204030204" pitchFamily="34" charset="0"/>
                <a:ea typeface="Times New Roman" panose="02020603050405020304" pitchFamily="18" charset="0"/>
              </a:rPr>
              <a:t>gyfleoedd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datblygu'r</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gweithlu</a:t>
            </a:r>
            <a:endParaRPr lang="en-GB" sz="1800" dirty="0">
              <a:solidFill>
                <a:schemeClr val="bg1"/>
              </a:solidFill>
              <a:effectLst/>
              <a:latin typeface="Calibri" panose="020F0502020204030204" pitchFamily="34" charset="0"/>
              <a:ea typeface="Times New Roman" panose="02020603050405020304" pitchFamily="18" charset="0"/>
            </a:endParaRPr>
          </a:p>
          <a:p>
            <a:pPr marL="355600" indent="-342900">
              <a:lnSpc>
                <a:spcPct val="100000"/>
              </a:lnSpc>
              <a:spcBef>
                <a:spcPts val="565"/>
              </a:spcBef>
              <a:buFont typeface="+mj-lt"/>
              <a:buAutoNum type="arabicPeriod"/>
            </a:pPr>
            <a:r>
              <a:rPr lang="en-GB" sz="1800" dirty="0" err="1">
                <a:solidFill>
                  <a:schemeClr val="bg1"/>
                </a:solidFill>
                <a:effectLst/>
                <a:latin typeface="Calibri" panose="020F0502020204030204" pitchFamily="34" charset="0"/>
                <a:ea typeface="Times New Roman" panose="02020603050405020304" pitchFamily="18" charset="0"/>
              </a:rPr>
              <a:t>Profiad</a:t>
            </a:r>
            <a:r>
              <a:rPr lang="en-GB" sz="1800" dirty="0">
                <a:solidFill>
                  <a:schemeClr val="bg1"/>
                </a:solidFill>
                <a:effectLst/>
                <a:latin typeface="Calibri" panose="020F0502020204030204" pitchFamily="34" charset="0"/>
                <a:ea typeface="Times New Roman" panose="02020603050405020304" pitchFamily="18" charset="0"/>
              </a:rPr>
              <a:t> o </a:t>
            </a:r>
            <a:r>
              <a:rPr lang="en-GB" sz="1800" dirty="0" err="1">
                <a:solidFill>
                  <a:schemeClr val="bg1"/>
                </a:solidFill>
                <a:effectLst/>
                <a:latin typeface="Calibri" panose="020F0502020204030204" pitchFamily="34" charset="0"/>
                <a:ea typeface="Times New Roman" panose="02020603050405020304" pitchFamily="18" charset="0"/>
              </a:rPr>
              <a:t>gasglu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gwybodaeth</a:t>
            </a:r>
            <a:r>
              <a:rPr lang="en-GB" sz="1800" dirty="0">
                <a:solidFill>
                  <a:schemeClr val="bg1"/>
                </a:solidFill>
                <a:effectLst/>
                <a:latin typeface="Calibri" panose="020F0502020204030204" pitchFamily="34" charset="0"/>
                <a:ea typeface="Times New Roman" panose="02020603050405020304" pitchFamily="18" charset="0"/>
              </a:rPr>
              <a:t> a data </a:t>
            </a:r>
            <a:r>
              <a:rPr lang="en-GB" sz="1800" dirty="0" err="1">
                <a:solidFill>
                  <a:schemeClr val="bg1"/>
                </a:solidFill>
                <a:effectLst/>
                <a:latin typeface="Calibri" panose="020F0502020204030204" pitchFamily="34" charset="0"/>
                <a:ea typeface="Times New Roman" panose="02020603050405020304" pitchFamily="18" charset="0"/>
              </a:rPr>
              <a:t>monitro</a:t>
            </a:r>
            <a:r>
              <a:rPr lang="en-GB" sz="1800" dirty="0">
                <a:solidFill>
                  <a:schemeClr val="bg1"/>
                </a:solidFill>
                <a:effectLst/>
                <a:latin typeface="Calibri" panose="020F0502020204030204" pitchFamily="34" charset="0"/>
                <a:ea typeface="Times New Roman" panose="02020603050405020304" pitchFamily="18" charset="0"/>
              </a:rPr>
              <a:t> a </a:t>
            </a:r>
            <a:r>
              <a:rPr lang="en-GB" sz="1800" dirty="0" err="1">
                <a:solidFill>
                  <a:schemeClr val="bg1"/>
                </a:solidFill>
                <a:effectLst/>
                <a:latin typeface="Calibri" panose="020F0502020204030204" pitchFamily="34" charset="0"/>
                <a:ea typeface="Times New Roman" panose="02020603050405020304" pitchFamily="18" charset="0"/>
              </a:rPr>
              <a:t>dysgu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perthnasol</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werthuso</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effeithiolrwydd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prosiectau</a:t>
            </a:r>
            <a:endParaRPr lang="en-GB" sz="1800" dirty="0">
              <a:solidFill>
                <a:schemeClr val="bg1"/>
              </a:solidFill>
              <a:effectLst/>
              <a:latin typeface="Calibri" panose="020F0502020204030204" pitchFamily="34" charset="0"/>
              <a:ea typeface="Times New Roman" panose="02020603050405020304" pitchFamily="18" charset="0"/>
            </a:endParaRPr>
          </a:p>
          <a:p>
            <a:pPr marL="355600" indent="-342900">
              <a:lnSpc>
                <a:spcPct val="100000"/>
              </a:lnSpc>
              <a:spcBef>
                <a:spcPts val="565"/>
              </a:spcBef>
              <a:buFont typeface="+mj-lt"/>
              <a:buAutoNum type="arabicPeriod"/>
            </a:pPr>
            <a:r>
              <a:rPr lang="en-GB" sz="1800" dirty="0" err="1">
                <a:solidFill>
                  <a:schemeClr val="bg1"/>
                </a:solidFill>
                <a:effectLst/>
                <a:latin typeface="Calibri" panose="020F0502020204030204" pitchFamily="34" charset="0"/>
                <a:ea typeface="Times New Roman" panose="02020603050405020304" pitchFamily="18" charset="0"/>
              </a:rPr>
              <a:t>Profiad</a:t>
            </a:r>
            <a:r>
              <a:rPr lang="en-GB" sz="1800" dirty="0">
                <a:solidFill>
                  <a:schemeClr val="bg1"/>
                </a:solidFill>
                <a:effectLst/>
                <a:latin typeface="Calibri" panose="020F0502020204030204" pitchFamily="34" charset="0"/>
                <a:ea typeface="Times New Roman" panose="02020603050405020304" pitchFamily="18" charset="0"/>
              </a:rPr>
              <a:t> o </a:t>
            </a:r>
            <a:r>
              <a:rPr lang="en-GB" sz="1800" dirty="0" err="1">
                <a:solidFill>
                  <a:schemeClr val="bg1"/>
                </a:solidFill>
                <a:effectLst/>
                <a:latin typeface="Calibri" panose="020F0502020204030204" pitchFamily="34" charset="0"/>
                <a:ea typeface="Times New Roman" panose="02020603050405020304" pitchFamily="18" charset="0"/>
              </a:rPr>
              <a:t>weithio</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gyda</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sefydliadau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lleol</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rhanbarthol</a:t>
            </a:r>
            <a:r>
              <a:rPr lang="en-GB" sz="1800" dirty="0">
                <a:solidFill>
                  <a:schemeClr val="bg1"/>
                </a:solidFill>
                <a:effectLst/>
                <a:latin typeface="Calibri" panose="020F0502020204030204" pitchFamily="34" charset="0"/>
                <a:ea typeface="Times New Roman" panose="02020603050405020304" pitchFamily="18" charset="0"/>
              </a:rPr>
              <a:t> a </a:t>
            </a:r>
            <a:r>
              <a:rPr lang="en-GB" sz="1800" dirty="0" err="1">
                <a:solidFill>
                  <a:schemeClr val="bg1"/>
                </a:solidFill>
                <a:effectLst/>
                <a:latin typeface="Calibri" panose="020F0502020204030204" pitchFamily="34" charset="0"/>
                <a:ea typeface="Times New Roman" panose="02020603050405020304" pitchFamily="18" charset="0"/>
              </a:rPr>
              <a:t>chenedlaethol</a:t>
            </a:r>
            <a:endParaRPr lang="en-GB" sz="1800" dirty="0">
              <a:solidFill>
                <a:schemeClr val="bg1"/>
              </a:solidFill>
              <a:effectLst/>
              <a:latin typeface="Calibri" panose="020F0502020204030204" pitchFamily="34" charset="0"/>
              <a:ea typeface="Times New Roman" panose="02020603050405020304" pitchFamily="18" charset="0"/>
            </a:endParaRPr>
          </a:p>
          <a:p>
            <a:pPr marL="355600" indent="-342900">
              <a:lnSpc>
                <a:spcPct val="100000"/>
              </a:lnSpc>
              <a:spcBef>
                <a:spcPts val="565"/>
              </a:spcBef>
              <a:buFont typeface="+mj-lt"/>
              <a:buAutoNum type="arabicPeriod"/>
            </a:pPr>
            <a:r>
              <a:rPr lang="en-GB" sz="1800" dirty="0" err="1">
                <a:solidFill>
                  <a:schemeClr val="bg1"/>
                </a:solidFill>
                <a:effectLst/>
                <a:latin typeface="Calibri" panose="020F0502020204030204" pitchFamily="34" charset="0"/>
                <a:ea typeface="Times New Roman" panose="02020603050405020304" pitchFamily="18" charset="0"/>
              </a:rPr>
              <a:t>Gwybodaeth</a:t>
            </a:r>
            <a:r>
              <a:rPr lang="en-GB" sz="1800" dirty="0">
                <a:solidFill>
                  <a:schemeClr val="bg1"/>
                </a:solidFill>
                <a:effectLst/>
                <a:latin typeface="Calibri" panose="020F0502020204030204" pitchFamily="34" charset="0"/>
                <a:ea typeface="Times New Roman" panose="02020603050405020304" pitchFamily="18" charset="0"/>
              </a:rPr>
              <a:t> neu </a:t>
            </a:r>
            <a:r>
              <a:rPr lang="en-GB" sz="1800" dirty="0" err="1">
                <a:solidFill>
                  <a:schemeClr val="bg1"/>
                </a:solidFill>
                <a:effectLst/>
                <a:latin typeface="Calibri" panose="020F0502020204030204" pitchFamily="34" charset="0"/>
                <a:ea typeface="Times New Roman" panose="02020603050405020304" pitchFamily="18" charset="0"/>
              </a:rPr>
              <a:t>brofiad</a:t>
            </a:r>
            <a:r>
              <a:rPr lang="en-GB" sz="1800" dirty="0">
                <a:solidFill>
                  <a:schemeClr val="bg1"/>
                </a:solidFill>
                <a:effectLst/>
                <a:latin typeface="Calibri" panose="020F0502020204030204" pitchFamily="34" charset="0"/>
                <a:ea typeface="Times New Roman" panose="02020603050405020304" pitchFamily="18" charset="0"/>
              </a:rPr>
              <a:t> o </a:t>
            </a:r>
            <a:r>
              <a:rPr lang="en-GB" sz="1800" dirty="0" err="1">
                <a:solidFill>
                  <a:schemeClr val="bg1"/>
                </a:solidFill>
                <a:effectLst/>
                <a:latin typeface="Calibri" panose="020F0502020204030204" pitchFamily="34" charset="0"/>
                <a:ea typeface="Times New Roman" panose="02020603050405020304" pitchFamily="18" charset="0"/>
              </a:rPr>
              <a:t>raglenni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sydd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wedi'u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cynllunio</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gynnwys</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pobl</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ifanc</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sy'n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byw</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mewn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ardaloedd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tlodi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gyfleoedd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gwirfoddoli</a:t>
            </a:r>
            <a:r>
              <a:rPr lang="en-GB" sz="1800" dirty="0">
                <a:solidFill>
                  <a:schemeClr val="bg1"/>
                </a:solidFill>
                <a:effectLst/>
                <a:latin typeface="Calibri" panose="020F0502020204030204" pitchFamily="34" charset="0"/>
                <a:ea typeface="Times New Roman" panose="02020603050405020304" pitchFamily="18" charset="0"/>
              </a:rPr>
              <a:t> a </a:t>
            </a:r>
            <a:r>
              <a:rPr lang="en-GB" sz="1800" dirty="0" err="1">
                <a:solidFill>
                  <a:schemeClr val="bg1"/>
                </a:solidFill>
                <a:effectLst/>
                <a:latin typeface="Calibri" panose="020F0502020204030204" pitchFamily="34" charset="0"/>
                <a:ea typeface="Times New Roman" panose="02020603050405020304" pitchFamily="18" charset="0"/>
              </a:rPr>
              <a:t>hyfforddiant</a:t>
            </a:r>
            <a:endParaRPr lang="en-GB" sz="1800" dirty="0">
              <a:solidFill>
                <a:schemeClr val="bg1"/>
              </a:solidFill>
              <a:effectLst/>
              <a:latin typeface="Calibri" panose="020F0502020204030204" pitchFamily="34" charset="0"/>
              <a:ea typeface="Times New Roman" panose="02020603050405020304" pitchFamily="18" charset="0"/>
            </a:endParaRPr>
          </a:p>
          <a:p>
            <a:pPr marL="355600" indent="-342900">
              <a:lnSpc>
                <a:spcPct val="100000"/>
              </a:lnSpc>
              <a:spcBef>
                <a:spcPts val="565"/>
              </a:spcBef>
              <a:buFont typeface="+mj-lt"/>
              <a:buAutoNum type="arabicPeriod"/>
            </a:pPr>
            <a:r>
              <a:rPr lang="en-GB" sz="1800" dirty="0" err="1">
                <a:solidFill>
                  <a:schemeClr val="bg1"/>
                </a:solidFill>
                <a:effectLst/>
                <a:latin typeface="Calibri" panose="020F0502020204030204" pitchFamily="34" charset="0"/>
                <a:ea typeface="Times New Roman" panose="02020603050405020304" pitchFamily="18" charset="0"/>
              </a:rPr>
              <a:t>Gwybodaeth</a:t>
            </a:r>
            <a:r>
              <a:rPr lang="en-GB" sz="1800" dirty="0">
                <a:solidFill>
                  <a:schemeClr val="bg1"/>
                </a:solidFill>
                <a:effectLst/>
                <a:latin typeface="Calibri" panose="020F0502020204030204" pitchFamily="34" charset="0"/>
                <a:ea typeface="Times New Roman" panose="02020603050405020304" pitchFamily="18" charset="0"/>
              </a:rPr>
              <a:t> neu </a:t>
            </a:r>
            <a:r>
              <a:rPr lang="en-GB" sz="1800" dirty="0" err="1">
                <a:solidFill>
                  <a:schemeClr val="bg1"/>
                </a:solidFill>
                <a:effectLst/>
                <a:latin typeface="Calibri" panose="020F0502020204030204" pitchFamily="34" charset="0"/>
                <a:ea typeface="Times New Roman" panose="02020603050405020304" pitchFamily="18" charset="0"/>
              </a:rPr>
              <a:t>brofiad</a:t>
            </a:r>
            <a:r>
              <a:rPr lang="en-GB" sz="1800" dirty="0">
                <a:solidFill>
                  <a:schemeClr val="bg1"/>
                </a:solidFill>
                <a:effectLst/>
                <a:latin typeface="Calibri" panose="020F0502020204030204" pitchFamily="34" charset="0"/>
                <a:ea typeface="Times New Roman" panose="02020603050405020304" pitchFamily="18" charset="0"/>
              </a:rPr>
              <a:t> o </a:t>
            </a:r>
            <a:r>
              <a:rPr lang="en-GB" sz="1800" dirty="0" err="1">
                <a:solidFill>
                  <a:schemeClr val="bg1"/>
                </a:solidFill>
                <a:effectLst/>
                <a:latin typeface="Calibri" panose="020F0502020204030204" pitchFamily="34" charset="0"/>
                <a:ea typeface="Times New Roman" panose="02020603050405020304" pitchFamily="18" charset="0"/>
              </a:rPr>
              <a:t>raglenni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sydd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wedi'u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cynllunio</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gefnogi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sefydliadau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ddatblygu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eu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gweithlu</a:t>
            </a:r>
            <a:endParaRPr lang="en-GB" sz="1800" dirty="0">
              <a:solidFill>
                <a:schemeClr val="bg1"/>
              </a:solidFill>
              <a:effectLst/>
              <a:latin typeface="Calibri" panose="020F0502020204030204" pitchFamily="34" charset="0"/>
              <a:ea typeface="Times New Roman" panose="02020603050405020304" pitchFamily="18" charset="0"/>
            </a:endParaRPr>
          </a:p>
          <a:p>
            <a:pPr marL="355600" indent="-342900">
              <a:lnSpc>
                <a:spcPct val="100000"/>
              </a:lnSpc>
              <a:spcBef>
                <a:spcPts val="565"/>
              </a:spcBef>
              <a:buFont typeface="+mj-lt"/>
              <a:buAutoNum type="arabicPeriod"/>
            </a:pP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Gwybodaeth</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bolisi</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Llywodraeth</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Cymru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fel</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mae'n</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ymwneud</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â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phobl</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ifanc</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chwaraeon</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cymunedau</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ac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amddifadedd</a:t>
            </a:r>
            <a:endPar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2700">
              <a:lnSpc>
                <a:spcPct val="100000"/>
              </a:lnSpc>
              <a:spcBef>
                <a:spcPts val="565"/>
              </a:spcBef>
            </a:pPr>
            <a:endParaRPr sz="1800" dirty="0">
              <a:solidFill>
                <a:schemeClr val="bg1"/>
              </a:solidFill>
              <a:latin typeface="Calibri"/>
              <a:cs typeface="Calibri"/>
            </a:endParaRPr>
          </a:p>
          <a:p>
            <a:pPr marL="12700">
              <a:lnSpc>
                <a:spcPct val="100000"/>
              </a:lnSpc>
            </a:pPr>
            <a:r>
              <a:rPr lang="en-GB" b="1" dirty="0" err="1">
                <a:solidFill>
                  <a:schemeClr val="bg1"/>
                </a:solidFill>
                <a:latin typeface="Calibri"/>
                <a:cs typeface="Calibri"/>
              </a:rPr>
              <a:t>Sgiliau</a:t>
            </a:r>
            <a:r>
              <a:rPr lang="en-GB" b="1" dirty="0">
                <a:solidFill>
                  <a:schemeClr val="bg1"/>
                </a:solidFill>
                <a:latin typeface="Calibri"/>
                <a:cs typeface="Calibri"/>
              </a:rPr>
              <a:t> a </a:t>
            </a:r>
            <a:r>
              <a:rPr lang="en-GB" b="1" dirty="0" err="1">
                <a:solidFill>
                  <a:schemeClr val="bg1"/>
                </a:solidFill>
                <a:latin typeface="Calibri"/>
                <a:cs typeface="Calibri"/>
              </a:rPr>
              <a:t>Galluoedd</a:t>
            </a:r>
            <a:endParaRPr lang="en-GB" b="1" dirty="0">
              <a:solidFill>
                <a:schemeClr val="bg1"/>
              </a:solidFill>
              <a:latin typeface="Calibri"/>
              <a:cs typeface="Calibri"/>
            </a:endParaRPr>
          </a:p>
          <a:p>
            <a:pPr marL="355600" indent="-342900">
              <a:lnSpc>
                <a:spcPct val="100000"/>
              </a:lnSpc>
              <a:buFont typeface="+mj-lt"/>
              <a:buAutoNum type="arabicPeriod"/>
            </a:pPr>
            <a:r>
              <a:rPr lang="en-GB" sz="1800" dirty="0" err="1">
                <a:solidFill>
                  <a:schemeClr val="bg1"/>
                </a:solidFill>
                <a:effectLst/>
                <a:latin typeface="Calibri" panose="020F0502020204030204" pitchFamily="34" charset="0"/>
                <a:ea typeface="Times New Roman" panose="02020603050405020304" pitchFamily="18" charset="0"/>
              </a:rPr>
              <a:t>Sgiliau</a:t>
            </a:r>
            <a:r>
              <a:rPr lang="en-GB" sz="1800" dirty="0">
                <a:solidFill>
                  <a:schemeClr val="bg1"/>
                </a:solidFill>
                <a:effectLst/>
                <a:latin typeface="Calibri" panose="020F0502020204030204" pitchFamily="34" charset="0"/>
                <a:ea typeface="Times New Roman" panose="02020603050405020304" pitchFamily="18" charset="0"/>
              </a:rPr>
              <a:t> a </a:t>
            </a:r>
            <a:r>
              <a:rPr lang="en-GB" sz="1800" dirty="0" err="1">
                <a:solidFill>
                  <a:schemeClr val="bg1"/>
                </a:solidFill>
                <a:effectLst/>
                <a:latin typeface="Calibri" panose="020F0502020204030204" pitchFamily="34" charset="0"/>
                <a:ea typeface="Times New Roman" panose="02020603050405020304" pitchFamily="18" charset="0"/>
              </a:rPr>
              <a:t>strategaethau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rhyngbersonol</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datblygedig</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iawn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ar</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gyfer</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rhyngweithio</a:t>
            </a:r>
            <a:r>
              <a:rPr lang="en-GB" sz="1800" dirty="0">
                <a:solidFill>
                  <a:schemeClr val="bg1"/>
                </a:solidFill>
                <a:effectLst/>
                <a:latin typeface="Calibri" panose="020F0502020204030204" pitchFamily="34" charset="0"/>
                <a:ea typeface="Times New Roman" panose="02020603050405020304" pitchFamily="18" charset="0"/>
              </a:rPr>
              <a:t> ag </a:t>
            </a:r>
            <a:r>
              <a:rPr lang="en-GB" sz="1800" dirty="0" err="1">
                <a:solidFill>
                  <a:schemeClr val="bg1"/>
                </a:solidFill>
                <a:effectLst/>
                <a:latin typeface="Calibri" panose="020F0502020204030204" pitchFamily="34" charset="0"/>
                <a:ea typeface="Times New Roman" panose="02020603050405020304" pitchFamily="18" charset="0"/>
              </a:rPr>
              <a:t>ystod</a:t>
            </a:r>
            <a:r>
              <a:rPr lang="en-GB" sz="1800" dirty="0">
                <a:solidFill>
                  <a:schemeClr val="bg1"/>
                </a:solidFill>
                <a:effectLst/>
                <a:latin typeface="Calibri" panose="020F0502020204030204" pitchFamily="34" charset="0"/>
                <a:ea typeface="Times New Roman" panose="02020603050405020304" pitchFamily="18" charset="0"/>
              </a:rPr>
              <a:t> o </a:t>
            </a:r>
            <a:r>
              <a:rPr lang="en-GB" sz="1800" dirty="0" err="1">
                <a:solidFill>
                  <a:schemeClr val="bg1"/>
                </a:solidFill>
                <a:effectLst/>
                <a:latin typeface="Calibri" panose="020F0502020204030204" pitchFamily="34" charset="0"/>
                <a:ea typeface="Times New Roman" panose="02020603050405020304" pitchFamily="18" charset="0"/>
              </a:rPr>
              <a:t>sefydliadau</a:t>
            </a:r>
            <a:r>
              <a:rPr lang="en-GB" sz="1800" dirty="0">
                <a:solidFill>
                  <a:schemeClr val="bg1"/>
                </a:solidFill>
                <a:effectLst/>
                <a:latin typeface="Calibri" panose="020F0502020204030204" pitchFamily="34" charset="0"/>
                <a:ea typeface="Times New Roman" panose="02020603050405020304" pitchFamily="18" charset="0"/>
              </a:rPr>
              <a:t> a </a:t>
            </a:r>
            <a:r>
              <a:rPr lang="en-GB" sz="1800" dirty="0" err="1">
                <a:solidFill>
                  <a:schemeClr val="bg1"/>
                </a:solidFill>
                <a:effectLst/>
                <a:latin typeface="Calibri" panose="020F0502020204030204" pitchFamily="34" charset="0"/>
                <a:ea typeface="Times New Roman" panose="02020603050405020304" pitchFamily="18" charset="0"/>
              </a:rPr>
              <a:t>sectorau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yn</a:t>
            </a:r>
            <a:r>
              <a:rPr lang="en-GB" sz="1800" dirty="0">
                <a:solidFill>
                  <a:schemeClr val="bg1"/>
                </a:solidFill>
                <a:effectLst/>
                <a:latin typeface="Calibri" panose="020F0502020204030204" pitchFamily="34" charset="0"/>
                <a:ea typeface="Times New Roman" panose="02020603050405020304" pitchFamily="18" charset="0"/>
              </a:rPr>
              <a:t> y </a:t>
            </a:r>
            <a:r>
              <a:rPr lang="en-GB" sz="1800" dirty="0" err="1">
                <a:solidFill>
                  <a:schemeClr val="bg1"/>
                </a:solidFill>
                <a:effectLst/>
                <a:latin typeface="Calibri" panose="020F0502020204030204" pitchFamily="34" charset="0"/>
                <a:ea typeface="Times New Roman" panose="02020603050405020304" pitchFamily="18" charset="0"/>
              </a:rPr>
              <a:t>Gymraeg</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a'r</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Saesneg</a:t>
            </a:r>
            <a:r>
              <a:rPr lang="en-GB" sz="1800" dirty="0">
                <a:solidFill>
                  <a:schemeClr val="bg1"/>
                </a:solidFill>
                <a:effectLst/>
                <a:latin typeface="Calibri" panose="020F0502020204030204" pitchFamily="34" charset="0"/>
                <a:ea typeface="Times New Roman" panose="02020603050405020304" pitchFamily="18" charset="0"/>
              </a:rPr>
              <a:t>.</a:t>
            </a:r>
          </a:p>
          <a:p>
            <a:pPr marL="355600" indent="-342900">
              <a:lnSpc>
                <a:spcPct val="100000"/>
              </a:lnSpc>
              <a:buFont typeface="+mj-lt"/>
              <a:buAutoNum type="arabicPeriod"/>
            </a:pPr>
            <a:r>
              <a:rPr lang="en-GB" sz="1800" dirty="0" err="1">
                <a:solidFill>
                  <a:schemeClr val="bg1"/>
                </a:solidFill>
                <a:effectLst/>
                <a:latin typeface="Calibri" panose="020F0502020204030204" pitchFamily="34" charset="0"/>
                <a:ea typeface="Times New Roman" panose="02020603050405020304" pitchFamily="18" charset="0"/>
              </a:rPr>
              <a:t>Sgiliau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cyfathrebu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rhagorol</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gyda'r</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gallu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gyflwyno</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trafod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herio</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gwrando</a:t>
            </a:r>
            <a:r>
              <a:rPr lang="en-GB" sz="1800" dirty="0">
                <a:solidFill>
                  <a:schemeClr val="bg1"/>
                </a:solidFill>
                <a:effectLst/>
                <a:latin typeface="Calibri" panose="020F0502020204030204" pitchFamily="34" charset="0"/>
                <a:ea typeface="Times New Roman" panose="02020603050405020304" pitchFamily="18" charset="0"/>
              </a:rPr>
              <a:t> a </a:t>
            </a:r>
            <a:r>
              <a:rPr lang="en-GB" sz="1800" dirty="0" err="1">
                <a:solidFill>
                  <a:schemeClr val="bg1"/>
                </a:solidFill>
                <a:effectLst/>
                <a:latin typeface="Calibri" panose="020F0502020204030204" pitchFamily="34" charset="0"/>
                <a:ea typeface="Times New Roman" panose="02020603050405020304" pitchFamily="18" charset="0"/>
              </a:rPr>
              <a:t>deall</a:t>
            </a:r>
            <a:r>
              <a:rPr lang="en-GB" sz="1800" dirty="0">
                <a:solidFill>
                  <a:schemeClr val="bg1"/>
                </a:solidFill>
                <a:effectLst/>
                <a:latin typeface="Calibri" panose="020F0502020204030204" pitchFamily="34" charset="0"/>
                <a:ea typeface="Times New Roman" panose="02020603050405020304" pitchFamily="18" charset="0"/>
              </a:rPr>
              <a:t> barn a </a:t>
            </a:r>
            <a:r>
              <a:rPr lang="en-GB" sz="1800" dirty="0" err="1">
                <a:solidFill>
                  <a:schemeClr val="bg1"/>
                </a:solidFill>
                <a:effectLst/>
                <a:latin typeface="Calibri" panose="020F0502020204030204" pitchFamily="34" charset="0"/>
                <a:ea typeface="Times New Roman" panose="02020603050405020304" pitchFamily="18" charset="0"/>
              </a:rPr>
              <a:t>phrofiadau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sefydliadau</a:t>
            </a:r>
            <a:endParaRPr lang="en-GB" sz="1800" dirty="0">
              <a:solidFill>
                <a:schemeClr val="bg1"/>
              </a:solidFill>
              <a:effectLst/>
              <a:latin typeface="Calibri" panose="020F0502020204030204" pitchFamily="34" charset="0"/>
              <a:ea typeface="Times New Roman" panose="02020603050405020304" pitchFamily="18" charset="0"/>
            </a:endParaRPr>
          </a:p>
          <a:p>
            <a:pPr marL="355600" indent="-342900">
              <a:lnSpc>
                <a:spcPct val="100000"/>
              </a:lnSpc>
              <a:buFont typeface="+mj-lt"/>
              <a:buAutoNum type="arabicPeriod"/>
            </a:pPr>
            <a:r>
              <a:rPr lang="en-GB" sz="1800" dirty="0" err="1">
                <a:solidFill>
                  <a:schemeClr val="bg1"/>
                </a:solidFill>
                <a:effectLst/>
                <a:latin typeface="Calibri" panose="020F0502020204030204" pitchFamily="34" charset="0"/>
                <a:ea typeface="Times New Roman" panose="02020603050405020304" pitchFamily="18" charset="0"/>
              </a:rPr>
              <a:t>Sgiliau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hwyluso</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cryf</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gyda'r</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gallu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gynnwys</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ystod</a:t>
            </a:r>
            <a:r>
              <a:rPr lang="en-GB" sz="1800" dirty="0">
                <a:solidFill>
                  <a:schemeClr val="bg1"/>
                </a:solidFill>
                <a:effectLst/>
                <a:latin typeface="Calibri" panose="020F0502020204030204" pitchFamily="34" charset="0"/>
                <a:ea typeface="Times New Roman" panose="02020603050405020304" pitchFamily="18" charset="0"/>
              </a:rPr>
              <a:t> o </a:t>
            </a:r>
            <a:r>
              <a:rPr lang="en-GB" sz="1800" dirty="0" err="1">
                <a:solidFill>
                  <a:schemeClr val="bg1"/>
                </a:solidFill>
                <a:effectLst/>
                <a:latin typeface="Calibri" panose="020F0502020204030204" pitchFamily="34" charset="0"/>
                <a:ea typeface="Times New Roman" panose="02020603050405020304" pitchFamily="18" charset="0"/>
              </a:rPr>
              <a:t>bartneriaid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yn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effeithiol</a:t>
            </a:r>
            <a:endParaRPr lang="en-GB" sz="1800" dirty="0">
              <a:solidFill>
                <a:schemeClr val="bg1"/>
              </a:solidFill>
              <a:effectLst/>
              <a:latin typeface="Calibri" panose="020F0502020204030204" pitchFamily="34" charset="0"/>
              <a:ea typeface="Times New Roman" panose="02020603050405020304" pitchFamily="18" charset="0"/>
            </a:endParaRPr>
          </a:p>
          <a:p>
            <a:pPr marL="355600" indent="-342900">
              <a:lnSpc>
                <a:spcPct val="100000"/>
              </a:lnSpc>
              <a:buFont typeface="+mj-lt"/>
              <a:buAutoNum type="arabicPeriod"/>
            </a:pPr>
            <a:r>
              <a:rPr lang="en-GB" sz="1800" dirty="0">
                <a:solidFill>
                  <a:schemeClr val="bg1"/>
                </a:solidFill>
                <a:effectLst/>
                <a:latin typeface="Calibri" panose="020F0502020204030204" pitchFamily="34" charset="0"/>
                <a:ea typeface="Times New Roman" panose="02020603050405020304" pitchFamily="18" charset="0"/>
              </a:rPr>
              <a:t>Yn </a:t>
            </a:r>
            <a:r>
              <a:rPr lang="en-GB" sz="1800" dirty="0" err="1">
                <a:solidFill>
                  <a:schemeClr val="bg1"/>
                </a:solidFill>
                <a:effectLst/>
                <a:latin typeface="Calibri" panose="020F0502020204030204" pitchFamily="34" charset="0"/>
                <a:ea typeface="Times New Roman" panose="02020603050405020304" pitchFamily="18" charset="0"/>
              </a:rPr>
              <a:t>gallu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creu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partneriaethau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sy'n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canolbwyntio</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ar</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bobl</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yn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gadarnhaol</a:t>
            </a:r>
            <a:r>
              <a:rPr lang="en-GB" sz="1800" dirty="0">
                <a:solidFill>
                  <a:schemeClr val="bg1"/>
                </a:solidFill>
                <a:effectLst/>
                <a:latin typeface="Calibri" panose="020F0502020204030204" pitchFamily="34" charset="0"/>
                <a:ea typeface="Times New Roman" panose="02020603050405020304" pitchFamily="18" charset="0"/>
              </a:rPr>
              <a:t> ac </a:t>
            </a:r>
            <a:r>
              <a:rPr lang="en-GB" sz="1800" dirty="0" err="1">
                <a:solidFill>
                  <a:schemeClr val="bg1"/>
                </a:solidFill>
                <a:effectLst/>
                <a:latin typeface="Calibri" panose="020F0502020204030204" pitchFamily="34" charset="0"/>
                <a:ea typeface="Times New Roman" panose="02020603050405020304" pitchFamily="18" charset="0"/>
              </a:rPr>
              <a:t>yn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cymryd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agwedd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bragmatig</a:t>
            </a:r>
            <a:r>
              <a:rPr lang="en-GB" sz="1800" dirty="0">
                <a:solidFill>
                  <a:schemeClr val="bg1"/>
                </a:solidFill>
                <a:effectLst/>
                <a:latin typeface="Calibri" panose="020F0502020204030204" pitchFamily="34" charset="0"/>
                <a:ea typeface="Times New Roman" panose="02020603050405020304" pitchFamily="18" charset="0"/>
              </a:rPr>
              <a:t> a </a:t>
            </a:r>
            <a:r>
              <a:rPr lang="en-GB" sz="1800" dirty="0" err="1">
                <a:solidFill>
                  <a:schemeClr val="bg1"/>
                </a:solidFill>
                <a:effectLst/>
                <a:latin typeface="Calibri" panose="020F0502020204030204" pitchFamily="34" charset="0"/>
                <a:ea typeface="Times New Roman" panose="02020603050405020304" pitchFamily="18" charset="0"/>
              </a:rPr>
              <a:t>dewrol</a:t>
            </a:r>
            <a:endParaRPr lang="en-GB" sz="1800" dirty="0">
              <a:solidFill>
                <a:schemeClr val="bg1"/>
              </a:solidFill>
              <a:effectLst/>
              <a:latin typeface="Calibri" panose="020F0502020204030204" pitchFamily="34" charset="0"/>
              <a:ea typeface="Times New Roman" panose="02020603050405020304" pitchFamily="18" charset="0"/>
            </a:endParaRPr>
          </a:p>
          <a:p>
            <a:pPr marL="355600" indent="-342900">
              <a:lnSpc>
                <a:spcPct val="100000"/>
              </a:lnSpc>
              <a:buFont typeface="+mj-lt"/>
              <a:buAutoNum type="arabicPeriod"/>
            </a:pPr>
            <a:r>
              <a:rPr lang="en-GB" sz="1800" dirty="0">
                <a:solidFill>
                  <a:schemeClr val="bg1"/>
                </a:solidFill>
                <a:effectLst/>
                <a:latin typeface="Calibri" panose="020F0502020204030204" pitchFamily="34" charset="0"/>
                <a:ea typeface="Times New Roman" panose="02020603050405020304" pitchFamily="18" charset="0"/>
              </a:rPr>
              <a:t>Yn </a:t>
            </a:r>
            <a:r>
              <a:rPr lang="en-GB" sz="1800" dirty="0" err="1">
                <a:solidFill>
                  <a:schemeClr val="bg1"/>
                </a:solidFill>
                <a:effectLst/>
                <a:latin typeface="Calibri" panose="020F0502020204030204" pitchFamily="34" charset="0"/>
                <a:ea typeface="Times New Roman" panose="02020603050405020304" pitchFamily="18" charset="0"/>
              </a:rPr>
              <a:t>gallu</a:t>
            </a:r>
            <a:r>
              <a:rPr lang="en-GB" sz="1800" dirty="0">
                <a:solidFill>
                  <a:schemeClr val="bg1"/>
                </a:solidFill>
                <a:effectLst/>
                <a:latin typeface="Calibri" panose="020F0502020204030204" pitchFamily="34" charset="0"/>
                <a:ea typeface="Times New Roman" panose="02020603050405020304" pitchFamily="18" charset="0"/>
              </a:rPr>
              <a:t> bod </a:t>
            </a:r>
            <a:r>
              <a:rPr lang="en-GB" sz="1800" dirty="0" err="1">
                <a:solidFill>
                  <a:schemeClr val="bg1"/>
                </a:solidFill>
                <a:effectLst/>
                <a:latin typeface="Calibri" panose="020F0502020204030204" pitchFamily="34" charset="0"/>
                <a:ea typeface="Times New Roman" panose="02020603050405020304" pitchFamily="18" charset="0"/>
              </a:rPr>
              <a:t>yn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arloesol</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mewn</a:t>
            </a:r>
            <a:r>
              <a:rPr lang="en-GB" sz="1800" dirty="0">
                <a:solidFill>
                  <a:schemeClr val="bg1"/>
                </a:solidFill>
                <a:effectLst/>
                <a:latin typeface="Calibri" panose="020F0502020204030204" pitchFamily="34" charset="0"/>
                <a:ea typeface="Times New Roman" panose="02020603050405020304" pitchFamily="18" charset="0"/>
              </a:rPr>
              <a:t> dull</a:t>
            </a:r>
          </a:p>
          <a:p>
            <a:pPr marL="355600" indent="-342900">
              <a:lnSpc>
                <a:spcPct val="100000"/>
              </a:lnSpc>
              <a:buFont typeface="+mj-lt"/>
              <a:buAutoNum type="arabicPeriod"/>
            </a:pPr>
            <a:r>
              <a:rPr lang="en-GB" sz="1800" dirty="0" err="1">
                <a:solidFill>
                  <a:schemeClr val="bg1"/>
                </a:solidFill>
                <a:effectLst/>
                <a:latin typeface="Calibri" panose="020F0502020204030204" pitchFamily="34" charset="0"/>
                <a:ea typeface="Times New Roman" panose="02020603050405020304" pitchFamily="18" charset="0"/>
              </a:rPr>
              <a:t>Sgiliau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rheoli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perthynas</a:t>
            </a:r>
            <a:r>
              <a:rPr lang="en-GB" sz="1800" dirty="0">
                <a:solidFill>
                  <a:schemeClr val="bg1"/>
                </a:solidFill>
                <a:effectLst/>
                <a:latin typeface="Calibri" panose="020F0502020204030204" pitchFamily="34" charset="0"/>
                <a:ea typeface="Times New Roman" panose="02020603050405020304" pitchFamily="18" charset="0"/>
              </a:rPr>
              <a:t> da </a:t>
            </a:r>
            <a:r>
              <a:rPr lang="en-GB" sz="1800" dirty="0" err="1">
                <a:solidFill>
                  <a:schemeClr val="bg1"/>
                </a:solidFill>
                <a:effectLst/>
                <a:latin typeface="Calibri" panose="020F0502020204030204" pitchFamily="34" charset="0"/>
                <a:ea typeface="Times New Roman" panose="02020603050405020304" pitchFamily="18" charset="0"/>
              </a:rPr>
              <a:t>gyda'r</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gallu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weithio</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fel</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rhan</a:t>
            </a:r>
            <a:r>
              <a:rPr lang="en-GB" sz="1800" dirty="0">
                <a:solidFill>
                  <a:schemeClr val="bg1"/>
                </a:solidFill>
                <a:effectLst/>
                <a:latin typeface="Calibri" panose="020F0502020204030204" pitchFamily="34" charset="0"/>
                <a:ea typeface="Times New Roman" panose="02020603050405020304" pitchFamily="18" charset="0"/>
              </a:rPr>
              <a:t> o </a:t>
            </a:r>
            <a:r>
              <a:rPr lang="en-GB" sz="1800" dirty="0" err="1">
                <a:solidFill>
                  <a:schemeClr val="bg1"/>
                </a:solidFill>
                <a:effectLst/>
                <a:latin typeface="Calibri" panose="020F0502020204030204" pitchFamily="34" charset="0"/>
                <a:ea typeface="Times New Roman" panose="02020603050405020304" pitchFamily="18" charset="0"/>
              </a:rPr>
              <a:t>dîm</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gan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gynnwys</a:t>
            </a:r>
            <a:r>
              <a:rPr lang="en-GB" sz="1800" dirty="0">
                <a:solidFill>
                  <a:schemeClr val="bg1"/>
                </a:solidFill>
                <a:effectLst/>
                <a:latin typeface="Calibri" panose="020F0502020204030204" pitchFamily="34" charset="0"/>
                <a:ea typeface="Times New Roman" panose="02020603050405020304" pitchFamily="18" charset="0"/>
              </a:rPr>
              <a:t> staff </a:t>
            </a:r>
            <a:r>
              <a:rPr lang="en-GB" sz="1800" dirty="0" err="1">
                <a:solidFill>
                  <a:schemeClr val="bg1"/>
                </a:solidFill>
                <a:effectLst/>
                <a:latin typeface="Calibri" panose="020F0502020204030204" pitchFamily="34" charset="0"/>
                <a:ea typeface="Times New Roman" panose="02020603050405020304" pitchFamily="18" charset="0"/>
              </a:rPr>
              <a:t>mewnol</a:t>
            </a:r>
            <a:r>
              <a:rPr lang="en-GB" sz="1800" dirty="0">
                <a:solidFill>
                  <a:schemeClr val="bg1"/>
                </a:solidFill>
                <a:effectLst/>
                <a:latin typeface="Calibri" panose="020F0502020204030204" pitchFamily="34" charset="0"/>
                <a:ea typeface="Times New Roman" panose="02020603050405020304" pitchFamily="18" charset="0"/>
              </a:rPr>
              <a:t> a </a:t>
            </a:r>
            <a:r>
              <a:rPr lang="en-GB" sz="1800" dirty="0" err="1">
                <a:solidFill>
                  <a:schemeClr val="bg1"/>
                </a:solidFill>
                <a:effectLst/>
                <a:latin typeface="Calibri" panose="020F0502020204030204" pitchFamily="34" charset="0"/>
                <a:ea typeface="Times New Roman" panose="02020603050405020304" pitchFamily="18" charset="0"/>
              </a:rPr>
              <a:t>rheolwyr</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prosiect</a:t>
            </a:r>
            <a:r>
              <a:rPr lang="en-GB" sz="1800" dirty="0">
                <a:solidFill>
                  <a:schemeClr val="bg1"/>
                </a:solidFill>
                <a:effectLst/>
                <a:latin typeface="Calibri" panose="020F0502020204030204" pitchFamily="34" charset="0"/>
                <a:ea typeface="Times New Roman" panose="02020603050405020304" pitchFamily="18" charset="0"/>
              </a:rPr>
              <a:t> o </a:t>
            </a:r>
            <a:r>
              <a:rPr lang="en-GB" sz="1800" dirty="0" err="1">
                <a:solidFill>
                  <a:schemeClr val="bg1"/>
                </a:solidFill>
                <a:effectLst/>
                <a:latin typeface="Calibri" panose="020F0502020204030204" pitchFamily="34" charset="0"/>
                <a:ea typeface="Times New Roman" panose="02020603050405020304" pitchFamily="18" charset="0"/>
              </a:rPr>
              <a:t>Sefydliadau</a:t>
            </a:r>
            <a:r>
              <a:rPr lang="en-GB" sz="1800" dirty="0">
                <a:solidFill>
                  <a:schemeClr val="bg1"/>
                </a:solidFill>
                <a:effectLst/>
                <a:latin typeface="Calibri" panose="020F0502020204030204" pitchFamily="34" charset="0"/>
                <a:ea typeface="Times New Roman" panose="02020603050405020304" pitchFamily="18" charset="0"/>
              </a:rPr>
              <a:t> y </a:t>
            </a:r>
            <a:r>
              <a:rPr lang="en-GB" sz="1800" dirty="0" err="1">
                <a:solidFill>
                  <a:schemeClr val="bg1"/>
                </a:solidFill>
                <a:effectLst/>
                <a:latin typeface="Calibri" panose="020F0502020204030204" pitchFamily="34" charset="0"/>
                <a:ea typeface="Times New Roman" panose="02020603050405020304" pitchFamily="18" charset="0"/>
              </a:rPr>
              <a:t>gellir</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ymddiried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ynddynt</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yn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lleol</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Sgiliau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sefydliadol</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ardderchog</a:t>
            </a:r>
            <a:endParaRPr lang="en-GB" sz="1800" dirty="0">
              <a:solidFill>
                <a:schemeClr val="bg1"/>
              </a:solidFill>
              <a:effectLst/>
              <a:latin typeface="Calibri" panose="020F0502020204030204" pitchFamily="34" charset="0"/>
              <a:ea typeface="Times New Roman" panose="02020603050405020304" pitchFamily="18" charset="0"/>
            </a:endParaRPr>
          </a:p>
          <a:p>
            <a:pPr marL="355600" indent="-342900">
              <a:lnSpc>
                <a:spcPct val="100000"/>
              </a:lnSpc>
              <a:buFont typeface="+mj-lt"/>
              <a:buAutoNum type="arabicPeriod"/>
            </a:pPr>
            <a:r>
              <a:rPr lang="en-GB" sz="1800" dirty="0" err="1">
                <a:solidFill>
                  <a:schemeClr val="bg1"/>
                </a:solidFill>
                <a:effectLst/>
                <a:latin typeface="Calibri" panose="020F0502020204030204" pitchFamily="34" charset="0"/>
                <a:ea typeface="Times New Roman" panose="02020603050405020304" pitchFamily="18" charset="0"/>
              </a:rPr>
              <a:t>Sgiliau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hunanfyfyrio</a:t>
            </a:r>
            <a:r>
              <a:rPr lang="en-GB" sz="1800" dirty="0">
                <a:solidFill>
                  <a:schemeClr val="bg1"/>
                </a:solidFill>
                <a:effectLst/>
                <a:latin typeface="Calibri" panose="020F0502020204030204" pitchFamily="34" charset="0"/>
                <a:ea typeface="Times New Roman" panose="02020603050405020304" pitchFamily="18" charset="0"/>
              </a:rPr>
              <a:t> a </a:t>
            </a:r>
            <a:r>
              <a:rPr lang="en-GB" sz="1800" dirty="0" err="1">
                <a:solidFill>
                  <a:schemeClr val="bg1"/>
                </a:solidFill>
                <a:effectLst/>
                <a:latin typeface="Calibri" panose="020F0502020204030204" pitchFamily="34" charset="0"/>
                <a:ea typeface="Times New Roman" panose="02020603050405020304" pitchFamily="18" charset="0"/>
              </a:rPr>
              <a:t>gwerthuso</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uwch</a:t>
            </a:r>
            <a:endParaRPr lang="en-GB" sz="1800" dirty="0">
              <a:solidFill>
                <a:schemeClr val="bg1"/>
              </a:solidFill>
              <a:effectLst/>
              <a:latin typeface="Calibri" panose="020F0502020204030204" pitchFamily="34" charset="0"/>
              <a:ea typeface="Times New Roman" panose="02020603050405020304" pitchFamily="18" charset="0"/>
            </a:endParaRPr>
          </a:p>
          <a:p>
            <a:pPr marL="355600" indent="-342900">
              <a:lnSpc>
                <a:spcPct val="100000"/>
              </a:lnSpc>
              <a:buFont typeface="+mj-lt"/>
              <a:buAutoNum type="arabicPeriod"/>
            </a:pPr>
            <a:r>
              <a:rPr lang="en-GB" sz="1800" dirty="0" err="1">
                <a:solidFill>
                  <a:schemeClr val="bg1"/>
                </a:solidFill>
                <a:effectLst/>
                <a:latin typeface="Calibri" panose="020F0502020204030204" pitchFamily="34" charset="0"/>
                <a:ea typeface="Times New Roman" panose="02020603050405020304" pitchFamily="18" charset="0"/>
              </a:rPr>
              <a:t>Gallu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blaenoriaethu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llwyth</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gwaith</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eich</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hun</a:t>
            </a:r>
            <a:r>
              <a:rPr lang="en-GB" sz="1800" dirty="0">
                <a:solidFill>
                  <a:schemeClr val="bg1"/>
                </a:solidFill>
                <a:effectLst/>
                <a:latin typeface="Calibri" panose="020F0502020204030204" pitchFamily="34" charset="0"/>
                <a:ea typeface="Times New Roman" panose="02020603050405020304" pitchFamily="18" charset="0"/>
              </a:rPr>
              <a:t> a bod </a:t>
            </a:r>
            <a:r>
              <a:rPr lang="en-GB" sz="1800" dirty="0" err="1">
                <a:solidFill>
                  <a:schemeClr val="bg1"/>
                </a:solidFill>
                <a:effectLst/>
                <a:latin typeface="Calibri" panose="020F0502020204030204" pitchFamily="34" charset="0"/>
                <a:ea typeface="Times New Roman" panose="02020603050405020304" pitchFamily="18" charset="0"/>
              </a:rPr>
              <a:t>yn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hunan-gymhellol</a:t>
            </a:r>
            <a:endParaRPr lang="en-GB" sz="1800" dirty="0">
              <a:solidFill>
                <a:schemeClr val="bg1"/>
              </a:solidFill>
              <a:effectLst/>
              <a:latin typeface="Calibri" panose="020F0502020204030204" pitchFamily="34" charset="0"/>
              <a:ea typeface="Times New Roman" panose="02020603050405020304" pitchFamily="18" charset="0"/>
            </a:endParaRPr>
          </a:p>
          <a:p>
            <a:pPr marL="355600" indent="-342900">
              <a:lnSpc>
                <a:spcPct val="100000"/>
              </a:lnSpc>
              <a:buFont typeface="+mj-lt"/>
              <a:buAutoNum type="arabicPeriod"/>
            </a:pPr>
            <a:r>
              <a:rPr lang="en-GB" sz="1800" dirty="0">
                <a:solidFill>
                  <a:schemeClr val="bg1"/>
                </a:solidFill>
                <a:effectLst/>
                <a:latin typeface="Calibri" panose="020F0502020204030204" pitchFamily="34" charset="0"/>
                <a:ea typeface="Times New Roman" panose="02020603050405020304" pitchFamily="18" charset="0"/>
              </a:rPr>
              <a:t>Yn </a:t>
            </a:r>
            <a:r>
              <a:rPr lang="en-GB" sz="1800" dirty="0" err="1">
                <a:solidFill>
                  <a:schemeClr val="bg1"/>
                </a:solidFill>
                <a:effectLst/>
                <a:latin typeface="Calibri" panose="020F0502020204030204" pitchFamily="34" charset="0"/>
                <a:ea typeface="Times New Roman" panose="02020603050405020304" pitchFamily="18" charset="0"/>
              </a:rPr>
              <a:t>gallu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defnyddio</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cymwysiadau</a:t>
            </a:r>
            <a:r>
              <a:rPr lang="en-GB" sz="1800" dirty="0">
                <a:solidFill>
                  <a:schemeClr val="bg1"/>
                </a:solidFill>
                <a:effectLst/>
                <a:latin typeface="Calibri" panose="020F0502020204030204" pitchFamily="34" charset="0"/>
                <a:ea typeface="Times New Roman" panose="02020603050405020304" pitchFamily="18" charset="0"/>
              </a:rPr>
              <a:t> Microsoft Office, </a:t>
            </a:r>
            <a:r>
              <a:rPr lang="en-GB" sz="1800" dirty="0" err="1">
                <a:solidFill>
                  <a:schemeClr val="bg1"/>
                </a:solidFill>
                <a:effectLst/>
                <a:latin typeface="Calibri" panose="020F0502020204030204" pitchFamily="34" charset="0"/>
                <a:ea typeface="Times New Roman" panose="02020603050405020304" pitchFamily="18" charset="0"/>
              </a:rPr>
              <a:t>yn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enwedig</a:t>
            </a:r>
            <a:r>
              <a:rPr lang="en-GB" sz="1800" dirty="0">
                <a:solidFill>
                  <a:schemeClr val="bg1"/>
                </a:solidFill>
                <a:effectLst/>
                <a:latin typeface="Calibri" panose="020F0502020204030204" pitchFamily="34" charset="0"/>
                <a:ea typeface="Times New Roman" panose="02020603050405020304" pitchFamily="18" charset="0"/>
              </a:rPr>
              <a:t> Teams, OneDrive, SharePoint ac Outlook.</a:t>
            </a:r>
            <a:endParaRPr sz="1800" dirty="0">
              <a:solidFill>
                <a:schemeClr val="bg1"/>
              </a:solidFill>
              <a:latin typeface="Calibri"/>
              <a:cs typeface="Calibri"/>
            </a:endParaRPr>
          </a:p>
        </p:txBody>
      </p:sp>
      <p:sp>
        <p:nvSpPr>
          <p:cNvPr id="5" name="object 5"/>
          <p:cNvSpPr/>
          <p:nvPr/>
        </p:nvSpPr>
        <p:spPr>
          <a:xfrm>
            <a:off x="17456587" y="0"/>
            <a:ext cx="831850" cy="10287000"/>
          </a:xfrm>
          <a:custGeom>
            <a:avLst/>
            <a:gdLst/>
            <a:ahLst/>
            <a:cxnLst/>
            <a:rect l="l" t="t" r="r" b="b"/>
            <a:pathLst>
              <a:path w="831850" h="10287000">
                <a:moveTo>
                  <a:pt x="831411" y="10286999"/>
                </a:moveTo>
                <a:lnTo>
                  <a:pt x="0" y="10286999"/>
                </a:lnTo>
                <a:lnTo>
                  <a:pt x="0" y="0"/>
                </a:lnTo>
                <a:lnTo>
                  <a:pt x="831411" y="0"/>
                </a:lnTo>
                <a:lnTo>
                  <a:pt x="831411" y="10286999"/>
                </a:lnTo>
                <a:close/>
              </a:path>
            </a:pathLst>
          </a:custGeom>
          <a:solidFill>
            <a:srgbClr val="C7263D"/>
          </a:solidFill>
        </p:spPr>
        <p:txBody>
          <a:bodyPr wrap="square" lIns="0" tIns="0" rIns="0" bIns="0" rtlCol="0"/>
          <a:lstStyle/>
          <a:p>
            <a:endParaRPr/>
          </a:p>
        </p:txBody>
      </p:sp>
      <p:sp>
        <p:nvSpPr>
          <p:cNvPr id="6" name="object 6"/>
          <p:cNvSpPr txBox="1"/>
          <p:nvPr/>
        </p:nvSpPr>
        <p:spPr>
          <a:xfrm>
            <a:off x="17964368" y="9883342"/>
            <a:ext cx="128905" cy="254000"/>
          </a:xfrm>
          <a:prstGeom prst="rect">
            <a:avLst/>
          </a:prstGeom>
        </p:spPr>
        <p:txBody>
          <a:bodyPr vert="horz" wrap="square" lIns="0" tIns="0" rIns="0" bIns="0" rtlCol="0">
            <a:spAutoFit/>
          </a:bodyPr>
          <a:lstStyle/>
          <a:p>
            <a:pPr>
              <a:lnSpc>
                <a:spcPts val="1900"/>
              </a:lnSpc>
            </a:pPr>
            <a:r>
              <a:rPr sz="2000" b="1" spc="-50" dirty="0">
                <a:solidFill>
                  <a:srgbClr val="FFFFFF"/>
                </a:solidFill>
                <a:latin typeface="Calibri"/>
                <a:cs typeface="Calibri"/>
              </a:rPr>
              <a:t>9</a:t>
            </a:r>
            <a:endParaRPr sz="200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2000"/>
              </a:lnSpc>
            </a:pPr>
            <a:fld id="{81D60167-4931-47E6-BA6A-407CBD079E47}" type="slidenum">
              <a:rPr spc="-25" dirty="0"/>
              <a:t>21</a:t>
            </a:fld>
            <a:endParaRPr spc="-25" dirty="0"/>
          </a:p>
        </p:txBody>
      </p:sp>
    </p:spTree>
    <p:extLst>
      <p:ext uri="{BB962C8B-B14F-4D97-AF65-F5344CB8AC3E}">
        <p14:creationId xmlns:p14="http://schemas.microsoft.com/office/powerpoint/2010/main" val="699213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lang="en-GB" spc="-245" dirty="0"/>
              <a:t>SGILIAU A GWYBODAETH HANFODOL</a:t>
            </a:r>
            <a:endParaRPr spc="-265" dirty="0"/>
          </a:p>
        </p:txBody>
      </p:sp>
      <p:sp>
        <p:nvSpPr>
          <p:cNvPr id="3" name="object 3"/>
          <p:cNvSpPr/>
          <p:nvPr/>
        </p:nvSpPr>
        <p:spPr>
          <a:xfrm>
            <a:off x="1057275" y="2176825"/>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1044575" y="2541296"/>
            <a:ext cx="16228060" cy="2352567"/>
          </a:xfrm>
          <a:prstGeom prst="rect">
            <a:avLst/>
          </a:prstGeom>
        </p:spPr>
        <p:txBody>
          <a:bodyPr vert="horz" wrap="square" lIns="0" tIns="33655" rIns="0" bIns="0" rtlCol="0">
            <a:spAutoFit/>
          </a:bodyPr>
          <a:lstStyle/>
          <a:p>
            <a:pPr marL="12700">
              <a:lnSpc>
                <a:spcPct val="100000"/>
              </a:lnSpc>
              <a:spcBef>
                <a:spcPts val="265"/>
              </a:spcBef>
            </a:pPr>
            <a:r>
              <a:rPr lang="en-GB" sz="1800" b="1" dirty="0" err="1">
                <a:solidFill>
                  <a:srgbClr val="FFFFFF"/>
                </a:solidFill>
                <a:latin typeface="Calibri"/>
                <a:cs typeface="Calibri"/>
              </a:rPr>
              <a:t>Gofynion</a:t>
            </a:r>
            <a:r>
              <a:rPr lang="en-GB" sz="1800" b="1" dirty="0">
                <a:solidFill>
                  <a:srgbClr val="FFFFFF"/>
                </a:solidFill>
                <a:latin typeface="Calibri"/>
                <a:cs typeface="Calibri"/>
              </a:rPr>
              <a:t> Iaith</a:t>
            </a:r>
          </a:p>
          <a:p>
            <a:pPr marL="12700">
              <a:lnSpc>
                <a:spcPct val="100000"/>
              </a:lnSpc>
              <a:spcBef>
                <a:spcPts val="265"/>
              </a:spcBef>
            </a:pPr>
            <a:r>
              <a:rPr lang="en-GB" sz="1800" dirty="0">
                <a:solidFill>
                  <a:schemeClr val="bg1"/>
                </a:solidFill>
                <a:effectLst/>
                <a:latin typeface="Calibri" panose="020F0502020204030204" pitchFamily="34" charset="0"/>
                <a:ea typeface="Times New Roman" panose="02020603050405020304" pitchFamily="18" charset="0"/>
              </a:rPr>
              <a:t>Y </a:t>
            </a:r>
            <a:r>
              <a:rPr lang="en-GB" sz="1800" dirty="0" err="1">
                <a:solidFill>
                  <a:schemeClr val="bg1"/>
                </a:solidFill>
                <a:effectLst/>
                <a:latin typeface="Calibri" panose="020F0502020204030204" pitchFamily="34" charset="0"/>
                <a:ea typeface="Times New Roman" panose="02020603050405020304" pitchFamily="18" charset="0"/>
              </a:rPr>
              <a:t>gallu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gyfathrebu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yn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Saesneg</a:t>
            </a:r>
            <a:r>
              <a:rPr lang="en-GB" sz="1800" dirty="0">
                <a:solidFill>
                  <a:schemeClr val="bg1"/>
                </a:solidFill>
                <a:effectLst/>
                <a:latin typeface="Calibri" panose="020F0502020204030204" pitchFamily="34" charset="0"/>
                <a:ea typeface="Times New Roman" panose="02020603050405020304" pitchFamily="18" charset="0"/>
              </a:rPr>
              <a:t> a </a:t>
            </a:r>
            <a:r>
              <a:rPr lang="en-GB" sz="1800" dirty="0" err="1">
                <a:solidFill>
                  <a:schemeClr val="bg1"/>
                </a:solidFill>
                <a:effectLst/>
                <a:latin typeface="Calibri" panose="020F0502020204030204" pitchFamily="34" charset="0"/>
                <a:ea typeface="Times New Roman" panose="02020603050405020304" pitchFamily="18" charset="0"/>
              </a:rPr>
              <a:t>Chymraeg</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wrth</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wrando</a:t>
            </a:r>
            <a:r>
              <a:rPr lang="en-GB" sz="1800" dirty="0">
                <a:solidFill>
                  <a:schemeClr val="bg1"/>
                </a:solidFill>
                <a:effectLst/>
                <a:latin typeface="Calibri" panose="020F0502020204030204" pitchFamily="34" charset="0"/>
                <a:ea typeface="Times New Roman" panose="02020603050405020304" pitchFamily="18" charset="0"/>
              </a:rPr>
              <a:t> a </a:t>
            </a:r>
            <a:r>
              <a:rPr lang="en-GB" sz="1800" dirty="0" err="1">
                <a:solidFill>
                  <a:schemeClr val="bg1"/>
                </a:solidFill>
                <a:effectLst/>
                <a:latin typeface="Calibri" panose="020F0502020204030204" pitchFamily="34" charset="0"/>
                <a:ea typeface="Times New Roman" panose="02020603050405020304" pitchFamily="18" charset="0"/>
              </a:rPr>
              <a:t>siarad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darllen</a:t>
            </a:r>
            <a:r>
              <a:rPr lang="en-GB" sz="1800" dirty="0">
                <a:solidFill>
                  <a:schemeClr val="bg1"/>
                </a:solidFill>
                <a:effectLst/>
                <a:latin typeface="Calibri" panose="020F0502020204030204" pitchFamily="34" charset="0"/>
                <a:ea typeface="Times New Roman" panose="02020603050405020304" pitchFamily="18" charset="0"/>
              </a:rPr>
              <a:t> a </a:t>
            </a:r>
            <a:r>
              <a:rPr lang="en-GB" sz="1800" dirty="0" err="1">
                <a:solidFill>
                  <a:schemeClr val="bg1"/>
                </a:solidFill>
                <a:effectLst/>
                <a:latin typeface="Calibri" panose="020F0502020204030204" pitchFamily="34" charset="0"/>
                <a:ea typeface="Times New Roman" panose="02020603050405020304" pitchFamily="18" charset="0"/>
              </a:rPr>
              <a:t>deall</a:t>
            </a:r>
            <a:r>
              <a:rPr lang="en-GB" sz="1800" dirty="0">
                <a:solidFill>
                  <a:schemeClr val="bg1"/>
                </a:solidFill>
                <a:effectLst/>
                <a:latin typeface="Calibri" panose="020F0502020204030204" pitchFamily="34" charset="0"/>
                <a:ea typeface="Times New Roman" panose="02020603050405020304" pitchFamily="18" charset="0"/>
              </a:rPr>
              <a:t> a </a:t>
            </a:r>
            <a:r>
              <a:rPr lang="en-GB" sz="1800" dirty="0" err="1">
                <a:solidFill>
                  <a:schemeClr val="bg1"/>
                </a:solidFill>
                <a:effectLst/>
                <a:latin typeface="Calibri" panose="020F0502020204030204" pitchFamily="34" charset="0"/>
                <a:ea typeface="Times New Roman" panose="02020603050405020304" pitchFamily="18" charset="0"/>
              </a:rPr>
              <a:t>ffurfiau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ysgrifenedig</a:t>
            </a:r>
            <a:r>
              <a:rPr lang="en-GB" sz="1800" dirty="0">
                <a:solidFill>
                  <a:schemeClr val="bg1"/>
                </a:solidFill>
                <a:effectLst/>
                <a:latin typeface="Calibri" panose="020F0502020204030204" pitchFamily="34" charset="0"/>
                <a:ea typeface="Times New Roman" panose="02020603050405020304" pitchFamily="18" charset="0"/>
              </a:rPr>
              <a:t> o </a:t>
            </a:r>
            <a:r>
              <a:rPr lang="en-GB" sz="1800" dirty="0" err="1">
                <a:solidFill>
                  <a:schemeClr val="bg1"/>
                </a:solidFill>
                <a:effectLst/>
                <a:latin typeface="Calibri" panose="020F0502020204030204" pitchFamily="34" charset="0"/>
                <a:ea typeface="Times New Roman" panose="02020603050405020304" pitchFamily="18" charset="0"/>
              </a:rPr>
              <a:t>gyfathrebu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neu'r</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gallu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ddysgu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gellir</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darparu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hyfforddiant</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ar</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gyfer</a:t>
            </a:r>
            <a:r>
              <a:rPr lang="en-GB" sz="1800" dirty="0">
                <a:solidFill>
                  <a:schemeClr val="bg1"/>
                </a:solidFill>
                <a:effectLst/>
                <a:latin typeface="Calibri" panose="020F0502020204030204" pitchFamily="34" charset="0"/>
                <a:ea typeface="Times New Roman" panose="02020603050405020304" pitchFamily="18" charset="0"/>
              </a:rPr>
              <a:t> y </a:t>
            </a:r>
            <a:r>
              <a:rPr lang="en-GB" sz="1800" dirty="0" err="1">
                <a:solidFill>
                  <a:schemeClr val="bg1"/>
                </a:solidFill>
                <a:effectLst/>
                <a:latin typeface="Calibri" panose="020F0502020204030204" pitchFamily="34" charset="0"/>
                <a:ea typeface="Times New Roman" panose="02020603050405020304" pitchFamily="18" charset="0"/>
              </a:rPr>
              <a:t>Gymraeg</a:t>
            </a:r>
            <a:r>
              <a:rPr lang="en-GB" sz="1800" dirty="0">
                <a:solidFill>
                  <a:schemeClr val="bg1"/>
                </a:solidFill>
                <a:effectLst/>
                <a:latin typeface="Calibri" panose="020F0502020204030204" pitchFamily="34" charset="0"/>
                <a:ea typeface="Times New Roman" panose="02020603050405020304" pitchFamily="18" charset="0"/>
              </a:rPr>
              <a:t>)</a:t>
            </a:r>
          </a:p>
          <a:p>
            <a:pPr marL="12700">
              <a:lnSpc>
                <a:spcPct val="100000"/>
              </a:lnSpc>
              <a:spcBef>
                <a:spcPts val="265"/>
              </a:spcBef>
            </a:pPr>
            <a:endParaRPr sz="1800" dirty="0">
              <a:latin typeface="Calibri"/>
              <a:cs typeface="Calibri"/>
            </a:endParaRPr>
          </a:p>
          <a:p>
            <a:pPr marL="12700">
              <a:lnSpc>
                <a:spcPct val="100000"/>
              </a:lnSpc>
            </a:pPr>
            <a:r>
              <a:rPr lang="en-GB" sz="1800" b="1" dirty="0" err="1">
                <a:solidFill>
                  <a:srgbClr val="FFFFFF"/>
                </a:solidFill>
                <a:latin typeface="Calibri"/>
                <a:cs typeface="Calibri"/>
              </a:rPr>
              <a:t>Gofynion</a:t>
            </a:r>
            <a:r>
              <a:rPr lang="en-GB" sz="1800" b="1" dirty="0">
                <a:solidFill>
                  <a:srgbClr val="FFFFFF"/>
                </a:solidFill>
                <a:latin typeface="Calibri"/>
                <a:cs typeface="Calibri"/>
              </a:rPr>
              <a:t> </a:t>
            </a:r>
            <a:r>
              <a:rPr lang="en-GB" sz="1800" b="1" dirty="0" err="1">
                <a:solidFill>
                  <a:srgbClr val="FFFFFF"/>
                </a:solidFill>
                <a:latin typeface="Calibri"/>
                <a:cs typeface="Calibri"/>
              </a:rPr>
              <a:t>Ychwanegol</a:t>
            </a:r>
            <a:endParaRPr lang="en-GB" sz="1800" b="1" dirty="0">
              <a:solidFill>
                <a:srgbClr val="FFFFFF"/>
              </a:solidFill>
              <a:latin typeface="Calibri"/>
              <a:cs typeface="Calibri"/>
            </a:endParaRPr>
          </a:p>
          <a:p>
            <a:pPr marL="12700">
              <a:lnSpc>
                <a:spcPct val="100000"/>
              </a:lnSpc>
            </a:pPr>
            <a:r>
              <a:rPr lang="en-GB" sz="1800" dirty="0" err="1">
                <a:solidFill>
                  <a:schemeClr val="bg1"/>
                </a:solidFill>
                <a:effectLst/>
                <a:latin typeface="Calibri" panose="020F0502020204030204" pitchFamily="34" charset="0"/>
                <a:ea typeface="Times New Roman" panose="02020603050405020304" pitchFamily="18" charset="0"/>
              </a:rPr>
              <a:t>Bydd</a:t>
            </a:r>
            <a:r>
              <a:rPr lang="en-GB" sz="1800" dirty="0">
                <a:solidFill>
                  <a:schemeClr val="bg1"/>
                </a:solidFill>
                <a:effectLst/>
                <a:latin typeface="Calibri" panose="020F0502020204030204" pitchFamily="34" charset="0"/>
                <a:ea typeface="Times New Roman" panose="02020603050405020304" pitchFamily="18" charset="0"/>
              </a:rPr>
              <a:t> y </a:t>
            </a:r>
            <a:r>
              <a:rPr lang="en-GB" sz="1800" dirty="0" err="1">
                <a:solidFill>
                  <a:schemeClr val="bg1"/>
                </a:solidFill>
                <a:effectLst/>
                <a:latin typeface="Calibri" panose="020F0502020204030204" pitchFamily="34" charset="0"/>
                <a:ea typeface="Times New Roman" panose="02020603050405020304" pitchFamily="18" charset="0"/>
              </a:rPr>
              <a:t>swydd</a:t>
            </a:r>
            <a:r>
              <a:rPr lang="en-GB" sz="1800" dirty="0">
                <a:solidFill>
                  <a:schemeClr val="bg1"/>
                </a:solidFill>
                <a:effectLst/>
                <a:latin typeface="Calibri" panose="020F0502020204030204" pitchFamily="34" charset="0"/>
                <a:ea typeface="Times New Roman" panose="02020603050405020304" pitchFamily="18" charset="0"/>
              </a:rPr>
              <a:t> hon </a:t>
            </a:r>
            <a:r>
              <a:rPr lang="en-GB" sz="1800" dirty="0" err="1">
                <a:solidFill>
                  <a:schemeClr val="bg1"/>
                </a:solidFill>
                <a:effectLst/>
                <a:latin typeface="Calibri" panose="020F0502020204030204" pitchFamily="34" charset="0"/>
                <a:ea typeface="Times New Roman" panose="02020603050405020304" pitchFamily="18" charset="0"/>
              </a:rPr>
              <a:t>yn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destun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gwiriad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manylach</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gan</a:t>
            </a:r>
            <a:r>
              <a:rPr lang="en-GB" sz="1800" dirty="0">
                <a:solidFill>
                  <a:schemeClr val="bg1"/>
                </a:solidFill>
                <a:effectLst/>
                <a:latin typeface="Calibri" panose="020F0502020204030204" pitchFamily="34" charset="0"/>
                <a:ea typeface="Times New Roman" panose="02020603050405020304" pitchFamily="18" charset="0"/>
              </a:rPr>
              <a:t> y </a:t>
            </a:r>
            <a:r>
              <a:rPr lang="en-GB" sz="1800" dirty="0" err="1">
                <a:solidFill>
                  <a:schemeClr val="bg1"/>
                </a:solidFill>
                <a:effectLst/>
                <a:latin typeface="Calibri" panose="020F0502020204030204" pitchFamily="34" charset="0"/>
                <a:ea typeface="Times New Roman" panose="02020603050405020304" pitchFamily="18" charset="0"/>
              </a:rPr>
              <a:t>Gwasanaeth</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Datgelu</a:t>
            </a:r>
            <a:r>
              <a:rPr lang="en-GB" sz="1800" dirty="0">
                <a:solidFill>
                  <a:schemeClr val="bg1"/>
                </a:solidFill>
                <a:effectLst/>
                <a:latin typeface="Calibri" panose="020F0502020204030204" pitchFamily="34" charset="0"/>
                <a:ea typeface="Times New Roman" panose="02020603050405020304" pitchFamily="18" charset="0"/>
              </a:rPr>
              <a:t> a </a:t>
            </a:r>
            <a:r>
              <a:rPr lang="en-GB" sz="1800" dirty="0" err="1">
                <a:solidFill>
                  <a:schemeClr val="bg1"/>
                </a:solidFill>
                <a:effectLst/>
                <a:latin typeface="Calibri" panose="020F0502020204030204" pitchFamily="34" charset="0"/>
                <a:ea typeface="Times New Roman" panose="02020603050405020304" pitchFamily="18" charset="0"/>
              </a:rPr>
              <a:t>Gwahardd</a:t>
            </a:r>
            <a:endParaRPr lang="en-GB" sz="1800" dirty="0">
              <a:solidFill>
                <a:schemeClr val="bg1"/>
              </a:solidFill>
              <a:effectLst/>
              <a:latin typeface="Calibri" panose="020F0502020204030204" pitchFamily="34" charset="0"/>
              <a:ea typeface="Times New Roman" panose="02020603050405020304" pitchFamily="18" charset="0"/>
            </a:endParaRPr>
          </a:p>
          <a:p>
            <a:pPr marL="12700">
              <a:lnSpc>
                <a:spcPct val="100000"/>
              </a:lnSpc>
            </a:pPr>
            <a:r>
              <a:rPr lang="en-GB" sz="1800" dirty="0" err="1">
                <a:solidFill>
                  <a:schemeClr val="bg1"/>
                </a:solidFill>
                <a:effectLst/>
                <a:latin typeface="Calibri" panose="020F0502020204030204" pitchFamily="34" charset="0"/>
                <a:ea typeface="Times New Roman" panose="02020603050405020304" pitchFamily="18" charset="0"/>
              </a:rPr>
              <a:t>Rhaid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ddeiliad</a:t>
            </a:r>
            <a:r>
              <a:rPr lang="en-GB" sz="1800" dirty="0">
                <a:solidFill>
                  <a:schemeClr val="bg1"/>
                </a:solidFill>
                <a:effectLst/>
                <a:latin typeface="Calibri" panose="020F0502020204030204" pitchFamily="34" charset="0"/>
                <a:ea typeface="Times New Roman" panose="02020603050405020304" pitchFamily="18" charset="0"/>
              </a:rPr>
              <a:t> y </a:t>
            </a:r>
            <a:r>
              <a:rPr lang="en-GB" sz="1800" dirty="0" err="1">
                <a:solidFill>
                  <a:schemeClr val="bg1"/>
                </a:solidFill>
                <a:effectLst/>
                <a:latin typeface="Calibri" panose="020F0502020204030204" pitchFamily="34" charset="0"/>
                <a:ea typeface="Times New Roman" panose="02020603050405020304" pitchFamily="18" charset="0"/>
              </a:rPr>
              <a:t>swydd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allu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teithio'n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helaeth</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ledled</a:t>
            </a:r>
            <a:r>
              <a:rPr lang="en-GB" sz="1800" dirty="0">
                <a:solidFill>
                  <a:schemeClr val="bg1"/>
                </a:solidFill>
                <a:effectLst/>
                <a:latin typeface="Calibri" panose="020F0502020204030204" pitchFamily="34" charset="0"/>
                <a:ea typeface="Times New Roman" panose="02020603050405020304" pitchFamily="18" charset="0"/>
              </a:rPr>
              <a:t> y </a:t>
            </a:r>
            <a:r>
              <a:rPr lang="en-GB" sz="1800" dirty="0" err="1">
                <a:solidFill>
                  <a:schemeClr val="bg1"/>
                </a:solidFill>
                <a:effectLst/>
                <a:latin typeface="Calibri" panose="020F0502020204030204" pitchFamily="34" charset="0"/>
                <a:ea typeface="Times New Roman" panose="02020603050405020304" pitchFamily="18" charset="0"/>
              </a:rPr>
              <a:t>rhanbarth</a:t>
            </a:r>
            <a:r>
              <a:rPr lang="en-GB" sz="1800" dirty="0">
                <a:solidFill>
                  <a:schemeClr val="bg1"/>
                </a:solidFill>
                <a:effectLst/>
                <a:latin typeface="Calibri" panose="020F0502020204030204" pitchFamily="34" charset="0"/>
                <a:ea typeface="Times New Roman" panose="02020603050405020304" pitchFamily="18" charset="0"/>
              </a:rPr>
              <a:t> ac </a:t>
            </a:r>
            <a:r>
              <a:rPr lang="en-GB" sz="1800" dirty="0" err="1">
                <a:solidFill>
                  <a:schemeClr val="bg1"/>
                </a:solidFill>
                <a:effectLst/>
                <a:latin typeface="Calibri" panose="020F0502020204030204" pitchFamily="34" charset="0"/>
                <a:ea typeface="Times New Roman" panose="02020603050405020304" pitchFamily="18" charset="0"/>
              </a:rPr>
              <a:t>ar</a:t>
            </a:r>
            <a:r>
              <a:rPr lang="en-GB" sz="1800" dirty="0">
                <a:solidFill>
                  <a:schemeClr val="bg1"/>
                </a:solidFill>
                <a:effectLst/>
                <a:latin typeface="Calibri" panose="020F0502020204030204" pitchFamily="34" charset="0"/>
                <a:ea typeface="Times New Roman" panose="02020603050405020304" pitchFamily="18" charset="0"/>
              </a:rPr>
              <a:t> draws Cymru </a:t>
            </a:r>
            <a:r>
              <a:rPr lang="en-GB" sz="1800" dirty="0" err="1">
                <a:solidFill>
                  <a:schemeClr val="bg1"/>
                </a:solidFill>
                <a:effectLst/>
                <a:latin typeface="Calibri" panose="020F0502020204030204" pitchFamily="34" charset="0"/>
                <a:ea typeface="Times New Roman" panose="02020603050405020304" pitchFamily="18" charset="0"/>
              </a:rPr>
              <a:t>yn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rheolaidd</a:t>
            </a:r>
            <a:endParaRPr lang="en-GB" sz="1800" dirty="0">
              <a:solidFill>
                <a:schemeClr val="bg1"/>
              </a:solidFill>
              <a:effectLst/>
              <a:latin typeface="Calibri" panose="020F0502020204030204" pitchFamily="34" charset="0"/>
              <a:ea typeface="Times New Roman" panose="02020603050405020304" pitchFamily="18" charset="0"/>
            </a:endParaRPr>
          </a:p>
          <a:p>
            <a:pPr marL="12700">
              <a:lnSpc>
                <a:spcPct val="100000"/>
              </a:lnSpc>
            </a:pPr>
            <a:r>
              <a:rPr lang="en-GB" sz="1800" dirty="0" err="1">
                <a:solidFill>
                  <a:schemeClr val="bg1"/>
                </a:solidFill>
                <a:effectLst/>
                <a:latin typeface="Calibri" panose="020F0502020204030204" pitchFamily="34" charset="0"/>
                <a:ea typeface="Times New Roman" panose="02020603050405020304" pitchFamily="18" charset="0"/>
              </a:rPr>
              <a:t>Bydd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disgwyl</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ddeiliad</a:t>
            </a:r>
            <a:r>
              <a:rPr lang="en-GB" sz="1800" dirty="0">
                <a:solidFill>
                  <a:schemeClr val="bg1"/>
                </a:solidFill>
                <a:effectLst/>
                <a:latin typeface="Calibri" panose="020F0502020204030204" pitchFamily="34" charset="0"/>
                <a:ea typeface="Times New Roman" panose="02020603050405020304" pitchFamily="18" charset="0"/>
              </a:rPr>
              <a:t> y </a:t>
            </a:r>
            <a:r>
              <a:rPr lang="en-GB" sz="1800" dirty="0" err="1">
                <a:solidFill>
                  <a:schemeClr val="bg1"/>
                </a:solidFill>
                <a:effectLst/>
                <a:latin typeface="Calibri" panose="020F0502020204030204" pitchFamily="34" charset="0"/>
                <a:ea typeface="Times New Roman" panose="02020603050405020304" pitchFamily="18" charset="0"/>
              </a:rPr>
              <a:t>swydd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weithio</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rhai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oriau</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gwrthgymdeithasol</a:t>
            </a:r>
            <a:r>
              <a:rPr lang="en-GB" sz="1800" dirty="0">
                <a:solidFill>
                  <a:schemeClr val="bg1"/>
                </a:solidFill>
                <a:effectLst/>
                <a:latin typeface="Calibri" panose="020F0502020204030204" pitchFamily="34" charset="0"/>
                <a:ea typeface="Times New Roman" panose="02020603050405020304" pitchFamily="18" charset="0"/>
              </a:rPr>
              <a:t> ac </a:t>
            </a:r>
            <a:r>
              <a:rPr lang="en-GB" sz="1800" dirty="0" err="1">
                <a:solidFill>
                  <a:schemeClr val="bg1"/>
                </a:solidFill>
                <a:effectLst/>
                <a:latin typeface="Calibri" panose="020F0502020204030204" pitchFamily="34" charset="0"/>
                <a:ea typeface="Times New Roman" panose="02020603050405020304" pitchFamily="18" charset="0"/>
              </a:rPr>
              <a:t>efallai</a:t>
            </a:r>
            <a:r>
              <a:rPr lang="en-GB" sz="1800" dirty="0">
                <a:solidFill>
                  <a:schemeClr val="bg1"/>
                </a:solidFill>
                <a:effectLst/>
                <a:latin typeface="Calibri" panose="020F0502020204030204" pitchFamily="34" charset="0"/>
                <a:ea typeface="Times New Roman" panose="02020603050405020304" pitchFamily="18" charset="0"/>
              </a:rPr>
              <a:t> y </a:t>
            </a:r>
            <a:r>
              <a:rPr lang="en-GB" sz="1800" dirty="0" err="1">
                <a:solidFill>
                  <a:schemeClr val="bg1"/>
                </a:solidFill>
                <a:effectLst/>
                <a:latin typeface="Calibri" panose="020F0502020204030204" pitchFamily="34" charset="0"/>
                <a:ea typeface="Times New Roman" panose="02020603050405020304" pitchFamily="18" charset="0"/>
              </a:rPr>
              <a:t>bydd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yn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ofynnol</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iddo</a:t>
            </a:r>
            <a:r>
              <a:rPr lang="en-GB" sz="1800" dirty="0">
                <a:solidFill>
                  <a:schemeClr val="bg1"/>
                </a:solidFill>
                <a:effectLst/>
                <a:latin typeface="Calibri" panose="020F0502020204030204" pitchFamily="34" charset="0"/>
                <a:ea typeface="Times New Roman" panose="02020603050405020304" pitchFamily="18" charset="0"/>
              </a:rPr>
              <a:t> aros </a:t>
            </a:r>
            <a:r>
              <a:rPr lang="en-GB" sz="1800" dirty="0" err="1">
                <a:solidFill>
                  <a:schemeClr val="bg1"/>
                </a:solidFill>
                <a:effectLst/>
                <a:latin typeface="Calibri" panose="020F0502020204030204" pitchFamily="34" charset="0"/>
                <a:ea typeface="Times New Roman" panose="02020603050405020304" pitchFamily="18" charset="0"/>
              </a:rPr>
              <a:t>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ffwrdd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o'i</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gartref</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manylion</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i'w</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trafod</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gyda</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rheolwr</a:t>
            </a:r>
            <a:r>
              <a:rPr lang="en-GB" sz="1800" dirty="0">
                <a:solidFill>
                  <a:schemeClr val="bg1"/>
                </a:solidFill>
                <a:effectLst/>
                <a:latin typeface="Calibri" panose="020F0502020204030204" pitchFamily="34" charset="0"/>
                <a:ea typeface="Times New Roman" panose="02020603050405020304" pitchFamily="18" charset="0"/>
              </a:rPr>
              <a:t> </a:t>
            </a:r>
            <a:r>
              <a:rPr lang="en-GB" sz="1800" dirty="0" err="1">
                <a:solidFill>
                  <a:schemeClr val="bg1"/>
                </a:solidFill>
                <a:effectLst/>
                <a:latin typeface="Calibri" panose="020F0502020204030204" pitchFamily="34" charset="0"/>
                <a:ea typeface="Times New Roman" panose="02020603050405020304" pitchFamily="18" charset="0"/>
              </a:rPr>
              <a:t>llinell</a:t>
            </a:r>
            <a:r>
              <a:rPr lang="en-GB" sz="1800" dirty="0">
                <a:solidFill>
                  <a:schemeClr val="bg1"/>
                </a:solidFill>
                <a:effectLst/>
                <a:latin typeface="Calibri" panose="020F0502020204030204" pitchFamily="34" charset="0"/>
                <a:ea typeface="Times New Roman" panose="02020603050405020304" pitchFamily="18" charset="0"/>
              </a:rPr>
              <a:t>).</a:t>
            </a:r>
            <a:endParaRPr lang="en-GB" sz="1800" dirty="0">
              <a:solidFill>
                <a:schemeClr val="bg1"/>
              </a:solidFill>
              <a:latin typeface="Calibri"/>
              <a:cs typeface="Calibri"/>
            </a:endParaRPr>
          </a:p>
        </p:txBody>
      </p:sp>
      <p:grpSp>
        <p:nvGrpSpPr>
          <p:cNvPr id="5" name="object 5"/>
          <p:cNvGrpSpPr/>
          <p:nvPr/>
        </p:nvGrpSpPr>
        <p:grpSpPr>
          <a:xfrm>
            <a:off x="1028700" y="6398545"/>
            <a:ext cx="5678170" cy="3888740"/>
            <a:chOff x="1028700" y="6398545"/>
            <a:chExt cx="5678170" cy="3888740"/>
          </a:xfrm>
        </p:grpSpPr>
        <p:sp>
          <p:nvSpPr>
            <p:cNvPr id="6" name="object 6"/>
            <p:cNvSpPr/>
            <p:nvPr/>
          </p:nvSpPr>
          <p:spPr>
            <a:xfrm>
              <a:off x="1028700" y="6398545"/>
              <a:ext cx="5678170" cy="3888740"/>
            </a:xfrm>
            <a:custGeom>
              <a:avLst/>
              <a:gdLst/>
              <a:ahLst/>
              <a:cxnLst/>
              <a:rect l="l" t="t" r="r" b="b"/>
              <a:pathLst>
                <a:path w="5678170" h="3888740">
                  <a:moveTo>
                    <a:pt x="0" y="0"/>
                  </a:moveTo>
                  <a:lnTo>
                    <a:pt x="5677623" y="0"/>
                  </a:lnTo>
                  <a:lnTo>
                    <a:pt x="5677623" y="3888454"/>
                  </a:lnTo>
                  <a:lnTo>
                    <a:pt x="0" y="3888454"/>
                  </a:lnTo>
                  <a:lnTo>
                    <a:pt x="0" y="0"/>
                  </a:lnTo>
                  <a:close/>
                </a:path>
              </a:pathLst>
            </a:custGeom>
            <a:solidFill>
              <a:srgbClr val="C7263D"/>
            </a:solidFill>
          </p:spPr>
          <p:txBody>
            <a:bodyPr wrap="square" lIns="0" tIns="0" rIns="0" bIns="0" rtlCol="0"/>
            <a:lstStyle/>
            <a:p>
              <a:endParaRPr/>
            </a:p>
          </p:txBody>
        </p:sp>
        <p:sp>
          <p:nvSpPr>
            <p:cNvPr id="7" name="object 7"/>
            <p:cNvSpPr/>
            <p:nvPr/>
          </p:nvSpPr>
          <p:spPr>
            <a:xfrm>
              <a:off x="1392872" y="7136929"/>
              <a:ext cx="59690" cy="2726690"/>
            </a:xfrm>
            <a:custGeom>
              <a:avLst/>
              <a:gdLst/>
              <a:ahLst/>
              <a:cxnLst/>
              <a:rect l="l" t="t" r="r" b="b"/>
              <a:pathLst>
                <a:path w="59690" h="2726690">
                  <a:moveTo>
                    <a:pt x="59270" y="2692692"/>
                  </a:moveTo>
                  <a:lnTo>
                    <a:pt x="33566" y="2666987"/>
                  </a:lnTo>
                  <a:lnTo>
                    <a:pt x="25704" y="2666987"/>
                  </a:lnTo>
                  <a:lnTo>
                    <a:pt x="0" y="2692692"/>
                  </a:lnTo>
                  <a:lnTo>
                    <a:pt x="0" y="2700553"/>
                  </a:lnTo>
                  <a:lnTo>
                    <a:pt x="25704" y="2726258"/>
                  </a:lnTo>
                  <a:lnTo>
                    <a:pt x="33566" y="2726258"/>
                  </a:lnTo>
                  <a:lnTo>
                    <a:pt x="59270" y="2700553"/>
                  </a:lnTo>
                  <a:lnTo>
                    <a:pt x="59270" y="2696629"/>
                  </a:lnTo>
                  <a:lnTo>
                    <a:pt x="59270" y="2692692"/>
                  </a:lnTo>
                  <a:close/>
                </a:path>
                <a:path w="59690" h="2726690">
                  <a:moveTo>
                    <a:pt x="59270" y="2396363"/>
                  </a:moveTo>
                  <a:lnTo>
                    <a:pt x="33566" y="2370658"/>
                  </a:lnTo>
                  <a:lnTo>
                    <a:pt x="25704" y="2370658"/>
                  </a:lnTo>
                  <a:lnTo>
                    <a:pt x="0" y="2396363"/>
                  </a:lnTo>
                  <a:lnTo>
                    <a:pt x="0" y="2404224"/>
                  </a:lnTo>
                  <a:lnTo>
                    <a:pt x="25704" y="2429929"/>
                  </a:lnTo>
                  <a:lnTo>
                    <a:pt x="33566" y="2429929"/>
                  </a:lnTo>
                  <a:lnTo>
                    <a:pt x="59270" y="2404224"/>
                  </a:lnTo>
                  <a:lnTo>
                    <a:pt x="59270" y="2400287"/>
                  </a:lnTo>
                  <a:lnTo>
                    <a:pt x="59270" y="2396363"/>
                  </a:lnTo>
                  <a:close/>
                </a:path>
                <a:path w="59690" h="2726690">
                  <a:moveTo>
                    <a:pt x="59270" y="2100033"/>
                  </a:moveTo>
                  <a:lnTo>
                    <a:pt x="33566" y="2074329"/>
                  </a:lnTo>
                  <a:lnTo>
                    <a:pt x="25704" y="2074329"/>
                  </a:lnTo>
                  <a:lnTo>
                    <a:pt x="0" y="2100033"/>
                  </a:lnTo>
                  <a:lnTo>
                    <a:pt x="0" y="2107895"/>
                  </a:lnTo>
                  <a:lnTo>
                    <a:pt x="25704" y="2133587"/>
                  </a:lnTo>
                  <a:lnTo>
                    <a:pt x="33566" y="2133587"/>
                  </a:lnTo>
                  <a:lnTo>
                    <a:pt x="59270" y="2107895"/>
                  </a:lnTo>
                  <a:lnTo>
                    <a:pt x="59270" y="2103958"/>
                  </a:lnTo>
                  <a:lnTo>
                    <a:pt x="59270" y="2100033"/>
                  </a:lnTo>
                  <a:close/>
                </a:path>
                <a:path w="59690" h="2726690">
                  <a:moveTo>
                    <a:pt x="59270" y="1803692"/>
                  </a:moveTo>
                  <a:lnTo>
                    <a:pt x="33566" y="1777987"/>
                  </a:lnTo>
                  <a:lnTo>
                    <a:pt x="25704" y="1777987"/>
                  </a:lnTo>
                  <a:lnTo>
                    <a:pt x="0" y="1803692"/>
                  </a:lnTo>
                  <a:lnTo>
                    <a:pt x="0" y="1811553"/>
                  </a:lnTo>
                  <a:lnTo>
                    <a:pt x="25704" y="1837258"/>
                  </a:lnTo>
                  <a:lnTo>
                    <a:pt x="33566" y="1837258"/>
                  </a:lnTo>
                  <a:lnTo>
                    <a:pt x="59270" y="1811553"/>
                  </a:lnTo>
                  <a:lnTo>
                    <a:pt x="59270" y="1807629"/>
                  </a:lnTo>
                  <a:lnTo>
                    <a:pt x="59270" y="1803692"/>
                  </a:lnTo>
                  <a:close/>
                </a:path>
                <a:path w="59690" h="2726690">
                  <a:moveTo>
                    <a:pt x="59270" y="1507363"/>
                  </a:moveTo>
                  <a:lnTo>
                    <a:pt x="33566" y="1481658"/>
                  </a:lnTo>
                  <a:lnTo>
                    <a:pt x="25704" y="1481658"/>
                  </a:lnTo>
                  <a:lnTo>
                    <a:pt x="0" y="1507363"/>
                  </a:lnTo>
                  <a:lnTo>
                    <a:pt x="0" y="1515224"/>
                  </a:lnTo>
                  <a:lnTo>
                    <a:pt x="25704" y="1540929"/>
                  </a:lnTo>
                  <a:lnTo>
                    <a:pt x="33566" y="1540929"/>
                  </a:lnTo>
                  <a:lnTo>
                    <a:pt x="59270" y="1515224"/>
                  </a:lnTo>
                  <a:lnTo>
                    <a:pt x="59270" y="1511287"/>
                  </a:lnTo>
                  <a:lnTo>
                    <a:pt x="59270" y="1507363"/>
                  </a:lnTo>
                  <a:close/>
                </a:path>
                <a:path w="59690" h="2726690">
                  <a:moveTo>
                    <a:pt x="59270" y="1211033"/>
                  </a:moveTo>
                  <a:lnTo>
                    <a:pt x="33566" y="1185329"/>
                  </a:lnTo>
                  <a:lnTo>
                    <a:pt x="25704" y="1185329"/>
                  </a:lnTo>
                  <a:lnTo>
                    <a:pt x="0" y="1211033"/>
                  </a:lnTo>
                  <a:lnTo>
                    <a:pt x="0" y="1218895"/>
                  </a:lnTo>
                  <a:lnTo>
                    <a:pt x="25704" y="1244587"/>
                  </a:lnTo>
                  <a:lnTo>
                    <a:pt x="33566" y="1244587"/>
                  </a:lnTo>
                  <a:lnTo>
                    <a:pt x="59270" y="1218895"/>
                  </a:lnTo>
                  <a:lnTo>
                    <a:pt x="59270" y="1214958"/>
                  </a:lnTo>
                  <a:lnTo>
                    <a:pt x="59270" y="1211033"/>
                  </a:lnTo>
                  <a:close/>
                </a:path>
                <a:path w="59690" h="2726690">
                  <a:moveTo>
                    <a:pt x="59270" y="914692"/>
                  </a:moveTo>
                  <a:lnTo>
                    <a:pt x="33566" y="889000"/>
                  </a:lnTo>
                  <a:lnTo>
                    <a:pt x="25704" y="889000"/>
                  </a:lnTo>
                  <a:lnTo>
                    <a:pt x="0" y="914692"/>
                  </a:lnTo>
                  <a:lnTo>
                    <a:pt x="0" y="922553"/>
                  </a:lnTo>
                  <a:lnTo>
                    <a:pt x="25704" y="948258"/>
                  </a:lnTo>
                  <a:lnTo>
                    <a:pt x="33566" y="948258"/>
                  </a:lnTo>
                  <a:lnTo>
                    <a:pt x="59270" y="922553"/>
                  </a:lnTo>
                  <a:lnTo>
                    <a:pt x="59270" y="918629"/>
                  </a:lnTo>
                  <a:lnTo>
                    <a:pt x="59270" y="914692"/>
                  </a:lnTo>
                  <a:close/>
                </a:path>
                <a:path w="59690" h="2726690">
                  <a:moveTo>
                    <a:pt x="59270" y="618363"/>
                  </a:moveTo>
                  <a:lnTo>
                    <a:pt x="33566" y="592658"/>
                  </a:lnTo>
                  <a:lnTo>
                    <a:pt x="25704" y="592658"/>
                  </a:lnTo>
                  <a:lnTo>
                    <a:pt x="0" y="618363"/>
                  </a:lnTo>
                  <a:lnTo>
                    <a:pt x="0" y="626224"/>
                  </a:lnTo>
                  <a:lnTo>
                    <a:pt x="25704" y="651929"/>
                  </a:lnTo>
                  <a:lnTo>
                    <a:pt x="33566" y="651929"/>
                  </a:lnTo>
                  <a:lnTo>
                    <a:pt x="59270" y="626224"/>
                  </a:lnTo>
                  <a:lnTo>
                    <a:pt x="59270" y="622300"/>
                  </a:lnTo>
                  <a:lnTo>
                    <a:pt x="59270" y="618363"/>
                  </a:lnTo>
                  <a:close/>
                </a:path>
                <a:path w="59690" h="2726690">
                  <a:moveTo>
                    <a:pt x="59270" y="322033"/>
                  </a:moveTo>
                  <a:lnTo>
                    <a:pt x="33566" y="296329"/>
                  </a:lnTo>
                  <a:lnTo>
                    <a:pt x="25704" y="296329"/>
                  </a:lnTo>
                  <a:lnTo>
                    <a:pt x="0" y="322033"/>
                  </a:lnTo>
                  <a:lnTo>
                    <a:pt x="0" y="329895"/>
                  </a:lnTo>
                  <a:lnTo>
                    <a:pt x="25704" y="355600"/>
                  </a:lnTo>
                  <a:lnTo>
                    <a:pt x="33566" y="355600"/>
                  </a:lnTo>
                  <a:lnTo>
                    <a:pt x="59270" y="329895"/>
                  </a:lnTo>
                  <a:lnTo>
                    <a:pt x="59270" y="325958"/>
                  </a:lnTo>
                  <a:lnTo>
                    <a:pt x="59270" y="322033"/>
                  </a:lnTo>
                  <a:close/>
                </a:path>
                <a:path w="59690" h="2726690">
                  <a:moveTo>
                    <a:pt x="59270" y="25692"/>
                  </a:moveTo>
                  <a:lnTo>
                    <a:pt x="33566" y="0"/>
                  </a:lnTo>
                  <a:lnTo>
                    <a:pt x="25704" y="0"/>
                  </a:lnTo>
                  <a:lnTo>
                    <a:pt x="0" y="25692"/>
                  </a:lnTo>
                  <a:lnTo>
                    <a:pt x="0" y="33553"/>
                  </a:lnTo>
                  <a:lnTo>
                    <a:pt x="25704" y="59258"/>
                  </a:lnTo>
                  <a:lnTo>
                    <a:pt x="33566" y="59258"/>
                  </a:lnTo>
                  <a:lnTo>
                    <a:pt x="59270" y="33553"/>
                  </a:lnTo>
                  <a:lnTo>
                    <a:pt x="59270" y="29629"/>
                  </a:lnTo>
                  <a:lnTo>
                    <a:pt x="59270" y="25692"/>
                  </a:lnTo>
                  <a:close/>
                </a:path>
              </a:pathLst>
            </a:custGeom>
            <a:solidFill>
              <a:srgbClr val="FFFFFF"/>
            </a:solidFill>
          </p:spPr>
          <p:txBody>
            <a:bodyPr wrap="square" lIns="0" tIns="0" rIns="0" bIns="0" rtlCol="0"/>
            <a:lstStyle/>
            <a:p>
              <a:endParaRPr/>
            </a:p>
          </p:txBody>
        </p:sp>
      </p:grpSp>
      <p:sp>
        <p:nvSpPr>
          <p:cNvPr id="8" name="object 8"/>
          <p:cNvSpPr txBox="1"/>
          <p:nvPr/>
        </p:nvSpPr>
        <p:spPr>
          <a:xfrm>
            <a:off x="1016000" y="5910471"/>
            <a:ext cx="6272750" cy="4374273"/>
          </a:xfrm>
          <a:prstGeom prst="rect">
            <a:avLst/>
          </a:prstGeom>
          <a:solidFill>
            <a:srgbClr val="C7263D"/>
          </a:solidFill>
        </p:spPr>
        <p:txBody>
          <a:bodyPr vert="horz" wrap="square" lIns="0" tIns="110489" rIns="0" bIns="0" rtlCol="0">
            <a:spAutoFit/>
          </a:bodyPr>
          <a:lstStyle/>
          <a:p>
            <a:pPr marL="141605">
              <a:lnSpc>
                <a:spcPct val="100000"/>
              </a:lnSpc>
              <a:spcBef>
                <a:spcPts val="869"/>
              </a:spcBef>
            </a:pPr>
            <a:r>
              <a:rPr lang="en-GB" sz="2200" b="1" spc="-10" dirty="0" err="1">
                <a:solidFill>
                  <a:srgbClr val="FFFFFF"/>
                </a:solidFill>
                <a:latin typeface="Calibri"/>
                <a:cs typeface="Calibri"/>
              </a:rPr>
              <a:t>Buddion</a:t>
            </a:r>
            <a:endParaRPr lang="en-GB" sz="2200" b="1" spc="-10" dirty="0">
              <a:solidFill>
                <a:srgbClr val="FFFFFF"/>
              </a:solidFill>
              <a:latin typeface="Calibri"/>
              <a:cs typeface="Calibri"/>
            </a:endParaRPr>
          </a:p>
          <a:p>
            <a:pPr marL="427355" indent="-285750">
              <a:lnSpc>
                <a:spcPct val="100000"/>
              </a:lnSpc>
              <a:spcBef>
                <a:spcPts val="869"/>
              </a:spcBef>
              <a:buFont typeface="Arial" panose="020B0604020202020204" pitchFamily="34" charset="0"/>
              <a:buChar char="•"/>
            </a:pPr>
            <a:r>
              <a:rPr lang="en-GB" dirty="0" err="1">
                <a:solidFill>
                  <a:srgbClr val="FFFFFF"/>
                </a:solidFill>
                <a:latin typeface="Calibri"/>
                <a:cs typeface="Calibri"/>
              </a:rPr>
              <a:t>Gweithio</a:t>
            </a:r>
            <a:r>
              <a:rPr lang="en-GB" dirty="0">
                <a:solidFill>
                  <a:srgbClr val="FFFFFF"/>
                </a:solidFill>
                <a:latin typeface="Calibri"/>
                <a:cs typeface="Calibri"/>
              </a:rPr>
              <a:t> hybrid</a:t>
            </a:r>
            <a:endParaRPr lang="en-GB" dirty="0">
              <a:latin typeface="Calibri"/>
              <a:cs typeface="Calibri"/>
            </a:endParaRPr>
          </a:p>
          <a:p>
            <a:pPr marL="427355" indent="-285750">
              <a:lnSpc>
                <a:spcPct val="100000"/>
              </a:lnSpc>
              <a:spcBef>
                <a:spcPts val="869"/>
              </a:spcBef>
              <a:buFont typeface="Arial" panose="020B0604020202020204" pitchFamily="34" charset="0"/>
              <a:buChar char="•"/>
            </a:pPr>
            <a:r>
              <a:rPr lang="en-GB" sz="1800" dirty="0" err="1">
                <a:solidFill>
                  <a:srgbClr val="FFFFFF"/>
                </a:solidFill>
                <a:latin typeface="Calibri"/>
                <a:cs typeface="Calibri"/>
              </a:rPr>
              <a:t>Cydbwysedd</a:t>
            </a:r>
            <a:r>
              <a:rPr lang="en-GB" sz="1800" dirty="0">
                <a:solidFill>
                  <a:srgbClr val="FFFFFF"/>
                </a:solidFill>
                <a:latin typeface="Calibri"/>
                <a:cs typeface="Calibri"/>
              </a:rPr>
              <a:t> </a:t>
            </a:r>
            <a:r>
              <a:rPr lang="en-GB" sz="1800" dirty="0" err="1">
                <a:solidFill>
                  <a:srgbClr val="FFFFFF"/>
                </a:solidFill>
                <a:latin typeface="Calibri"/>
                <a:cs typeface="Calibri"/>
              </a:rPr>
              <a:t>gwych</a:t>
            </a:r>
            <a:r>
              <a:rPr lang="en-GB" sz="1800" dirty="0">
                <a:solidFill>
                  <a:srgbClr val="FFFFFF"/>
                </a:solidFill>
                <a:latin typeface="Calibri"/>
                <a:cs typeface="Calibri"/>
              </a:rPr>
              <a:t> </a:t>
            </a:r>
            <a:r>
              <a:rPr lang="en-GB" sz="1800" dirty="0" err="1">
                <a:solidFill>
                  <a:srgbClr val="FFFFFF"/>
                </a:solidFill>
                <a:latin typeface="Calibri"/>
                <a:cs typeface="Calibri"/>
              </a:rPr>
              <a:t>rhwng</a:t>
            </a:r>
            <a:r>
              <a:rPr lang="en-GB" sz="1800" dirty="0">
                <a:solidFill>
                  <a:srgbClr val="FFFFFF"/>
                </a:solidFill>
                <a:latin typeface="Calibri"/>
                <a:cs typeface="Calibri"/>
              </a:rPr>
              <a:t> </a:t>
            </a:r>
            <a:r>
              <a:rPr lang="en-GB" sz="1800" dirty="0" err="1">
                <a:solidFill>
                  <a:srgbClr val="FFFFFF"/>
                </a:solidFill>
                <a:latin typeface="Calibri"/>
                <a:cs typeface="Calibri"/>
              </a:rPr>
              <a:t>bywyd</a:t>
            </a:r>
            <a:r>
              <a:rPr lang="en-GB" sz="1800" dirty="0">
                <a:solidFill>
                  <a:srgbClr val="FFFFFF"/>
                </a:solidFill>
                <a:latin typeface="Calibri"/>
                <a:cs typeface="Calibri"/>
              </a:rPr>
              <a:t> a Gwaith</a:t>
            </a:r>
          </a:p>
          <a:p>
            <a:pPr marL="427355" indent="-285750">
              <a:lnSpc>
                <a:spcPct val="100000"/>
              </a:lnSpc>
              <a:spcBef>
                <a:spcPts val="869"/>
              </a:spcBef>
              <a:buFont typeface="Arial" panose="020B0604020202020204" pitchFamily="34" charset="0"/>
              <a:buChar char="•"/>
            </a:pPr>
            <a:r>
              <a:rPr lang="en-GB" sz="1800" dirty="0" err="1">
                <a:solidFill>
                  <a:srgbClr val="FFFFFF"/>
                </a:solidFill>
                <a:latin typeface="Calibri"/>
                <a:cs typeface="Calibri"/>
              </a:rPr>
              <a:t>Mynediad</a:t>
            </a:r>
            <a:r>
              <a:rPr lang="en-GB" sz="1800" dirty="0">
                <a:solidFill>
                  <a:srgbClr val="FFFFFF"/>
                </a:solidFill>
                <a:latin typeface="Calibri"/>
                <a:cs typeface="Calibri"/>
              </a:rPr>
              <a:t> at </a:t>
            </a:r>
            <a:r>
              <a:rPr lang="en-GB" sz="1800" dirty="0" err="1">
                <a:solidFill>
                  <a:srgbClr val="FFFFFF"/>
                </a:solidFill>
                <a:latin typeface="Calibri"/>
                <a:cs typeface="Calibri"/>
              </a:rPr>
              <a:t>wasanaethau</a:t>
            </a:r>
            <a:r>
              <a:rPr lang="en-GB" sz="1800" dirty="0">
                <a:solidFill>
                  <a:srgbClr val="FFFFFF"/>
                </a:solidFill>
                <a:latin typeface="Calibri"/>
                <a:cs typeface="Calibri"/>
              </a:rPr>
              <a:t> </a:t>
            </a:r>
            <a:r>
              <a:rPr lang="en-GB" sz="1800" dirty="0" err="1">
                <a:solidFill>
                  <a:srgbClr val="FFFFFF"/>
                </a:solidFill>
                <a:latin typeface="Calibri"/>
                <a:cs typeface="Calibri"/>
              </a:rPr>
              <a:t>cwnsela</a:t>
            </a:r>
            <a:r>
              <a:rPr lang="en-GB" sz="1800" dirty="0">
                <a:solidFill>
                  <a:srgbClr val="FFFFFF"/>
                </a:solidFill>
                <a:latin typeface="Calibri"/>
                <a:cs typeface="Calibri"/>
              </a:rPr>
              <a:t> a </a:t>
            </a:r>
            <a:r>
              <a:rPr lang="en-GB" sz="1800" dirty="0" err="1">
                <a:solidFill>
                  <a:srgbClr val="FFFFFF"/>
                </a:solidFill>
                <a:latin typeface="Calibri"/>
                <a:cs typeface="Calibri"/>
              </a:rPr>
              <a:t>chymorth</a:t>
            </a:r>
            <a:r>
              <a:rPr lang="en-GB" sz="1800" dirty="0">
                <a:solidFill>
                  <a:srgbClr val="FFFFFF"/>
                </a:solidFill>
                <a:latin typeface="Calibri"/>
                <a:cs typeface="Calibri"/>
              </a:rPr>
              <a:t> am </a:t>
            </a:r>
            <a:r>
              <a:rPr lang="en-GB" sz="1800" dirty="0" err="1">
                <a:solidFill>
                  <a:srgbClr val="FFFFFF"/>
                </a:solidFill>
                <a:latin typeface="Calibri"/>
                <a:cs typeface="Calibri"/>
              </a:rPr>
              <a:t>ddim</a:t>
            </a:r>
            <a:endParaRPr lang="en-GB" dirty="0">
              <a:solidFill>
                <a:srgbClr val="FFFFFF"/>
              </a:solidFill>
              <a:latin typeface="Calibri"/>
              <a:cs typeface="Calibri"/>
            </a:endParaRPr>
          </a:p>
          <a:p>
            <a:pPr marL="427355" indent="-285750">
              <a:lnSpc>
                <a:spcPct val="100000"/>
              </a:lnSpc>
              <a:spcBef>
                <a:spcPts val="869"/>
              </a:spcBef>
              <a:buFont typeface="Arial" panose="020B0604020202020204" pitchFamily="34" charset="0"/>
              <a:buChar char="•"/>
            </a:pPr>
            <a:r>
              <a:rPr lang="en-GB" sz="1800" spc="-10" dirty="0" err="1">
                <a:solidFill>
                  <a:srgbClr val="FFFFFF"/>
                </a:solidFill>
                <a:latin typeface="Calibri"/>
                <a:cs typeface="Calibri"/>
              </a:rPr>
              <a:t>Gwell</a:t>
            </a:r>
            <a:r>
              <a:rPr lang="en-GB" sz="1800" spc="-10" dirty="0">
                <a:solidFill>
                  <a:srgbClr val="FFFFFF"/>
                </a:solidFill>
                <a:latin typeface="Calibri"/>
                <a:cs typeface="Calibri"/>
              </a:rPr>
              <a:t> </a:t>
            </a:r>
            <a:r>
              <a:rPr lang="en-GB" sz="1800" spc="-10" dirty="0" err="1">
                <a:solidFill>
                  <a:srgbClr val="FFFFFF"/>
                </a:solidFill>
                <a:latin typeface="Calibri"/>
                <a:cs typeface="Calibri"/>
              </a:rPr>
              <a:t>buddion</a:t>
            </a:r>
            <a:r>
              <a:rPr lang="en-GB" sz="1800" spc="-10" dirty="0">
                <a:solidFill>
                  <a:srgbClr val="FFFFFF"/>
                </a:solidFill>
                <a:latin typeface="Calibri"/>
                <a:cs typeface="Calibri"/>
              </a:rPr>
              <a:t> </a:t>
            </a:r>
            <a:r>
              <a:rPr lang="en-GB" sz="1800" spc="-10" dirty="0" err="1">
                <a:solidFill>
                  <a:srgbClr val="FFFFFF"/>
                </a:solidFill>
                <a:latin typeface="Calibri"/>
                <a:cs typeface="Calibri"/>
              </a:rPr>
              <a:t>cyfeillgar</a:t>
            </a:r>
            <a:r>
              <a:rPr lang="en-GB" sz="1800" spc="-10" dirty="0">
                <a:solidFill>
                  <a:srgbClr val="FFFFFF"/>
                </a:solidFill>
                <a:latin typeface="Calibri"/>
                <a:cs typeface="Calibri"/>
              </a:rPr>
              <a:t> </a:t>
            </a:r>
            <a:r>
              <a:rPr lang="en-GB" sz="1800" spc="-10" dirty="0" err="1">
                <a:solidFill>
                  <a:srgbClr val="FFFFFF"/>
                </a:solidFill>
                <a:latin typeface="Calibri"/>
                <a:cs typeface="Calibri"/>
              </a:rPr>
              <a:t>i</a:t>
            </a:r>
            <a:r>
              <a:rPr lang="en-GB" sz="1800" spc="-10" dirty="0">
                <a:solidFill>
                  <a:srgbClr val="FFFFFF"/>
                </a:solidFill>
                <a:latin typeface="Calibri"/>
                <a:cs typeface="Calibri"/>
              </a:rPr>
              <a:t> </a:t>
            </a:r>
            <a:r>
              <a:rPr lang="en-GB" sz="1800" spc="-10" dirty="0" err="1">
                <a:solidFill>
                  <a:srgbClr val="FFFFFF"/>
                </a:solidFill>
                <a:latin typeface="Calibri"/>
                <a:cs typeface="Calibri"/>
              </a:rPr>
              <a:t>deuluoedd</a:t>
            </a:r>
            <a:endParaRPr lang="en-GB" spc="-10" dirty="0">
              <a:solidFill>
                <a:srgbClr val="FFFFFF"/>
              </a:solidFill>
              <a:latin typeface="Calibri"/>
              <a:cs typeface="Calibri"/>
            </a:endParaRPr>
          </a:p>
          <a:p>
            <a:pPr marL="427355" indent="-285750">
              <a:lnSpc>
                <a:spcPct val="100000"/>
              </a:lnSpc>
              <a:spcBef>
                <a:spcPts val="869"/>
              </a:spcBef>
              <a:buFont typeface="Arial" panose="020B0604020202020204" pitchFamily="34" charset="0"/>
              <a:buChar char="•"/>
            </a:pPr>
            <a:r>
              <a:rPr lang="en-GB" sz="1800" dirty="0" err="1">
                <a:solidFill>
                  <a:srgbClr val="FFFFFF"/>
                </a:solidFill>
                <a:latin typeface="Calibri"/>
                <a:cs typeface="Calibri"/>
              </a:rPr>
              <a:t>Partneriaid</a:t>
            </a:r>
            <a:r>
              <a:rPr lang="en-GB" sz="1800" dirty="0">
                <a:solidFill>
                  <a:srgbClr val="FFFFFF"/>
                </a:solidFill>
                <a:latin typeface="Calibri"/>
                <a:cs typeface="Calibri"/>
              </a:rPr>
              <a:t> </a:t>
            </a:r>
            <a:r>
              <a:rPr lang="en-GB" sz="1800" dirty="0" err="1">
                <a:solidFill>
                  <a:srgbClr val="FFFFFF"/>
                </a:solidFill>
                <a:latin typeface="Calibri"/>
                <a:cs typeface="Calibri"/>
              </a:rPr>
              <a:t>cymdeithasol</a:t>
            </a:r>
            <a:endParaRPr lang="en-GB" dirty="0">
              <a:solidFill>
                <a:srgbClr val="FFFFFF"/>
              </a:solidFill>
              <a:latin typeface="Calibri"/>
              <a:cs typeface="Calibri"/>
            </a:endParaRPr>
          </a:p>
          <a:p>
            <a:pPr marL="427355" indent="-285750">
              <a:lnSpc>
                <a:spcPct val="100000"/>
              </a:lnSpc>
              <a:spcBef>
                <a:spcPts val="869"/>
              </a:spcBef>
              <a:buFont typeface="Arial" panose="020B0604020202020204" pitchFamily="34" charset="0"/>
              <a:buChar char="•"/>
            </a:pPr>
            <a:r>
              <a:rPr lang="en-GB" sz="1800" dirty="0" err="1">
                <a:solidFill>
                  <a:srgbClr val="FFFFFF"/>
                </a:solidFill>
                <a:latin typeface="Calibri"/>
                <a:cs typeface="Calibri"/>
              </a:rPr>
              <a:t>Lwfans</a:t>
            </a:r>
            <a:r>
              <a:rPr lang="en-GB" sz="1800" dirty="0">
                <a:solidFill>
                  <a:srgbClr val="FFFFFF"/>
                </a:solidFill>
                <a:latin typeface="Calibri"/>
                <a:cs typeface="Calibri"/>
              </a:rPr>
              <a:t> </a:t>
            </a:r>
            <a:r>
              <a:rPr lang="en-GB" sz="1800" dirty="0" err="1">
                <a:solidFill>
                  <a:srgbClr val="FFFFFF"/>
                </a:solidFill>
                <a:latin typeface="Calibri"/>
                <a:cs typeface="Calibri"/>
              </a:rPr>
              <a:t>gofal</a:t>
            </a:r>
            <a:r>
              <a:rPr lang="en-GB" sz="1800" dirty="0">
                <a:solidFill>
                  <a:srgbClr val="FFFFFF"/>
                </a:solidFill>
                <a:latin typeface="Calibri"/>
                <a:cs typeface="Calibri"/>
              </a:rPr>
              <a:t> </a:t>
            </a:r>
            <a:r>
              <a:rPr lang="en-GB" sz="1800" dirty="0" err="1">
                <a:solidFill>
                  <a:srgbClr val="FFFFFF"/>
                </a:solidFill>
                <a:latin typeface="Calibri"/>
                <a:cs typeface="Calibri"/>
              </a:rPr>
              <a:t>llygaid</a:t>
            </a:r>
            <a:endParaRPr lang="en-GB" dirty="0">
              <a:solidFill>
                <a:srgbClr val="FFFFFF"/>
              </a:solidFill>
              <a:latin typeface="Calibri"/>
              <a:cs typeface="Calibri"/>
            </a:endParaRPr>
          </a:p>
          <a:p>
            <a:pPr marL="427355" indent="-285750">
              <a:lnSpc>
                <a:spcPct val="100000"/>
              </a:lnSpc>
              <a:spcBef>
                <a:spcPts val="869"/>
              </a:spcBef>
              <a:buFont typeface="Arial" panose="020B0604020202020204" pitchFamily="34" charset="0"/>
              <a:buChar char="•"/>
            </a:pPr>
            <a:r>
              <a:rPr lang="en-GB" sz="1800" dirty="0" err="1">
                <a:solidFill>
                  <a:srgbClr val="FFFFFF"/>
                </a:solidFill>
                <a:latin typeface="Calibri"/>
                <a:cs typeface="Calibri"/>
              </a:rPr>
              <a:t>Cynllun</a:t>
            </a:r>
            <a:r>
              <a:rPr lang="en-GB" sz="1800" dirty="0">
                <a:solidFill>
                  <a:srgbClr val="FFFFFF"/>
                </a:solidFill>
                <a:latin typeface="Calibri"/>
                <a:cs typeface="Calibri"/>
              </a:rPr>
              <a:t> </a:t>
            </a:r>
            <a:r>
              <a:rPr lang="en-GB" sz="1800" dirty="0" err="1">
                <a:solidFill>
                  <a:srgbClr val="FFFFFF"/>
                </a:solidFill>
                <a:latin typeface="Calibri"/>
                <a:cs typeface="Calibri"/>
              </a:rPr>
              <a:t>beicio</a:t>
            </a:r>
            <a:endParaRPr lang="en-GB" dirty="0">
              <a:solidFill>
                <a:srgbClr val="FFFFFF"/>
              </a:solidFill>
              <a:latin typeface="Calibri"/>
              <a:cs typeface="Calibri"/>
            </a:endParaRPr>
          </a:p>
          <a:p>
            <a:pPr marL="427355" indent="-285750">
              <a:lnSpc>
                <a:spcPct val="100000"/>
              </a:lnSpc>
              <a:spcBef>
                <a:spcPts val="869"/>
              </a:spcBef>
              <a:buFont typeface="Arial" panose="020B0604020202020204" pitchFamily="34" charset="0"/>
              <a:buChar char="•"/>
            </a:pPr>
            <a:r>
              <a:rPr lang="en-GB" sz="1800" dirty="0" err="1">
                <a:solidFill>
                  <a:srgbClr val="FFFFFF"/>
                </a:solidFill>
                <a:latin typeface="Calibri"/>
                <a:cs typeface="Calibri"/>
              </a:rPr>
              <a:t>Cynllun</a:t>
            </a:r>
            <a:r>
              <a:rPr lang="en-GB" sz="1800" dirty="0">
                <a:solidFill>
                  <a:srgbClr val="FFFFFF"/>
                </a:solidFill>
                <a:latin typeface="Calibri"/>
                <a:cs typeface="Calibri"/>
              </a:rPr>
              <a:t> </a:t>
            </a:r>
            <a:r>
              <a:rPr lang="en-GB" sz="1800" dirty="0" err="1">
                <a:solidFill>
                  <a:srgbClr val="FFFFFF"/>
                </a:solidFill>
                <a:latin typeface="Calibri"/>
                <a:cs typeface="Calibri"/>
              </a:rPr>
              <a:t>pensiwn</a:t>
            </a:r>
            <a:r>
              <a:rPr lang="en-GB" sz="1800" dirty="0">
                <a:solidFill>
                  <a:srgbClr val="FFFFFF"/>
                </a:solidFill>
                <a:latin typeface="Calibri"/>
                <a:cs typeface="Calibri"/>
              </a:rPr>
              <a:t> o </a:t>
            </a:r>
            <a:r>
              <a:rPr lang="en-GB" sz="1800" dirty="0" err="1">
                <a:solidFill>
                  <a:srgbClr val="FFFFFF"/>
                </a:solidFill>
                <a:latin typeface="Calibri"/>
                <a:cs typeface="Calibri"/>
              </a:rPr>
              <a:t>hyd</a:t>
            </a:r>
            <a:r>
              <a:rPr lang="en-GB" sz="1800" dirty="0">
                <a:solidFill>
                  <a:srgbClr val="FFFFFF"/>
                </a:solidFill>
                <a:latin typeface="Calibri"/>
                <a:cs typeface="Calibri"/>
              </a:rPr>
              <a:t> at 8% o </a:t>
            </a:r>
            <a:r>
              <a:rPr lang="en-GB" sz="1800" dirty="0" err="1">
                <a:solidFill>
                  <a:srgbClr val="FFFFFF"/>
                </a:solidFill>
                <a:latin typeface="Calibri"/>
                <a:cs typeface="Calibri"/>
              </a:rPr>
              <a:t>gyfraniadau</a:t>
            </a:r>
            <a:r>
              <a:rPr lang="en-GB" sz="1800" dirty="0">
                <a:solidFill>
                  <a:srgbClr val="FFFFFF"/>
                </a:solidFill>
                <a:latin typeface="Calibri"/>
                <a:cs typeface="Calibri"/>
              </a:rPr>
              <a:t> </a:t>
            </a:r>
            <a:r>
              <a:rPr lang="en-GB" sz="1800" dirty="0" err="1">
                <a:solidFill>
                  <a:srgbClr val="FFFFFF"/>
                </a:solidFill>
                <a:latin typeface="Calibri"/>
                <a:cs typeface="Calibri"/>
              </a:rPr>
              <a:t>cyflogwr</a:t>
            </a:r>
            <a:endParaRPr lang="en-GB" dirty="0">
              <a:solidFill>
                <a:srgbClr val="FFFFFF"/>
              </a:solidFill>
              <a:latin typeface="Calibri"/>
              <a:cs typeface="Calibri"/>
            </a:endParaRPr>
          </a:p>
          <a:p>
            <a:pPr marL="427355" indent="-285750">
              <a:lnSpc>
                <a:spcPct val="100000"/>
              </a:lnSpc>
              <a:spcBef>
                <a:spcPts val="869"/>
              </a:spcBef>
              <a:buFont typeface="Arial" panose="020B0604020202020204" pitchFamily="34" charset="0"/>
              <a:buChar char="•"/>
            </a:pPr>
            <a:r>
              <a:rPr lang="en-GB" sz="1800" dirty="0">
                <a:solidFill>
                  <a:srgbClr val="FFFFFF"/>
                </a:solidFill>
                <a:latin typeface="Calibri"/>
                <a:cs typeface="Calibri"/>
              </a:rPr>
              <a:t>25 </a:t>
            </a:r>
            <a:r>
              <a:rPr lang="en-GB" sz="1800" dirty="0" err="1">
                <a:solidFill>
                  <a:srgbClr val="FFFFFF"/>
                </a:solidFill>
                <a:latin typeface="Calibri"/>
                <a:cs typeface="Calibri"/>
              </a:rPr>
              <a:t>diwrnod</a:t>
            </a:r>
            <a:r>
              <a:rPr lang="en-GB" sz="1800" dirty="0">
                <a:solidFill>
                  <a:srgbClr val="FFFFFF"/>
                </a:solidFill>
                <a:latin typeface="Calibri"/>
                <a:cs typeface="Calibri"/>
              </a:rPr>
              <a:t> o </a:t>
            </a:r>
            <a:r>
              <a:rPr lang="en-GB" sz="1800" dirty="0" err="1">
                <a:solidFill>
                  <a:srgbClr val="FFFFFF"/>
                </a:solidFill>
                <a:latin typeface="Calibri"/>
                <a:cs typeface="Calibri"/>
              </a:rPr>
              <a:t>wyliau</a:t>
            </a:r>
            <a:r>
              <a:rPr lang="en-GB" sz="1800" dirty="0">
                <a:solidFill>
                  <a:srgbClr val="FFFFFF"/>
                </a:solidFill>
                <a:latin typeface="Calibri"/>
                <a:cs typeface="Calibri"/>
              </a:rPr>
              <a:t> </a:t>
            </a:r>
            <a:r>
              <a:rPr lang="en-GB" sz="1800" dirty="0" err="1">
                <a:solidFill>
                  <a:srgbClr val="FFFFFF"/>
                </a:solidFill>
                <a:latin typeface="Calibri"/>
                <a:cs typeface="Calibri"/>
              </a:rPr>
              <a:t>blynyddol</a:t>
            </a:r>
            <a:r>
              <a:rPr lang="en-GB" sz="1800" dirty="0">
                <a:solidFill>
                  <a:srgbClr val="FFFFFF"/>
                </a:solidFill>
                <a:latin typeface="Calibri"/>
                <a:cs typeface="Calibri"/>
              </a:rPr>
              <a:t> </a:t>
            </a:r>
            <a:r>
              <a:rPr lang="en-GB" sz="1800" dirty="0" err="1">
                <a:solidFill>
                  <a:srgbClr val="FFFFFF"/>
                </a:solidFill>
                <a:latin typeface="Calibri"/>
                <a:cs typeface="Calibri"/>
              </a:rPr>
              <a:t>ynghyd</a:t>
            </a:r>
            <a:r>
              <a:rPr lang="en-GB" sz="1800" dirty="0">
                <a:solidFill>
                  <a:srgbClr val="FFFFFF"/>
                </a:solidFill>
                <a:latin typeface="Calibri"/>
                <a:cs typeface="Calibri"/>
              </a:rPr>
              <a:t> â </a:t>
            </a:r>
            <a:r>
              <a:rPr lang="en-GB" sz="1800" dirty="0" err="1">
                <a:solidFill>
                  <a:srgbClr val="FFFFFF"/>
                </a:solidFill>
                <a:latin typeface="Calibri"/>
                <a:cs typeface="Calibri"/>
              </a:rPr>
              <a:t>gwyliau</a:t>
            </a:r>
            <a:r>
              <a:rPr lang="en-GB" sz="1800" dirty="0">
                <a:solidFill>
                  <a:srgbClr val="FFFFFF"/>
                </a:solidFill>
                <a:latin typeface="Calibri"/>
                <a:cs typeface="Calibri"/>
              </a:rPr>
              <a:t> banc</a:t>
            </a:r>
          </a:p>
          <a:p>
            <a:pPr marL="427355" indent="-285750">
              <a:lnSpc>
                <a:spcPct val="100000"/>
              </a:lnSpc>
              <a:spcBef>
                <a:spcPts val="869"/>
              </a:spcBef>
              <a:buFont typeface="Arial" panose="020B0604020202020204" pitchFamily="34" charset="0"/>
              <a:buChar char="•"/>
            </a:pPr>
            <a:r>
              <a:rPr lang="en-GB" sz="1800" dirty="0">
                <a:solidFill>
                  <a:srgbClr val="FFFFFF"/>
                </a:solidFill>
                <a:latin typeface="Calibri"/>
                <a:cs typeface="Calibri"/>
              </a:rPr>
              <a:t>2 </a:t>
            </a:r>
            <a:r>
              <a:rPr lang="en-GB" sz="1800" dirty="0" err="1">
                <a:solidFill>
                  <a:srgbClr val="FFFFFF"/>
                </a:solidFill>
                <a:latin typeface="Calibri"/>
                <a:cs typeface="Calibri"/>
              </a:rPr>
              <a:t>Diwrnodau</a:t>
            </a:r>
            <a:r>
              <a:rPr lang="en-GB" sz="1800" dirty="0">
                <a:solidFill>
                  <a:srgbClr val="FFFFFF"/>
                </a:solidFill>
                <a:latin typeface="Calibri"/>
                <a:cs typeface="Calibri"/>
              </a:rPr>
              <a:t> </a:t>
            </a:r>
            <a:r>
              <a:rPr lang="en-GB" sz="1800" dirty="0" err="1">
                <a:solidFill>
                  <a:srgbClr val="FFFFFF"/>
                </a:solidFill>
                <a:latin typeface="Calibri"/>
                <a:cs typeface="Calibri"/>
              </a:rPr>
              <a:t>gwirfoddoli</a:t>
            </a:r>
            <a:r>
              <a:rPr lang="en-GB" sz="1800" dirty="0">
                <a:solidFill>
                  <a:srgbClr val="FFFFFF"/>
                </a:solidFill>
                <a:latin typeface="Calibri"/>
                <a:cs typeface="Calibri"/>
              </a:rPr>
              <a:t> y </a:t>
            </a:r>
            <a:r>
              <a:rPr lang="en-GB" sz="1800" dirty="0" err="1">
                <a:solidFill>
                  <a:srgbClr val="FFFFFF"/>
                </a:solidFill>
                <a:latin typeface="Calibri"/>
                <a:cs typeface="Calibri"/>
              </a:rPr>
              <a:t>flwyddyn</a:t>
            </a:r>
            <a:endParaRPr sz="1800" dirty="0">
              <a:latin typeface="Calibri"/>
              <a:cs typeface="Calibri"/>
            </a:endParaRPr>
          </a:p>
        </p:txBody>
      </p:sp>
      <p:pic>
        <p:nvPicPr>
          <p:cNvPr id="9" name="object 9"/>
          <p:cNvPicPr/>
          <p:nvPr/>
        </p:nvPicPr>
        <p:blipFill>
          <a:blip r:embed="rId2" cstate="print"/>
          <a:stretch>
            <a:fillRect/>
          </a:stretch>
        </p:blipFill>
        <p:spPr>
          <a:xfrm>
            <a:off x="7315200" y="5910471"/>
            <a:ext cx="10972800" cy="4374273"/>
          </a:xfrm>
          <a:prstGeom prst="rect">
            <a:avLst/>
          </a:prstGeom>
        </p:spPr>
      </p:pic>
      <p:sp>
        <p:nvSpPr>
          <p:cNvPr id="10" name="object 10"/>
          <p:cNvSpPr txBox="1"/>
          <p:nvPr/>
        </p:nvSpPr>
        <p:spPr>
          <a:xfrm>
            <a:off x="17964368" y="9883342"/>
            <a:ext cx="128905" cy="254000"/>
          </a:xfrm>
          <a:prstGeom prst="rect">
            <a:avLst/>
          </a:prstGeom>
        </p:spPr>
        <p:txBody>
          <a:bodyPr vert="horz" wrap="square" lIns="0" tIns="0" rIns="0" bIns="0" rtlCol="0">
            <a:spAutoFit/>
          </a:bodyPr>
          <a:lstStyle/>
          <a:p>
            <a:pPr>
              <a:lnSpc>
                <a:spcPts val="1900"/>
              </a:lnSpc>
            </a:pPr>
            <a:r>
              <a:rPr sz="2000" b="1" spc="-50" dirty="0">
                <a:solidFill>
                  <a:srgbClr val="FFFFFF"/>
                </a:solidFill>
                <a:latin typeface="Calibri"/>
                <a:cs typeface="Calibri"/>
              </a:rPr>
              <a:t>9</a:t>
            </a:r>
            <a:endParaRPr sz="2000">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2000"/>
              </a:lnSpc>
            </a:pPr>
            <a:fld id="{81D60167-4931-47E6-BA6A-407CBD079E47}" type="slidenum">
              <a:rPr spc="-25" dirty="0"/>
              <a:t>22</a:t>
            </a:fld>
            <a:endParaRPr spc="-25" dirty="0"/>
          </a:p>
        </p:txBody>
      </p:sp>
    </p:spTree>
    <p:extLst>
      <p:ext uri="{BB962C8B-B14F-4D97-AF65-F5344CB8AC3E}">
        <p14:creationId xmlns:p14="http://schemas.microsoft.com/office/powerpoint/2010/main" val="271488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092665"/>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3" name="object 3"/>
          <p:cNvSpPr txBox="1">
            <a:spLocks noGrp="1"/>
          </p:cNvSpPr>
          <p:nvPr>
            <p:ph type="title"/>
          </p:nvPr>
        </p:nvSpPr>
        <p:spPr>
          <a:xfrm>
            <a:off x="1016000" y="979805"/>
            <a:ext cx="6146800" cy="705321"/>
          </a:xfrm>
          <a:prstGeom prst="rect">
            <a:avLst/>
          </a:prstGeom>
        </p:spPr>
        <p:txBody>
          <a:bodyPr vert="horz" wrap="square" lIns="0" tIns="12700" rIns="0" bIns="0" rtlCol="0">
            <a:spAutoFit/>
          </a:bodyPr>
          <a:lstStyle/>
          <a:p>
            <a:pPr marL="12700">
              <a:lnSpc>
                <a:spcPct val="100000"/>
              </a:lnSpc>
              <a:spcBef>
                <a:spcPts val="100"/>
              </a:spcBef>
            </a:pPr>
            <a:r>
              <a:rPr lang="en-GB" dirty="0"/>
              <a:t>SUT I WNEUD CAIS</a:t>
            </a:r>
            <a:endParaRPr spc="-135"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25" dirty="0"/>
              <a:t>23</a:t>
            </a:fld>
            <a:endParaRPr spc="-25" dirty="0"/>
          </a:p>
        </p:txBody>
      </p:sp>
      <p:sp>
        <p:nvSpPr>
          <p:cNvPr id="4" name="object 4"/>
          <p:cNvSpPr txBox="1"/>
          <p:nvPr/>
        </p:nvSpPr>
        <p:spPr>
          <a:xfrm>
            <a:off x="1016000" y="2340932"/>
            <a:ext cx="7858125" cy="6409575"/>
          </a:xfrm>
          <a:prstGeom prst="rect">
            <a:avLst/>
          </a:prstGeom>
        </p:spPr>
        <p:txBody>
          <a:bodyPr vert="horz" wrap="square" lIns="0" tIns="52705" rIns="0" bIns="0" rtlCol="0">
            <a:spAutoFit/>
          </a:bodyPr>
          <a:lstStyle/>
          <a:p>
            <a:pPr>
              <a:lnSpc>
                <a:spcPct val="115000"/>
              </a:lnSpc>
            </a:pP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Gallwch</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lanlwytho</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eich</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CV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a'ch</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llythyr</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eglurhaol</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gan</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amlinellu</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eich</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addasrwydd</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rôl</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ein</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gwefan</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pPr>
            <a:r>
              <a:rPr lang="en-GB" sz="1800" dirty="0">
                <a:effectLst/>
                <a:latin typeface="Calibri" panose="020F0502020204030204" pitchFamily="34" charset="0"/>
                <a:ea typeface="Calibri" panose="020F0502020204030204" pitchFamily="34" charset="0"/>
                <a:cs typeface="Calibri" panose="020F0502020204030204" pitchFamily="34" charset="0"/>
                <a:hlinkClick r:id="rId2"/>
              </a:rPr>
              <a:t>https://www.streetgames.org/about-us/careers/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Gallwch</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bostio</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eich</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CV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a'ch</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llythyr</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eglurhaol</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amlinellu</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eich</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addasrwydd</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gyfer</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rôl</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uniongyrchol</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jobs@streetgames.org</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dyfynnu</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Cynorthwyydd</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Gweinyddol</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llinell</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bwnc</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a:lnSpc>
                <a:spcPct val="115000"/>
              </a:lnSpc>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Os</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oes</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angen</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unrhyw</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gymorth</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ychwanegol</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arnoch</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ymgeisio</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am y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rôl</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hon,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cysylltwch</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â </a:t>
            </a:r>
            <a:r>
              <a:rPr lang="en-GB" sz="1800" u="sng" dirty="0" err="1">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jobs@streetgames</a:t>
            </a:r>
            <a:r>
              <a:rPr lang="en-GB" sz="1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en-GB" sz="1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Org a </a:t>
            </a:r>
            <a:r>
              <a:rPr lang="en-GB" sz="1800" u="sng"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byddwn</a:t>
            </a:r>
            <a:r>
              <a:rPr lang="en-GB" sz="1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u="sng"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yn</a:t>
            </a:r>
            <a:r>
              <a:rPr lang="en-GB" sz="1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u="sng"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ceisio</a:t>
            </a:r>
            <a:r>
              <a:rPr lang="en-GB" sz="1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u="sng"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darparu</a:t>
            </a:r>
            <a:r>
              <a:rPr lang="en-GB" sz="1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u="sng"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a:t>
            </a:r>
            <a:r>
              <a:rPr lang="en-GB" sz="1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u="sng"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gyfer</a:t>
            </a:r>
            <a:r>
              <a:rPr lang="en-GB" sz="1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u="sng"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unrhyw</a:t>
            </a:r>
            <a:r>
              <a:rPr lang="en-GB" sz="1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u="sng"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geisiadau</a:t>
            </a:r>
            <a:r>
              <a:rPr lang="en-GB" sz="1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u="sng"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rhesymol</a:t>
            </a:r>
            <a:r>
              <a:rPr lang="en-GB" sz="1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kern="1200" dirty="0">
                <a:solidFill>
                  <a:srgbClr val="FF0000"/>
                </a:solidFill>
                <a:latin typeface="+mj-lt"/>
                <a:ea typeface="+mj-ea"/>
                <a:cs typeface="+mj-cs"/>
              </a:rPr>
              <a:t>Y </a:t>
            </a:r>
            <a:r>
              <a:rPr lang="en-US" sz="1800" b="1" kern="1200" dirty="0" err="1">
                <a:solidFill>
                  <a:srgbClr val="FF0000"/>
                </a:solidFill>
                <a:latin typeface="+mj-lt"/>
                <a:ea typeface="+mj-ea"/>
                <a:cs typeface="+mj-cs"/>
              </a:rPr>
              <a:t>dyddiad</a:t>
            </a:r>
            <a:r>
              <a:rPr lang="en-US" sz="1800" b="1" kern="1200" dirty="0">
                <a:solidFill>
                  <a:srgbClr val="FF0000"/>
                </a:solidFill>
                <a:latin typeface="+mj-lt"/>
                <a:ea typeface="+mj-ea"/>
                <a:cs typeface="+mj-cs"/>
              </a:rPr>
              <a:t> </a:t>
            </a:r>
            <a:r>
              <a:rPr lang="en-US" sz="1800" b="1" kern="1200" dirty="0" err="1">
                <a:solidFill>
                  <a:srgbClr val="FF0000"/>
                </a:solidFill>
                <a:latin typeface="+mj-lt"/>
                <a:ea typeface="+mj-ea"/>
                <a:cs typeface="+mj-cs"/>
              </a:rPr>
              <a:t>cau</a:t>
            </a:r>
            <a:r>
              <a:rPr lang="en-US" sz="1800" b="1" kern="1200" dirty="0">
                <a:solidFill>
                  <a:srgbClr val="FF0000"/>
                </a:solidFill>
                <a:latin typeface="+mj-lt"/>
                <a:ea typeface="+mj-ea"/>
                <a:cs typeface="+mj-cs"/>
              </a:rPr>
              <a:t> </a:t>
            </a:r>
            <a:r>
              <a:rPr lang="en-US" sz="1800" b="1" kern="1200" dirty="0" err="1">
                <a:solidFill>
                  <a:srgbClr val="FF0000"/>
                </a:solidFill>
                <a:latin typeface="+mj-lt"/>
                <a:ea typeface="+mj-ea"/>
                <a:cs typeface="+mj-cs"/>
              </a:rPr>
              <a:t>ar</a:t>
            </a:r>
            <a:r>
              <a:rPr lang="en-US" sz="1800" b="1" kern="1200" dirty="0">
                <a:solidFill>
                  <a:srgbClr val="FF0000"/>
                </a:solidFill>
                <a:latin typeface="+mj-lt"/>
                <a:ea typeface="+mj-ea"/>
                <a:cs typeface="+mj-cs"/>
              </a:rPr>
              <a:t> </a:t>
            </a:r>
            <a:r>
              <a:rPr lang="en-US" sz="1800" b="1" kern="1200" dirty="0" err="1">
                <a:solidFill>
                  <a:srgbClr val="FF0000"/>
                </a:solidFill>
                <a:latin typeface="+mj-lt"/>
                <a:ea typeface="+mj-ea"/>
                <a:cs typeface="+mj-cs"/>
              </a:rPr>
              <a:t>gyfer</a:t>
            </a:r>
            <a:r>
              <a:rPr lang="en-US" sz="1800" b="1" kern="1200" dirty="0">
                <a:solidFill>
                  <a:srgbClr val="FF0000"/>
                </a:solidFill>
                <a:latin typeface="+mj-lt"/>
                <a:ea typeface="+mj-ea"/>
                <a:cs typeface="+mj-cs"/>
              </a:rPr>
              <a:t> </a:t>
            </a:r>
            <a:r>
              <a:rPr lang="en-US" sz="1800" b="1" kern="1200" dirty="0" err="1">
                <a:solidFill>
                  <a:srgbClr val="FF0000"/>
                </a:solidFill>
                <a:latin typeface="+mj-lt"/>
                <a:ea typeface="+mj-ea"/>
                <a:cs typeface="+mj-cs"/>
              </a:rPr>
              <a:t>ceisiadau</a:t>
            </a:r>
            <a:r>
              <a:rPr lang="en-US" sz="1800" b="1" kern="1200" dirty="0">
                <a:solidFill>
                  <a:srgbClr val="FF0000"/>
                </a:solidFill>
                <a:latin typeface="+mj-lt"/>
                <a:ea typeface="+mj-ea"/>
                <a:cs typeface="+mj-cs"/>
              </a:rPr>
              <a:t> </a:t>
            </a:r>
            <a:r>
              <a:rPr lang="en-US" sz="1800" b="1" kern="1200" dirty="0" err="1">
                <a:solidFill>
                  <a:srgbClr val="FF0000"/>
                </a:solidFill>
                <a:latin typeface="+mj-lt"/>
                <a:ea typeface="+mj-ea"/>
                <a:cs typeface="+mj-cs"/>
              </a:rPr>
              <a:t>yw</a:t>
            </a:r>
            <a:r>
              <a:rPr lang="en-US" sz="1800" b="1" kern="1200" dirty="0">
                <a:solidFill>
                  <a:srgbClr val="FF0000"/>
                </a:solidFill>
                <a:latin typeface="+mj-lt"/>
                <a:ea typeface="+mj-ea"/>
                <a:cs typeface="+mj-cs"/>
              </a:rPr>
              <a:t> </a:t>
            </a:r>
            <a:r>
              <a:rPr lang="en-US" sz="1800" b="1" kern="1200" dirty="0" err="1">
                <a:solidFill>
                  <a:srgbClr val="FF0000"/>
                </a:solidFill>
                <a:latin typeface="+mj-lt"/>
                <a:ea typeface="+mj-ea"/>
                <a:cs typeface="+mj-cs"/>
              </a:rPr>
              <a:t>dydd</a:t>
            </a:r>
            <a:r>
              <a:rPr lang="en-US" sz="1800" b="1" kern="1200" dirty="0">
                <a:solidFill>
                  <a:srgbClr val="FF0000"/>
                </a:solidFill>
                <a:latin typeface="+mj-lt"/>
                <a:ea typeface="+mj-ea"/>
                <a:cs typeface="+mj-cs"/>
              </a:rPr>
              <a:t> Sul 15 Medi 11.59pm</a:t>
            </a:r>
            <a:br>
              <a:rPr lang="en-US" sz="1800" b="1" kern="1200" dirty="0">
                <a:solidFill>
                  <a:srgbClr val="FF0000"/>
                </a:solidFill>
                <a:latin typeface="+mj-lt"/>
                <a:ea typeface="+mj-ea"/>
                <a:cs typeface="+mj-cs"/>
              </a:rPr>
            </a:br>
            <a:r>
              <a:rPr lang="en-US" sz="1800" b="1" kern="1200" dirty="0" err="1">
                <a:solidFill>
                  <a:srgbClr val="FF0000"/>
                </a:solidFill>
                <a:latin typeface="+mj-lt"/>
                <a:ea typeface="+mj-ea"/>
                <a:cs typeface="+mj-cs"/>
              </a:rPr>
              <a:t>Bydd</a:t>
            </a:r>
            <a:r>
              <a:rPr lang="en-US" sz="1800" b="1" kern="1200" dirty="0">
                <a:solidFill>
                  <a:srgbClr val="FF0000"/>
                </a:solidFill>
                <a:latin typeface="+mj-lt"/>
                <a:ea typeface="+mj-ea"/>
                <a:cs typeface="+mj-cs"/>
              </a:rPr>
              <a:t> </a:t>
            </a:r>
            <a:r>
              <a:rPr lang="en-US" sz="1800" b="1" kern="1200" dirty="0" err="1">
                <a:solidFill>
                  <a:srgbClr val="FF0000"/>
                </a:solidFill>
                <a:latin typeface="+mj-lt"/>
                <a:ea typeface="+mj-ea"/>
                <a:cs typeface="+mj-cs"/>
              </a:rPr>
              <a:t>cyfweliadau'n</a:t>
            </a:r>
            <a:r>
              <a:rPr lang="en-US" sz="1800" b="1" kern="1200" dirty="0">
                <a:solidFill>
                  <a:srgbClr val="FF0000"/>
                </a:solidFill>
                <a:latin typeface="+mj-lt"/>
                <a:ea typeface="+mj-ea"/>
                <a:cs typeface="+mj-cs"/>
              </a:rPr>
              <a:t> </a:t>
            </a:r>
            <a:r>
              <a:rPr lang="en-US" sz="1800" b="1" kern="1200" dirty="0" err="1">
                <a:solidFill>
                  <a:srgbClr val="FF0000"/>
                </a:solidFill>
                <a:latin typeface="+mj-lt"/>
                <a:ea typeface="+mj-ea"/>
                <a:cs typeface="+mj-cs"/>
              </a:rPr>
              <a:t>cael</a:t>
            </a:r>
            <a:r>
              <a:rPr lang="en-US" sz="1800" b="1" kern="1200" dirty="0">
                <a:solidFill>
                  <a:srgbClr val="FF0000"/>
                </a:solidFill>
                <a:latin typeface="+mj-lt"/>
                <a:ea typeface="+mj-ea"/>
                <a:cs typeface="+mj-cs"/>
              </a:rPr>
              <a:t> </a:t>
            </a:r>
            <a:r>
              <a:rPr lang="en-US" sz="1800" b="1" kern="1200" dirty="0" err="1">
                <a:solidFill>
                  <a:srgbClr val="FF0000"/>
                </a:solidFill>
                <a:latin typeface="+mj-lt"/>
                <a:ea typeface="+mj-ea"/>
                <a:cs typeface="+mj-cs"/>
              </a:rPr>
              <a:t>eu</a:t>
            </a:r>
            <a:r>
              <a:rPr lang="en-US" sz="1800" b="1" kern="1200" dirty="0">
                <a:solidFill>
                  <a:srgbClr val="FF0000"/>
                </a:solidFill>
                <a:latin typeface="+mj-lt"/>
                <a:ea typeface="+mj-ea"/>
                <a:cs typeface="+mj-cs"/>
              </a:rPr>
              <a:t> </a:t>
            </a:r>
            <a:r>
              <a:rPr lang="en-US" sz="1800" b="1" kern="1200" dirty="0" err="1">
                <a:solidFill>
                  <a:srgbClr val="FF0000"/>
                </a:solidFill>
                <a:latin typeface="+mj-lt"/>
                <a:ea typeface="+mj-ea"/>
                <a:cs typeface="+mj-cs"/>
              </a:rPr>
              <a:t>cynnal</a:t>
            </a:r>
            <a:r>
              <a:rPr lang="en-US" sz="1800" b="1" kern="1200" dirty="0">
                <a:solidFill>
                  <a:srgbClr val="FF0000"/>
                </a:solidFill>
                <a:latin typeface="+mj-lt"/>
                <a:ea typeface="+mj-ea"/>
                <a:cs typeface="+mj-cs"/>
              </a:rPr>
              <a:t> </a:t>
            </a:r>
            <a:r>
              <a:rPr lang="en-US" sz="1800" b="1" kern="1200" dirty="0" err="1">
                <a:solidFill>
                  <a:srgbClr val="FF0000"/>
                </a:solidFill>
                <a:latin typeface="+mj-lt"/>
                <a:ea typeface="+mj-ea"/>
                <a:cs typeface="+mj-cs"/>
              </a:rPr>
              <a:t>ym</a:t>
            </a:r>
            <a:r>
              <a:rPr lang="en-US" sz="1800" b="1" kern="1200" dirty="0">
                <a:solidFill>
                  <a:srgbClr val="FF0000"/>
                </a:solidFill>
                <a:latin typeface="+mj-lt"/>
                <a:ea typeface="+mj-ea"/>
                <a:cs typeface="+mj-cs"/>
              </a:rPr>
              <a:t> </a:t>
            </a:r>
            <a:r>
              <a:rPr lang="en-US" sz="1800" b="1" kern="1200" dirty="0" err="1">
                <a:solidFill>
                  <a:srgbClr val="FF0000"/>
                </a:solidFill>
                <a:latin typeface="+mj-lt"/>
                <a:ea typeface="+mj-ea"/>
                <a:cs typeface="+mj-cs"/>
              </a:rPr>
              <a:t>Manceinion</a:t>
            </a:r>
            <a:r>
              <a:rPr lang="en-US" sz="1800" b="1" kern="1200" dirty="0">
                <a:solidFill>
                  <a:srgbClr val="FF0000"/>
                </a:solidFill>
                <a:latin typeface="+mj-lt"/>
                <a:ea typeface="+mj-ea"/>
                <a:cs typeface="+mj-cs"/>
              </a:rPr>
              <a:t> </a:t>
            </a:r>
            <a:r>
              <a:rPr lang="en-US" sz="1800" b="1" kern="1200" dirty="0" err="1">
                <a:solidFill>
                  <a:srgbClr val="FF0000"/>
                </a:solidFill>
                <a:latin typeface="+mj-lt"/>
                <a:ea typeface="+mj-ea"/>
                <a:cs typeface="+mj-cs"/>
              </a:rPr>
              <a:t>ddydd</a:t>
            </a:r>
            <a:r>
              <a:rPr lang="en-US" sz="1800" b="1" kern="1200" dirty="0">
                <a:solidFill>
                  <a:srgbClr val="FF0000"/>
                </a:solidFill>
                <a:latin typeface="+mj-lt"/>
                <a:ea typeface="+mj-ea"/>
                <a:cs typeface="+mj-cs"/>
              </a:rPr>
              <a:t> Mercher 2 Hydref</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a:t>
            </a:r>
          </a:p>
          <a:p>
            <a:pPr>
              <a:lnSpc>
                <a:spcPct val="115000"/>
              </a:lnSpc>
              <a:spcAft>
                <a:spcPts val="1000"/>
              </a:spcAft>
            </a:pPr>
            <a:endParaRPr lang="en-GB"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Os</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ydych</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yn</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gwybod</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na</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fyddwch</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gael</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y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dyddiadau</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uchod</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nodwch</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hyn</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ar</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eich</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cais</a:t>
            </a:r>
            <a:endPar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dirty="0" err="1">
                <a:solidFill>
                  <a:schemeClr val="bg1"/>
                </a:solidFill>
                <a:latin typeface="Calibri" panose="020F0502020204030204" pitchFamily="34" charset="0"/>
                <a:ea typeface="Calibri" panose="020F0502020204030204" pitchFamily="34" charset="0"/>
                <a:cs typeface="Calibri" panose="020F0502020204030204" pitchFamily="34" charset="0"/>
              </a:rPr>
              <a:t>Byddwn</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ea typeface="Calibri" panose="020F0502020204030204" pitchFamily="34" charset="0"/>
                <a:cs typeface="Calibri" panose="020F0502020204030204" pitchFamily="34" charset="0"/>
              </a:rPr>
              <a:t>yn</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ea typeface="Calibri" panose="020F0502020204030204" pitchFamily="34" charset="0"/>
                <a:cs typeface="Calibri" panose="020F0502020204030204" pitchFamily="34" charset="0"/>
              </a:rPr>
              <a:t>derbyn</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ea typeface="Calibri" panose="020F0502020204030204" pitchFamily="34" charset="0"/>
                <a:cs typeface="Calibri" panose="020F0502020204030204" pitchFamily="34" charset="0"/>
              </a:rPr>
              <a:t>ceisiadau</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ea typeface="Calibri" panose="020F0502020204030204" pitchFamily="34" charset="0"/>
                <a:cs typeface="Calibri" panose="020F0502020204030204" pitchFamily="34" charset="0"/>
              </a:rPr>
              <a:t>yn</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ea typeface="Calibri" panose="020F0502020204030204" pitchFamily="34" charset="0"/>
                <a:cs typeface="Calibri" panose="020F0502020204030204" pitchFamily="34" charset="0"/>
              </a:rPr>
              <a:t>Gymraeg</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 neu </a:t>
            </a:r>
            <a:r>
              <a:rPr lang="en-GB" dirty="0" err="1">
                <a:solidFill>
                  <a:schemeClr val="bg1"/>
                </a:solidFill>
                <a:latin typeface="Calibri" panose="020F0502020204030204" pitchFamily="34" charset="0"/>
                <a:ea typeface="Calibri" panose="020F0502020204030204" pitchFamily="34" charset="0"/>
                <a:cs typeface="Calibri" panose="020F0502020204030204" pitchFamily="34" charset="0"/>
              </a:rPr>
              <a:t>Saesneg</a:t>
            </a:r>
            <a:endParaRPr lang="en-GB"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800" dirty="0" err="1">
                <a:solidFill>
                  <a:schemeClr val="bg1"/>
                </a:solidFill>
                <a:latin typeface="Calibri" panose="020F0502020204030204" pitchFamily="34" charset="0"/>
                <a:ea typeface="Calibri" panose="020F0502020204030204" pitchFamily="34" charset="0"/>
                <a:cs typeface="Calibri" panose="020F0502020204030204" pitchFamily="34" charset="0"/>
              </a:rPr>
              <a:t>Bydd</a:t>
            </a:r>
            <a:r>
              <a:rPr lang="en-GB" sz="1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latin typeface="Calibri" panose="020F0502020204030204" pitchFamily="34" charset="0"/>
                <a:ea typeface="Calibri" panose="020F0502020204030204" pitchFamily="34" charset="0"/>
                <a:cs typeface="Calibri" panose="020F0502020204030204" pitchFamily="34" charset="0"/>
              </a:rPr>
              <a:t>cyfweliadau'n</a:t>
            </a:r>
            <a:r>
              <a:rPr lang="en-GB" sz="1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latin typeface="Calibri" panose="020F0502020204030204" pitchFamily="34" charset="0"/>
                <a:ea typeface="Calibri" panose="020F0502020204030204" pitchFamily="34" charset="0"/>
                <a:cs typeface="Calibri" panose="020F0502020204030204" pitchFamily="34" charset="0"/>
              </a:rPr>
              <a:t>cael</a:t>
            </a:r>
            <a:r>
              <a:rPr lang="en-GB" sz="1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latin typeface="Calibri" panose="020F0502020204030204" pitchFamily="34" charset="0"/>
                <a:ea typeface="Calibri" panose="020F0502020204030204" pitchFamily="34" charset="0"/>
                <a:cs typeface="Calibri" panose="020F0502020204030204" pitchFamily="34" charset="0"/>
              </a:rPr>
              <a:t>eu</a:t>
            </a:r>
            <a:r>
              <a:rPr lang="en-GB" sz="1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latin typeface="Calibri" panose="020F0502020204030204" pitchFamily="34" charset="0"/>
                <a:ea typeface="Calibri" panose="020F0502020204030204" pitchFamily="34" charset="0"/>
                <a:cs typeface="Calibri" panose="020F0502020204030204" pitchFamily="34" charset="0"/>
              </a:rPr>
              <a:t>cynnal</a:t>
            </a:r>
            <a:r>
              <a:rPr lang="en-GB" sz="1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latin typeface="Calibri" panose="020F0502020204030204" pitchFamily="34" charset="0"/>
                <a:ea typeface="Calibri" panose="020F0502020204030204" pitchFamily="34" charset="0"/>
                <a:cs typeface="Calibri" panose="020F0502020204030204" pitchFamily="34" charset="0"/>
              </a:rPr>
              <a:t>yn</a:t>
            </a:r>
            <a:r>
              <a:rPr lang="en-GB" sz="1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800" dirty="0" err="1">
                <a:solidFill>
                  <a:schemeClr val="bg1"/>
                </a:solidFill>
                <a:latin typeface="Calibri" panose="020F0502020204030204" pitchFamily="34" charset="0"/>
                <a:ea typeface="Calibri" panose="020F0502020204030204" pitchFamily="34" charset="0"/>
                <a:cs typeface="Calibri" panose="020F0502020204030204" pitchFamily="34" charset="0"/>
              </a:rPr>
              <a:t>Saesneg</a:t>
            </a:r>
            <a:endParaRPr sz="1800" dirty="0">
              <a:solidFill>
                <a:schemeClr val="bg1"/>
              </a:solidFill>
              <a:latin typeface="Calibri"/>
              <a:cs typeface="Calibri"/>
            </a:endParaRPr>
          </a:p>
        </p:txBody>
      </p:sp>
      <p:sp>
        <p:nvSpPr>
          <p:cNvPr id="6" name="object 6"/>
          <p:cNvSpPr txBox="1"/>
          <p:nvPr/>
        </p:nvSpPr>
        <p:spPr>
          <a:xfrm>
            <a:off x="9247714" y="5656845"/>
            <a:ext cx="8110220" cy="2198038"/>
          </a:xfrm>
          <a:prstGeom prst="rect">
            <a:avLst/>
          </a:prstGeom>
          <a:solidFill>
            <a:srgbClr val="C7263D"/>
          </a:solidFill>
        </p:spPr>
        <p:txBody>
          <a:bodyPr vert="horz" wrap="square" lIns="0" tIns="194310" rIns="0" bIns="0" rtlCol="0">
            <a:spAutoFit/>
          </a:bodyPr>
          <a:lstStyle/>
          <a:p>
            <a:pPr marL="138430">
              <a:lnSpc>
                <a:spcPct val="100000"/>
              </a:lnSpc>
              <a:spcBef>
                <a:spcPts val="1530"/>
              </a:spcBef>
            </a:pPr>
            <a:r>
              <a:rPr lang="en-GB" sz="1800" b="1" dirty="0" err="1">
                <a:solidFill>
                  <a:srgbClr val="FFFFFF"/>
                </a:solidFill>
                <a:latin typeface="Calibri"/>
                <a:cs typeface="Calibri"/>
              </a:rPr>
              <a:t>Defnyddir</a:t>
            </a:r>
            <a:r>
              <a:rPr lang="en-GB" sz="1800" b="1" dirty="0">
                <a:solidFill>
                  <a:srgbClr val="FFFFFF"/>
                </a:solidFill>
                <a:latin typeface="Calibri"/>
                <a:cs typeface="Calibri"/>
              </a:rPr>
              <a:t> </a:t>
            </a:r>
            <a:r>
              <a:rPr lang="en-GB" sz="1800" b="1" dirty="0" err="1">
                <a:solidFill>
                  <a:srgbClr val="FFFFFF"/>
                </a:solidFill>
                <a:latin typeface="Calibri"/>
                <a:cs typeface="Calibri"/>
              </a:rPr>
              <a:t>dulliau</a:t>
            </a:r>
            <a:r>
              <a:rPr lang="en-GB" sz="1800" b="1" dirty="0">
                <a:solidFill>
                  <a:srgbClr val="FFFFFF"/>
                </a:solidFill>
                <a:latin typeface="Calibri"/>
                <a:cs typeface="Calibri"/>
              </a:rPr>
              <a:t> </a:t>
            </a:r>
            <a:r>
              <a:rPr lang="en-GB" sz="1800" b="1" dirty="0" err="1">
                <a:solidFill>
                  <a:srgbClr val="FFFFFF"/>
                </a:solidFill>
                <a:latin typeface="Calibri"/>
                <a:cs typeface="Calibri"/>
              </a:rPr>
              <a:t>i</a:t>
            </a:r>
            <a:r>
              <a:rPr lang="en-GB" sz="1800" b="1" dirty="0">
                <a:solidFill>
                  <a:srgbClr val="FFFFFF"/>
                </a:solidFill>
                <a:latin typeface="Calibri"/>
                <a:cs typeface="Calibri"/>
              </a:rPr>
              <a:t> </a:t>
            </a:r>
            <a:r>
              <a:rPr lang="en-GB" sz="1800" b="1" dirty="0" err="1">
                <a:solidFill>
                  <a:srgbClr val="FFFFFF"/>
                </a:solidFill>
                <a:latin typeface="Calibri"/>
                <a:cs typeface="Calibri"/>
              </a:rPr>
              <a:t>gael</a:t>
            </a:r>
            <a:r>
              <a:rPr lang="en-GB" sz="1800" b="1" dirty="0">
                <a:solidFill>
                  <a:srgbClr val="FFFFFF"/>
                </a:solidFill>
                <a:latin typeface="Calibri"/>
                <a:cs typeface="Calibri"/>
              </a:rPr>
              <a:t> </a:t>
            </a:r>
            <a:r>
              <a:rPr lang="en-GB" sz="1800" b="1" dirty="0" err="1">
                <a:solidFill>
                  <a:srgbClr val="FFFFFF"/>
                </a:solidFill>
                <a:latin typeface="Calibri"/>
                <a:cs typeface="Calibri"/>
              </a:rPr>
              <a:t>gwared</a:t>
            </a:r>
            <a:r>
              <a:rPr lang="en-GB" sz="1800" b="1" dirty="0">
                <a:solidFill>
                  <a:srgbClr val="FFFFFF"/>
                </a:solidFill>
                <a:latin typeface="Calibri"/>
                <a:cs typeface="Calibri"/>
              </a:rPr>
              <a:t> </a:t>
            </a:r>
            <a:r>
              <a:rPr lang="en-GB" sz="1800" b="1" dirty="0" err="1">
                <a:solidFill>
                  <a:srgbClr val="FFFFFF"/>
                </a:solidFill>
                <a:latin typeface="Calibri"/>
                <a:cs typeface="Calibri"/>
              </a:rPr>
              <a:t>ar</a:t>
            </a:r>
            <a:r>
              <a:rPr lang="en-GB" sz="1800" b="1" dirty="0">
                <a:solidFill>
                  <a:srgbClr val="FFFFFF"/>
                </a:solidFill>
                <a:latin typeface="Calibri"/>
                <a:cs typeface="Calibri"/>
              </a:rPr>
              <a:t> </a:t>
            </a:r>
            <a:r>
              <a:rPr lang="en-GB" sz="1800" b="1" dirty="0" err="1">
                <a:solidFill>
                  <a:srgbClr val="FFFFFF"/>
                </a:solidFill>
                <a:latin typeface="Calibri"/>
                <a:cs typeface="Calibri"/>
              </a:rPr>
              <a:t>ragfarn</a:t>
            </a:r>
            <a:r>
              <a:rPr lang="en-GB" sz="1800" b="1" dirty="0">
                <a:solidFill>
                  <a:srgbClr val="FFFFFF"/>
                </a:solidFill>
                <a:latin typeface="Calibri"/>
                <a:cs typeface="Calibri"/>
              </a:rPr>
              <a:t> </a:t>
            </a:r>
            <a:r>
              <a:rPr lang="en-GB" sz="1800" b="1" dirty="0" err="1">
                <a:solidFill>
                  <a:srgbClr val="FFFFFF"/>
                </a:solidFill>
                <a:latin typeface="Calibri"/>
                <a:cs typeface="Calibri"/>
              </a:rPr>
              <a:t>yn</a:t>
            </a:r>
            <a:r>
              <a:rPr lang="en-GB" sz="1800" b="1" dirty="0">
                <a:solidFill>
                  <a:srgbClr val="FFFFFF"/>
                </a:solidFill>
                <a:latin typeface="Calibri"/>
                <a:cs typeface="Calibri"/>
              </a:rPr>
              <a:t> </a:t>
            </a:r>
            <a:r>
              <a:rPr lang="en-GB" sz="1800" b="1" dirty="0" err="1">
                <a:solidFill>
                  <a:srgbClr val="FFFFFF"/>
                </a:solidFill>
                <a:latin typeface="Calibri"/>
                <a:cs typeface="Calibri"/>
              </a:rPr>
              <a:t>systematig</a:t>
            </a:r>
            <a:r>
              <a:rPr lang="en-GB" sz="1800" b="1" dirty="0">
                <a:solidFill>
                  <a:srgbClr val="FFFFFF"/>
                </a:solidFill>
                <a:latin typeface="Calibri"/>
                <a:cs typeface="Calibri"/>
              </a:rPr>
              <a:t> </a:t>
            </a:r>
            <a:r>
              <a:rPr lang="en-GB" sz="1800" b="1" dirty="0" err="1">
                <a:solidFill>
                  <a:srgbClr val="FFFFFF"/>
                </a:solidFill>
                <a:latin typeface="Calibri"/>
                <a:cs typeface="Calibri"/>
              </a:rPr>
              <a:t>o'r</a:t>
            </a:r>
            <a:r>
              <a:rPr lang="en-GB" sz="1800" b="1" dirty="0">
                <a:solidFill>
                  <a:srgbClr val="FFFFFF"/>
                </a:solidFill>
                <a:latin typeface="Calibri"/>
                <a:cs typeface="Calibri"/>
              </a:rPr>
              <a:t> broses </a:t>
            </a:r>
            <a:r>
              <a:rPr lang="en-GB" sz="1800" b="1" dirty="0" err="1">
                <a:solidFill>
                  <a:srgbClr val="FFFFFF"/>
                </a:solidFill>
                <a:latin typeface="Calibri"/>
                <a:cs typeface="Calibri"/>
              </a:rPr>
              <a:t>adolygu</a:t>
            </a:r>
            <a:r>
              <a:rPr lang="en-GB" sz="1800" b="1" dirty="0">
                <a:solidFill>
                  <a:srgbClr val="FFFFFF"/>
                </a:solidFill>
                <a:latin typeface="Calibri"/>
                <a:cs typeface="Calibri"/>
              </a:rPr>
              <a:t>:</a:t>
            </a:r>
          </a:p>
          <a:p>
            <a:pPr marL="138430">
              <a:lnSpc>
                <a:spcPct val="100000"/>
              </a:lnSpc>
              <a:spcBef>
                <a:spcPts val="1530"/>
              </a:spcBef>
            </a:pPr>
            <a:endParaRPr sz="1800" dirty="0">
              <a:latin typeface="Calibri"/>
              <a:cs typeface="Calibri"/>
            </a:endParaRPr>
          </a:p>
          <a:p>
            <a:pPr marL="138430" marR="899794" indent="227965">
              <a:lnSpc>
                <a:spcPct val="114599"/>
              </a:lnSpc>
              <a:buAutoNum type="arabicPeriod"/>
              <a:tabLst>
                <a:tab pos="366395" algn="l"/>
              </a:tabLst>
            </a:pPr>
            <a:r>
              <a:rPr lang="en-GB" sz="1800" b="1" dirty="0" err="1">
                <a:solidFill>
                  <a:srgbClr val="FFFFFF"/>
                </a:solidFill>
                <a:latin typeface="Calibri"/>
                <a:cs typeface="Calibri"/>
              </a:rPr>
              <a:t>anhysbysu</a:t>
            </a:r>
            <a:r>
              <a:rPr lang="en-GB" sz="1800" b="1" dirty="0">
                <a:solidFill>
                  <a:srgbClr val="FFFFFF"/>
                </a:solidFill>
                <a:latin typeface="Calibri"/>
                <a:cs typeface="Calibri"/>
              </a:rPr>
              <a:t> – </a:t>
            </a:r>
            <a:r>
              <a:rPr lang="en-GB" sz="1800" b="1" dirty="0" err="1">
                <a:solidFill>
                  <a:srgbClr val="FFFFFF"/>
                </a:solidFill>
                <a:latin typeface="Calibri"/>
                <a:cs typeface="Calibri"/>
              </a:rPr>
              <a:t>dileu'r</a:t>
            </a:r>
            <a:r>
              <a:rPr lang="en-GB" sz="1800" b="1" dirty="0">
                <a:solidFill>
                  <a:srgbClr val="FFFFFF"/>
                </a:solidFill>
                <a:latin typeface="Calibri"/>
                <a:cs typeface="Calibri"/>
              </a:rPr>
              <a:t> </a:t>
            </a:r>
            <a:r>
              <a:rPr lang="en-GB" sz="1800" b="1" dirty="0" err="1">
                <a:solidFill>
                  <a:srgbClr val="FFFFFF"/>
                </a:solidFill>
                <a:latin typeface="Calibri"/>
                <a:cs typeface="Calibri"/>
              </a:rPr>
              <a:t>holl</a:t>
            </a:r>
            <a:r>
              <a:rPr lang="en-GB" sz="1800" b="1" dirty="0">
                <a:solidFill>
                  <a:srgbClr val="FFFFFF"/>
                </a:solidFill>
                <a:latin typeface="Calibri"/>
                <a:cs typeface="Calibri"/>
              </a:rPr>
              <a:t> </a:t>
            </a:r>
            <a:r>
              <a:rPr lang="en-GB" sz="1800" b="1" dirty="0" err="1">
                <a:solidFill>
                  <a:srgbClr val="FFFFFF"/>
                </a:solidFill>
                <a:latin typeface="Calibri"/>
                <a:cs typeface="Calibri"/>
              </a:rPr>
              <a:t>wybodaeth</a:t>
            </a:r>
            <a:r>
              <a:rPr lang="en-GB" sz="1800" b="1" dirty="0">
                <a:solidFill>
                  <a:srgbClr val="FFFFFF"/>
                </a:solidFill>
                <a:latin typeface="Calibri"/>
                <a:cs typeface="Calibri"/>
              </a:rPr>
              <a:t> </a:t>
            </a:r>
            <a:r>
              <a:rPr lang="en-GB" sz="1800" b="1" dirty="0" err="1">
                <a:solidFill>
                  <a:srgbClr val="FFFFFF"/>
                </a:solidFill>
                <a:latin typeface="Calibri"/>
                <a:cs typeface="Calibri"/>
              </a:rPr>
              <a:t>bersonol</a:t>
            </a:r>
            <a:r>
              <a:rPr lang="en-GB" sz="1800" b="1" dirty="0">
                <a:solidFill>
                  <a:srgbClr val="FFFFFF"/>
                </a:solidFill>
                <a:latin typeface="Calibri"/>
                <a:cs typeface="Calibri"/>
              </a:rPr>
              <a:t> </a:t>
            </a:r>
            <a:r>
              <a:rPr lang="en-GB" sz="1800" b="1" dirty="0" err="1">
                <a:solidFill>
                  <a:srgbClr val="FFFFFF"/>
                </a:solidFill>
                <a:latin typeface="Calibri"/>
                <a:cs typeface="Calibri"/>
              </a:rPr>
              <a:t>adnabyddadwy</a:t>
            </a:r>
            <a:r>
              <a:rPr lang="en-GB" sz="1800" b="1" dirty="0">
                <a:solidFill>
                  <a:srgbClr val="FFFFFF"/>
                </a:solidFill>
                <a:latin typeface="Calibri"/>
                <a:cs typeface="Calibri"/>
              </a:rPr>
              <a:t> o </a:t>
            </a:r>
            <a:r>
              <a:rPr lang="en-GB" sz="1800" b="1" dirty="0" err="1">
                <a:solidFill>
                  <a:srgbClr val="FFFFFF"/>
                </a:solidFill>
                <a:latin typeface="Calibri"/>
                <a:cs typeface="Calibri"/>
              </a:rPr>
              <a:t>gais</a:t>
            </a:r>
            <a:r>
              <a:rPr lang="en-GB" sz="1800" b="1" dirty="0">
                <a:solidFill>
                  <a:srgbClr val="FFFFFF"/>
                </a:solidFill>
                <a:latin typeface="Calibri"/>
                <a:cs typeface="Calibri"/>
              </a:rPr>
              <a:t>.</a:t>
            </a:r>
            <a:endParaRPr lang="en-GB" spc="-10" dirty="0">
              <a:solidFill>
                <a:srgbClr val="FFFFFF"/>
              </a:solidFill>
              <a:latin typeface="Calibri"/>
              <a:cs typeface="Calibri"/>
            </a:endParaRPr>
          </a:p>
          <a:p>
            <a:pPr marL="138430" marR="899794" indent="227965">
              <a:lnSpc>
                <a:spcPct val="114599"/>
              </a:lnSpc>
              <a:buAutoNum type="arabicPeriod"/>
              <a:tabLst>
                <a:tab pos="366395" algn="l"/>
              </a:tabLst>
            </a:pPr>
            <a:endParaRPr lang="en-GB" sz="1800" spc="-10" dirty="0">
              <a:solidFill>
                <a:srgbClr val="FFFFFF"/>
              </a:solidFill>
              <a:latin typeface="Calibri"/>
              <a:cs typeface="Calibri"/>
            </a:endParaRPr>
          </a:p>
          <a:p>
            <a:pPr marL="138430" marR="899794" indent="227965">
              <a:lnSpc>
                <a:spcPct val="114599"/>
              </a:lnSpc>
              <a:buAutoNum type="arabicPeriod"/>
              <a:tabLst>
                <a:tab pos="366395" algn="l"/>
              </a:tabLst>
            </a:pPr>
            <a:r>
              <a:rPr lang="en-GB" sz="1800" dirty="0" err="1">
                <a:solidFill>
                  <a:schemeClr val="bg1"/>
                </a:solidFill>
                <a:latin typeface="Calibri"/>
                <a:cs typeface="Calibri"/>
              </a:rPr>
              <a:t>Doethineb</a:t>
            </a:r>
            <a:r>
              <a:rPr lang="en-GB" sz="1800" dirty="0">
                <a:solidFill>
                  <a:schemeClr val="bg1"/>
                </a:solidFill>
                <a:latin typeface="Calibri"/>
                <a:cs typeface="Calibri"/>
              </a:rPr>
              <a:t> y </a:t>
            </a:r>
            <a:r>
              <a:rPr lang="en-GB" sz="1800" dirty="0" err="1">
                <a:solidFill>
                  <a:schemeClr val="bg1"/>
                </a:solidFill>
                <a:latin typeface="Calibri"/>
                <a:cs typeface="Calibri"/>
              </a:rPr>
              <a:t>dorf</a:t>
            </a:r>
            <a:r>
              <a:rPr lang="en-GB" sz="1800" dirty="0">
                <a:solidFill>
                  <a:schemeClr val="bg1"/>
                </a:solidFill>
                <a:latin typeface="Calibri"/>
                <a:cs typeface="Calibri"/>
              </a:rPr>
              <a:t> – </a:t>
            </a:r>
            <a:r>
              <a:rPr lang="en-GB" sz="1800" dirty="0" err="1">
                <a:solidFill>
                  <a:schemeClr val="bg1"/>
                </a:solidFill>
                <a:latin typeface="Calibri"/>
                <a:cs typeface="Calibri"/>
              </a:rPr>
              <a:t>mae</a:t>
            </a:r>
            <a:r>
              <a:rPr lang="en-GB" sz="1800" dirty="0">
                <a:solidFill>
                  <a:schemeClr val="bg1"/>
                </a:solidFill>
                <a:latin typeface="Calibri"/>
                <a:cs typeface="Calibri"/>
              </a:rPr>
              <a:t> </a:t>
            </a:r>
            <a:r>
              <a:rPr lang="en-GB" sz="1800" dirty="0" err="1">
                <a:solidFill>
                  <a:schemeClr val="bg1"/>
                </a:solidFill>
                <a:latin typeface="Calibri"/>
                <a:cs typeface="Calibri"/>
              </a:rPr>
              <a:t>cael</a:t>
            </a:r>
            <a:r>
              <a:rPr lang="en-GB" sz="1800" dirty="0">
                <a:solidFill>
                  <a:schemeClr val="bg1"/>
                </a:solidFill>
                <a:latin typeface="Calibri"/>
                <a:cs typeface="Calibri"/>
              </a:rPr>
              <a:t> </a:t>
            </a:r>
            <a:r>
              <a:rPr lang="en-GB" sz="1800" dirty="0" err="1">
                <a:solidFill>
                  <a:schemeClr val="bg1"/>
                </a:solidFill>
                <a:latin typeface="Calibri"/>
                <a:cs typeface="Calibri"/>
              </a:rPr>
              <a:t>mwy</a:t>
            </a:r>
            <a:r>
              <a:rPr lang="en-GB" sz="1800" dirty="0">
                <a:solidFill>
                  <a:schemeClr val="bg1"/>
                </a:solidFill>
                <a:latin typeface="Calibri"/>
                <a:cs typeface="Calibri"/>
              </a:rPr>
              <a:t> nag un person </a:t>
            </a:r>
            <a:r>
              <a:rPr lang="en-GB" sz="1800" dirty="0" err="1">
                <a:solidFill>
                  <a:schemeClr val="bg1"/>
                </a:solidFill>
                <a:latin typeface="Calibri"/>
                <a:cs typeface="Calibri"/>
              </a:rPr>
              <a:t>i</a:t>
            </a:r>
            <a:r>
              <a:rPr lang="en-GB" sz="1800" dirty="0">
                <a:solidFill>
                  <a:schemeClr val="bg1"/>
                </a:solidFill>
                <a:latin typeface="Calibri"/>
                <a:cs typeface="Calibri"/>
              </a:rPr>
              <a:t> </a:t>
            </a:r>
            <a:r>
              <a:rPr lang="en-GB" sz="1800" dirty="0" err="1">
                <a:solidFill>
                  <a:schemeClr val="bg1"/>
                </a:solidFill>
                <a:latin typeface="Calibri"/>
                <a:cs typeface="Calibri"/>
              </a:rPr>
              <a:t>adolygu</a:t>
            </a:r>
            <a:r>
              <a:rPr lang="en-GB" sz="1800" dirty="0">
                <a:solidFill>
                  <a:schemeClr val="bg1"/>
                </a:solidFill>
                <a:latin typeface="Calibri"/>
                <a:cs typeface="Calibri"/>
              </a:rPr>
              <a:t> </a:t>
            </a:r>
            <a:r>
              <a:rPr lang="en-GB" sz="1800" dirty="0" err="1">
                <a:solidFill>
                  <a:schemeClr val="bg1"/>
                </a:solidFill>
                <a:latin typeface="Calibri"/>
                <a:cs typeface="Calibri"/>
              </a:rPr>
              <a:t>ceisiadau</a:t>
            </a:r>
            <a:r>
              <a:rPr lang="en-GB" sz="1800" dirty="0">
                <a:solidFill>
                  <a:schemeClr val="bg1"/>
                </a:solidFill>
                <a:latin typeface="Calibri"/>
                <a:cs typeface="Calibri"/>
              </a:rPr>
              <a:t> </a:t>
            </a:r>
            <a:r>
              <a:rPr lang="en-GB" sz="1800" dirty="0" err="1">
                <a:solidFill>
                  <a:schemeClr val="bg1"/>
                </a:solidFill>
                <a:latin typeface="Calibri"/>
                <a:cs typeface="Calibri"/>
              </a:rPr>
              <a:t>yn</a:t>
            </a:r>
            <a:r>
              <a:rPr lang="en-GB" sz="1800" dirty="0">
                <a:solidFill>
                  <a:schemeClr val="bg1"/>
                </a:solidFill>
                <a:latin typeface="Calibri"/>
                <a:cs typeface="Calibri"/>
              </a:rPr>
              <a:t> </a:t>
            </a:r>
            <a:r>
              <a:rPr lang="en-GB" sz="1800" dirty="0" err="1">
                <a:solidFill>
                  <a:schemeClr val="bg1"/>
                </a:solidFill>
                <a:latin typeface="Calibri"/>
                <a:cs typeface="Calibri"/>
              </a:rPr>
              <a:t>helpu</a:t>
            </a:r>
            <a:r>
              <a:rPr lang="en-GB" sz="1800" dirty="0">
                <a:solidFill>
                  <a:schemeClr val="bg1"/>
                </a:solidFill>
                <a:latin typeface="Calibri"/>
                <a:cs typeface="Calibri"/>
              </a:rPr>
              <a:t> </a:t>
            </a:r>
            <a:r>
              <a:rPr lang="en-GB" sz="1800" dirty="0" err="1">
                <a:solidFill>
                  <a:schemeClr val="bg1"/>
                </a:solidFill>
                <a:latin typeface="Calibri"/>
                <a:cs typeface="Calibri"/>
              </a:rPr>
              <a:t>i</a:t>
            </a:r>
            <a:r>
              <a:rPr lang="en-GB" sz="1800" dirty="0">
                <a:solidFill>
                  <a:schemeClr val="bg1"/>
                </a:solidFill>
                <a:latin typeface="Calibri"/>
                <a:cs typeface="Calibri"/>
              </a:rPr>
              <a:t> </a:t>
            </a:r>
            <a:r>
              <a:rPr lang="en-GB" sz="1800" dirty="0" err="1">
                <a:solidFill>
                  <a:schemeClr val="bg1"/>
                </a:solidFill>
                <a:latin typeface="Calibri"/>
                <a:cs typeface="Calibri"/>
              </a:rPr>
              <a:t>gyfartaledd</a:t>
            </a:r>
            <a:r>
              <a:rPr lang="en-GB" sz="1800" dirty="0">
                <a:solidFill>
                  <a:schemeClr val="bg1"/>
                </a:solidFill>
                <a:latin typeface="Calibri"/>
                <a:cs typeface="Calibri"/>
              </a:rPr>
              <a:t> </a:t>
            </a:r>
            <a:r>
              <a:rPr lang="en-GB" sz="1800" dirty="0" err="1">
                <a:solidFill>
                  <a:schemeClr val="bg1"/>
                </a:solidFill>
                <a:latin typeface="Calibri"/>
                <a:cs typeface="Calibri"/>
              </a:rPr>
              <a:t>goddrychedd</a:t>
            </a:r>
            <a:r>
              <a:rPr lang="en-GB" sz="1800" dirty="0">
                <a:solidFill>
                  <a:schemeClr val="bg1"/>
                </a:solidFill>
                <a:latin typeface="Calibri"/>
                <a:cs typeface="Calibri"/>
              </a:rPr>
              <a:t> </a:t>
            </a:r>
            <a:r>
              <a:rPr lang="en-GB" sz="1800" dirty="0" err="1">
                <a:solidFill>
                  <a:schemeClr val="bg1"/>
                </a:solidFill>
                <a:latin typeface="Calibri"/>
                <a:cs typeface="Calibri"/>
              </a:rPr>
              <a:t>ar</a:t>
            </a:r>
            <a:r>
              <a:rPr lang="en-GB" sz="1800" dirty="0">
                <a:solidFill>
                  <a:schemeClr val="bg1"/>
                </a:solidFill>
                <a:latin typeface="Calibri"/>
                <a:cs typeface="Calibri"/>
              </a:rPr>
              <a:t> </a:t>
            </a:r>
            <a:r>
              <a:rPr lang="en-GB" sz="1800" dirty="0" err="1">
                <a:solidFill>
                  <a:schemeClr val="bg1"/>
                </a:solidFill>
                <a:latin typeface="Calibri"/>
                <a:cs typeface="Calibri"/>
              </a:rPr>
              <a:t>gyfer</a:t>
            </a:r>
            <a:r>
              <a:rPr lang="en-GB" sz="1800" dirty="0">
                <a:solidFill>
                  <a:schemeClr val="bg1"/>
                </a:solidFill>
                <a:latin typeface="Calibri"/>
                <a:cs typeface="Calibri"/>
              </a:rPr>
              <a:t> </a:t>
            </a:r>
            <a:r>
              <a:rPr lang="en-GB" sz="1800" dirty="0" err="1">
                <a:solidFill>
                  <a:schemeClr val="bg1"/>
                </a:solidFill>
                <a:latin typeface="Calibri"/>
                <a:cs typeface="Calibri"/>
              </a:rPr>
              <a:t>asesiad</a:t>
            </a:r>
            <a:r>
              <a:rPr lang="en-GB" sz="1800" dirty="0">
                <a:solidFill>
                  <a:schemeClr val="bg1"/>
                </a:solidFill>
                <a:latin typeface="Calibri"/>
                <a:cs typeface="Calibri"/>
              </a:rPr>
              <a:t> </a:t>
            </a:r>
            <a:r>
              <a:rPr lang="en-GB" sz="1800" dirty="0" err="1">
                <a:solidFill>
                  <a:schemeClr val="bg1"/>
                </a:solidFill>
                <a:latin typeface="Calibri"/>
                <a:cs typeface="Calibri"/>
              </a:rPr>
              <a:t>mwy</a:t>
            </a:r>
            <a:r>
              <a:rPr lang="en-GB" sz="1800" dirty="0">
                <a:solidFill>
                  <a:schemeClr val="bg1"/>
                </a:solidFill>
                <a:latin typeface="Calibri"/>
                <a:cs typeface="Calibri"/>
              </a:rPr>
              <a:t> </a:t>
            </a:r>
            <a:r>
              <a:rPr lang="en-GB" sz="1800" dirty="0" err="1">
                <a:solidFill>
                  <a:schemeClr val="bg1"/>
                </a:solidFill>
                <a:latin typeface="Calibri"/>
                <a:cs typeface="Calibri"/>
              </a:rPr>
              <a:t>cywir</a:t>
            </a:r>
            <a:r>
              <a:rPr lang="en-GB" sz="1800" dirty="0">
                <a:solidFill>
                  <a:schemeClr val="bg1"/>
                </a:solidFill>
                <a:latin typeface="Calibri"/>
                <a:cs typeface="Calibri"/>
              </a:rPr>
              <a:t> o </a:t>
            </a:r>
            <a:r>
              <a:rPr lang="en-GB" sz="1800" dirty="0" err="1">
                <a:solidFill>
                  <a:schemeClr val="bg1"/>
                </a:solidFill>
                <a:latin typeface="Calibri"/>
                <a:cs typeface="Calibri"/>
              </a:rPr>
              <a:t>deilyngdod</a:t>
            </a:r>
            <a:endParaRPr sz="1800" dirty="0">
              <a:solidFill>
                <a:schemeClr val="bg1"/>
              </a:solidFill>
              <a:latin typeface="Calibri"/>
              <a:cs typeface="Calibri"/>
            </a:endParaRPr>
          </a:p>
        </p:txBody>
      </p:sp>
    </p:spTree>
    <p:extLst>
      <p:ext uri="{BB962C8B-B14F-4D97-AF65-F5344CB8AC3E}">
        <p14:creationId xmlns:p14="http://schemas.microsoft.com/office/powerpoint/2010/main" val="1438807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7998" cy="10286999"/>
            </a:xfrm>
            <a:prstGeom prst="rect">
              <a:avLst/>
            </a:prstGeom>
          </p:spPr>
        </p:pic>
        <p:pic>
          <p:nvPicPr>
            <p:cNvPr id="4" name="object 4"/>
            <p:cNvPicPr/>
            <p:nvPr/>
          </p:nvPicPr>
          <p:blipFill>
            <a:blip r:embed="rId3" cstate="print"/>
            <a:stretch>
              <a:fillRect/>
            </a:stretch>
          </p:blipFill>
          <p:spPr>
            <a:xfrm>
              <a:off x="7011320" y="1368614"/>
              <a:ext cx="4267199" cy="3171824"/>
            </a:xfrm>
            <a:prstGeom prst="rect">
              <a:avLst/>
            </a:prstGeom>
          </p:spPr>
        </p:pic>
      </p:grpSp>
      <p:grpSp>
        <p:nvGrpSpPr>
          <p:cNvPr id="6" name="object 6"/>
          <p:cNvGrpSpPr/>
          <p:nvPr/>
        </p:nvGrpSpPr>
        <p:grpSpPr>
          <a:xfrm>
            <a:off x="-19" y="7040694"/>
            <a:ext cx="18288654" cy="3246305"/>
            <a:chOff x="-19" y="7040694"/>
            <a:chExt cx="18288654" cy="3246305"/>
          </a:xfrm>
        </p:grpSpPr>
        <p:sp>
          <p:nvSpPr>
            <p:cNvPr id="7" name="object 7"/>
            <p:cNvSpPr/>
            <p:nvPr/>
          </p:nvSpPr>
          <p:spPr>
            <a:xfrm>
              <a:off x="6668319" y="7040694"/>
              <a:ext cx="4951730" cy="0"/>
            </a:xfrm>
            <a:custGeom>
              <a:avLst/>
              <a:gdLst/>
              <a:ahLst/>
              <a:cxnLst/>
              <a:rect l="l" t="t" r="r" b="b"/>
              <a:pathLst>
                <a:path w="4951730">
                  <a:moveTo>
                    <a:pt x="0" y="0"/>
                  </a:moveTo>
                  <a:lnTo>
                    <a:pt x="4951360" y="0"/>
                  </a:lnTo>
                </a:path>
              </a:pathLst>
            </a:custGeom>
            <a:ln w="19049">
              <a:solidFill>
                <a:srgbClr val="D99823"/>
              </a:solidFill>
            </a:ln>
          </p:spPr>
          <p:txBody>
            <a:bodyPr wrap="square" lIns="0" tIns="0" rIns="0" bIns="0" rtlCol="0"/>
            <a:lstStyle/>
            <a:p>
              <a:endParaRPr/>
            </a:p>
          </p:txBody>
        </p:sp>
        <p:sp>
          <p:nvSpPr>
            <p:cNvPr id="8" name="object 8"/>
            <p:cNvSpPr/>
            <p:nvPr/>
          </p:nvSpPr>
          <p:spPr>
            <a:xfrm>
              <a:off x="-19" y="10210799"/>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C7263D"/>
            </a:solidFill>
          </p:spPr>
          <p:txBody>
            <a:bodyPr wrap="square" lIns="0" tIns="0" rIns="0" bIns="0" rtlCol="0"/>
            <a:lstStyle/>
            <a:p>
              <a:endParaRPr/>
            </a:p>
          </p:txBody>
        </p:sp>
        <p:sp>
          <p:nvSpPr>
            <p:cNvPr id="9" name="object 9"/>
            <p:cNvSpPr/>
            <p:nvPr/>
          </p:nvSpPr>
          <p:spPr>
            <a:xfrm>
              <a:off x="0" y="10135326"/>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D99823"/>
            </a:solidFill>
          </p:spPr>
          <p:txBody>
            <a:bodyPr wrap="square" lIns="0" tIns="0" rIns="0" bIns="0" rtlCol="0"/>
            <a:lstStyle/>
            <a:p>
              <a:endParaRPr/>
            </a:p>
          </p:txBody>
        </p:sp>
      </p:grpSp>
      <p:sp>
        <p:nvSpPr>
          <p:cNvPr id="11" name="object 11"/>
          <p:cNvSpPr txBox="1"/>
          <p:nvPr/>
        </p:nvSpPr>
        <p:spPr>
          <a:xfrm>
            <a:off x="3653085" y="7851744"/>
            <a:ext cx="10982325" cy="474489"/>
          </a:xfrm>
          <a:prstGeom prst="rect">
            <a:avLst/>
          </a:prstGeom>
        </p:spPr>
        <p:txBody>
          <a:bodyPr vert="horz" wrap="square" lIns="0" tIns="12700" rIns="0" bIns="0" rtlCol="0">
            <a:spAutoFit/>
          </a:bodyPr>
          <a:lstStyle/>
          <a:p>
            <a:pPr marL="12700" algn="ctr">
              <a:lnSpc>
                <a:spcPct val="100000"/>
              </a:lnSpc>
              <a:spcBef>
                <a:spcPts val="100"/>
              </a:spcBef>
            </a:pPr>
            <a:r>
              <a:rPr lang="en-GB" sz="3000" b="1" dirty="0" err="1">
                <a:solidFill>
                  <a:srgbClr val="FFFFFF"/>
                </a:solidFill>
                <a:latin typeface="Calibri"/>
                <a:cs typeface="Calibri"/>
              </a:rPr>
              <a:t>Diolch</a:t>
            </a:r>
            <a:r>
              <a:rPr lang="en-GB" sz="3000" b="1" dirty="0">
                <a:solidFill>
                  <a:srgbClr val="FFFFFF"/>
                </a:solidFill>
                <a:latin typeface="Calibri"/>
                <a:cs typeface="Calibri"/>
              </a:rPr>
              <a:t> am </a:t>
            </a:r>
            <a:r>
              <a:rPr lang="en-GB" sz="3000" b="1" dirty="0" err="1">
                <a:solidFill>
                  <a:srgbClr val="FFFFFF"/>
                </a:solidFill>
                <a:latin typeface="Calibri"/>
                <a:cs typeface="Calibri"/>
              </a:rPr>
              <a:t>eich</a:t>
            </a:r>
            <a:r>
              <a:rPr lang="en-GB" sz="3000" b="1" dirty="0">
                <a:solidFill>
                  <a:srgbClr val="FFFFFF"/>
                </a:solidFill>
                <a:latin typeface="Calibri"/>
                <a:cs typeface="Calibri"/>
              </a:rPr>
              <a:t> </a:t>
            </a:r>
            <a:r>
              <a:rPr lang="en-GB" sz="3000" b="1" dirty="0" err="1">
                <a:solidFill>
                  <a:srgbClr val="FFFFFF"/>
                </a:solidFill>
                <a:latin typeface="Calibri"/>
                <a:cs typeface="Calibri"/>
              </a:rPr>
              <a:t>diddordeb</a:t>
            </a:r>
            <a:endParaRPr sz="3000" dirty="0">
              <a:latin typeface="Calibri"/>
              <a:cs typeface="Calibri"/>
            </a:endParaRPr>
          </a:p>
        </p:txBody>
      </p:sp>
      <p:sp>
        <p:nvSpPr>
          <p:cNvPr id="10" name="object 9">
            <a:extLst>
              <a:ext uri="{FF2B5EF4-FFF2-40B4-BE49-F238E27FC236}">
                <a16:creationId xmlns:a16="http://schemas.microsoft.com/office/drawing/2014/main" id="{C026F2E7-B601-3E4C-0A68-C47202F6E5B4}"/>
              </a:ext>
            </a:extLst>
          </p:cNvPr>
          <p:cNvSpPr txBox="1"/>
          <p:nvPr/>
        </p:nvSpPr>
        <p:spPr>
          <a:xfrm>
            <a:off x="6559177" y="4749474"/>
            <a:ext cx="5170170" cy="1597025"/>
          </a:xfrm>
          <a:prstGeom prst="rect">
            <a:avLst/>
          </a:prstGeom>
        </p:spPr>
        <p:txBody>
          <a:bodyPr vert="horz" wrap="square" lIns="0" tIns="12700" rIns="0" bIns="0" rtlCol="0">
            <a:spAutoFit/>
          </a:bodyPr>
          <a:lstStyle/>
          <a:p>
            <a:pPr marL="12700" marR="5080" indent="-635" algn="ctr">
              <a:lnSpc>
                <a:spcPct val="114599"/>
              </a:lnSpc>
              <a:spcBef>
                <a:spcPts val="100"/>
              </a:spcBef>
            </a:pPr>
            <a:r>
              <a:rPr lang="en-GB" sz="3000" dirty="0">
                <a:solidFill>
                  <a:srgbClr val="FFFFFF"/>
                </a:solidFill>
                <a:latin typeface="Calibri"/>
                <a:cs typeface="Calibri"/>
              </a:rPr>
              <a:t>NEWID</a:t>
            </a:r>
            <a:r>
              <a:rPr sz="3000" spc="-130" dirty="0">
                <a:solidFill>
                  <a:srgbClr val="FFFFFF"/>
                </a:solidFill>
                <a:latin typeface="Calibri"/>
                <a:cs typeface="Calibri"/>
              </a:rPr>
              <a:t> </a:t>
            </a:r>
            <a:r>
              <a:rPr lang="en-GB" sz="3000" b="1" spc="-20" dirty="0">
                <a:solidFill>
                  <a:srgbClr val="C7263D"/>
                </a:solidFill>
                <a:latin typeface="Calibri"/>
                <a:cs typeface="Calibri"/>
              </a:rPr>
              <a:t>CAMP</a:t>
            </a:r>
          </a:p>
          <a:p>
            <a:pPr marL="12700" marR="5080" indent="-635" algn="ctr">
              <a:lnSpc>
                <a:spcPct val="114599"/>
              </a:lnSpc>
              <a:spcBef>
                <a:spcPts val="100"/>
              </a:spcBef>
            </a:pPr>
            <a:r>
              <a:rPr lang="en-GB" sz="3000" dirty="0">
                <a:solidFill>
                  <a:srgbClr val="FFFFFF"/>
                </a:solidFill>
                <a:latin typeface="Calibri"/>
                <a:cs typeface="Calibri"/>
              </a:rPr>
              <a:t>CRYFHAU</a:t>
            </a:r>
            <a:r>
              <a:rPr sz="3000" spc="-170" dirty="0">
                <a:solidFill>
                  <a:srgbClr val="FFFFFF"/>
                </a:solidFill>
                <a:latin typeface="Calibri"/>
                <a:cs typeface="Calibri"/>
              </a:rPr>
              <a:t> </a:t>
            </a:r>
            <a:r>
              <a:rPr lang="en-GB" sz="3000" b="1" spc="-10" dirty="0">
                <a:solidFill>
                  <a:srgbClr val="C7263D"/>
                </a:solidFill>
                <a:latin typeface="Calibri"/>
                <a:cs typeface="Calibri"/>
              </a:rPr>
              <a:t>CYMUNEDAU</a:t>
            </a:r>
            <a:r>
              <a:rPr sz="3000" b="1" spc="-10" dirty="0">
                <a:solidFill>
                  <a:srgbClr val="C7263D"/>
                </a:solidFill>
                <a:latin typeface="Calibri"/>
                <a:cs typeface="Calibri"/>
              </a:rPr>
              <a:t> </a:t>
            </a:r>
            <a:r>
              <a:rPr lang="en-GB" sz="3000" dirty="0">
                <a:solidFill>
                  <a:srgbClr val="FFFFFF"/>
                </a:solidFill>
                <a:latin typeface="Calibri"/>
                <a:cs typeface="Calibri"/>
              </a:rPr>
              <a:t>TRAWSNEWID</a:t>
            </a:r>
            <a:r>
              <a:rPr sz="3000" spc="-155" dirty="0">
                <a:solidFill>
                  <a:srgbClr val="FFFFFF"/>
                </a:solidFill>
                <a:latin typeface="Calibri"/>
                <a:cs typeface="Calibri"/>
              </a:rPr>
              <a:t> </a:t>
            </a:r>
            <a:r>
              <a:rPr lang="en-GB" sz="3000" b="1" spc="-10" dirty="0">
                <a:solidFill>
                  <a:srgbClr val="C7263D"/>
                </a:solidFill>
                <a:latin typeface="Calibri"/>
                <a:cs typeface="Calibri"/>
              </a:rPr>
              <a:t>BYWYDAU</a:t>
            </a:r>
            <a:endParaRPr sz="3000" dirty="0">
              <a:latin typeface="Calibri"/>
              <a:cs typeface="Calibri"/>
            </a:endParaRPr>
          </a:p>
        </p:txBody>
      </p:sp>
    </p:spTree>
    <p:extLst>
      <p:ext uri="{BB962C8B-B14F-4D97-AF65-F5344CB8AC3E}">
        <p14:creationId xmlns:p14="http://schemas.microsoft.com/office/powerpoint/2010/main" val="992875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0" y="0"/>
            <a:ext cx="9143999" cy="10285913"/>
          </a:xfrm>
          <a:prstGeom prst="rect">
            <a:avLst/>
          </a:prstGeom>
        </p:spPr>
      </p:pic>
      <p:sp>
        <p:nvSpPr>
          <p:cNvPr id="3" name="object 3"/>
          <p:cNvSpPr/>
          <p:nvPr/>
        </p:nvSpPr>
        <p:spPr>
          <a:xfrm>
            <a:off x="1028700" y="2701289"/>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562983" rIns="0" bIns="0" rtlCol="0">
            <a:spAutoFit/>
          </a:bodyPr>
          <a:lstStyle/>
          <a:p>
            <a:pPr marL="12700">
              <a:lnSpc>
                <a:spcPct val="100000"/>
              </a:lnSpc>
              <a:spcBef>
                <a:spcPts val="100"/>
              </a:spcBef>
            </a:pPr>
            <a:r>
              <a:rPr spc="-160" dirty="0"/>
              <a:t>ABOUT</a:t>
            </a:r>
            <a:r>
              <a:rPr spc="-585" dirty="0"/>
              <a:t> </a:t>
            </a:r>
            <a:r>
              <a:rPr spc="-195" dirty="0"/>
              <a:t>STREETGAMES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3</a:t>
            </a:fld>
            <a:endParaRPr spc="-50" dirty="0"/>
          </a:p>
        </p:txBody>
      </p:sp>
      <p:sp>
        <p:nvSpPr>
          <p:cNvPr id="5" name="object 5"/>
          <p:cNvSpPr txBox="1"/>
          <p:nvPr/>
        </p:nvSpPr>
        <p:spPr>
          <a:xfrm>
            <a:off x="1016000" y="3506077"/>
            <a:ext cx="5691505" cy="4425950"/>
          </a:xfrm>
          <a:prstGeom prst="rect">
            <a:avLst/>
          </a:prstGeom>
        </p:spPr>
        <p:txBody>
          <a:bodyPr vert="horz" wrap="square" lIns="0" tIns="12700" rIns="0" bIns="0" rtlCol="0">
            <a:spAutoFit/>
          </a:bodyPr>
          <a:lstStyle/>
          <a:p>
            <a:pPr marL="12700" marR="49530">
              <a:lnSpc>
                <a:spcPct val="114599"/>
              </a:lnSpc>
              <a:spcBef>
                <a:spcPts val="100"/>
              </a:spcBef>
            </a:pPr>
            <a:r>
              <a:rPr sz="1800" dirty="0">
                <a:solidFill>
                  <a:srgbClr val="FFFFFF"/>
                </a:solidFill>
                <a:latin typeface="Calibri"/>
                <a:cs typeface="Calibri"/>
              </a:rPr>
              <a:t>StreetGames</a:t>
            </a:r>
            <a:r>
              <a:rPr sz="1800" spc="-40" dirty="0">
                <a:solidFill>
                  <a:srgbClr val="FFFFFF"/>
                </a:solidFill>
                <a:latin typeface="Calibri"/>
                <a:cs typeface="Calibri"/>
              </a:rPr>
              <a:t> </a:t>
            </a:r>
            <a:r>
              <a:rPr sz="1800" dirty="0">
                <a:solidFill>
                  <a:srgbClr val="FFFFFF"/>
                </a:solidFill>
                <a:latin typeface="Calibri"/>
                <a:cs typeface="Calibri"/>
              </a:rPr>
              <a:t>is</a:t>
            </a:r>
            <a:r>
              <a:rPr sz="1800" spc="-35" dirty="0">
                <a:solidFill>
                  <a:srgbClr val="FFFFFF"/>
                </a:solidFill>
                <a:latin typeface="Calibri"/>
                <a:cs typeface="Calibri"/>
              </a:rPr>
              <a:t> </a:t>
            </a:r>
            <a:r>
              <a:rPr sz="1800" dirty="0">
                <a:solidFill>
                  <a:srgbClr val="FFFFFF"/>
                </a:solidFill>
                <a:latin typeface="Calibri"/>
                <a:cs typeface="Calibri"/>
              </a:rPr>
              <a:t>a</a:t>
            </a:r>
            <a:r>
              <a:rPr sz="1800" spc="-40" dirty="0">
                <a:solidFill>
                  <a:srgbClr val="FFFFFF"/>
                </a:solidFill>
                <a:latin typeface="Calibri"/>
                <a:cs typeface="Calibri"/>
              </a:rPr>
              <a:t> </a:t>
            </a:r>
            <a:r>
              <a:rPr sz="1800" dirty="0">
                <a:solidFill>
                  <a:srgbClr val="FFFFFF"/>
                </a:solidFill>
                <a:latin typeface="Calibri"/>
                <a:cs typeface="Calibri"/>
              </a:rPr>
              <a:t>charity</a:t>
            </a:r>
            <a:r>
              <a:rPr sz="1800" spc="-35" dirty="0">
                <a:solidFill>
                  <a:srgbClr val="FFFFFF"/>
                </a:solidFill>
                <a:latin typeface="Calibri"/>
                <a:cs typeface="Calibri"/>
              </a:rPr>
              <a:t> </a:t>
            </a:r>
            <a:r>
              <a:rPr sz="1800" spc="-10" dirty="0">
                <a:solidFill>
                  <a:srgbClr val="FFFFFF"/>
                </a:solidFill>
                <a:latin typeface="Calibri"/>
                <a:cs typeface="Calibri"/>
              </a:rPr>
              <a:t>passionate</a:t>
            </a:r>
            <a:r>
              <a:rPr sz="1800" spc="-35" dirty="0">
                <a:solidFill>
                  <a:srgbClr val="FFFFFF"/>
                </a:solidFill>
                <a:latin typeface="Calibri"/>
                <a:cs typeface="Calibri"/>
              </a:rPr>
              <a:t> </a:t>
            </a:r>
            <a:r>
              <a:rPr sz="1800" dirty="0">
                <a:solidFill>
                  <a:srgbClr val="FFFFFF"/>
                </a:solidFill>
                <a:latin typeface="Calibri"/>
                <a:cs typeface="Calibri"/>
              </a:rPr>
              <a:t>about</a:t>
            </a:r>
            <a:r>
              <a:rPr sz="1800" spc="-40" dirty="0">
                <a:solidFill>
                  <a:srgbClr val="FFFFFF"/>
                </a:solidFill>
                <a:latin typeface="Calibri"/>
                <a:cs typeface="Calibri"/>
              </a:rPr>
              <a:t> </a:t>
            </a:r>
            <a:r>
              <a:rPr sz="1800" spc="-10" dirty="0">
                <a:solidFill>
                  <a:srgbClr val="FFFFFF"/>
                </a:solidFill>
                <a:latin typeface="Calibri"/>
                <a:cs typeface="Calibri"/>
              </a:rPr>
              <a:t>harnessing</a:t>
            </a:r>
            <a:r>
              <a:rPr sz="1800" spc="-35"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power</a:t>
            </a:r>
            <a:r>
              <a:rPr sz="1800" spc="-50"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sport</a:t>
            </a:r>
            <a:r>
              <a:rPr sz="1800" spc="-45"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change</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lives</a:t>
            </a:r>
            <a:r>
              <a:rPr sz="1800" spc="-45"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dirty="0">
                <a:solidFill>
                  <a:srgbClr val="FFFFFF"/>
                </a:solidFill>
                <a:latin typeface="Calibri"/>
                <a:cs typeface="Calibri"/>
              </a:rPr>
              <a:t>young</a:t>
            </a:r>
            <a:r>
              <a:rPr sz="1800" spc="-45" dirty="0">
                <a:solidFill>
                  <a:srgbClr val="FFFFFF"/>
                </a:solidFill>
                <a:latin typeface="Calibri"/>
                <a:cs typeface="Calibri"/>
              </a:rPr>
              <a:t> </a:t>
            </a:r>
            <a:r>
              <a:rPr sz="1800" dirty="0">
                <a:solidFill>
                  <a:srgbClr val="FFFFFF"/>
                </a:solidFill>
                <a:latin typeface="Calibri"/>
                <a:cs typeface="Calibri"/>
              </a:rPr>
              <a:t>people</a:t>
            </a:r>
            <a:r>
              <a:rPr sz="1800" spc="-45" dirty="0">
                <a:solidFill>
                  <a:srgbClr val="FFFFFF"/>
                </a:solidFill>
                <a:latin typeface="Calibri"/>
                <a:cs typeface="Calibri"/>
              </a:rPr>
              <a:t> </a:t>
            </a:r>
            <a:r>
              <a:rPr sz="1800" dirty="0">
                <a:solidFill>
                  <a:srgbClr val="FFFFFF"/>
                </a:solidFill>
                <a:latin typeface="Calibri"/>
                <a:cs typeface="Calibri"/>
              </a:rPr>
              <a:t>and</a:t>
            </a:r>
            <a:r>
              <a:rPr sz="1800" spc="-50" dirty="0">
                <a:solidFill>
                  <a:srgbClr val="FFFFFF"/>
                </a:solidFill>
                <a:latin typeface="Calibri"/>
                <a:cs typeface="Calibri"/>
              </a:rPr>
              <a:t> </a:t>
            </a:r>
            <a:r>
              <a:rPr sz="1800" spc="-10" dirty="0">
                <a:solidFill>
                  <a:srgbClr val="FFFFFF"/>
                </a:solidFill>
                <a:latin typeface="Calibri"/>
                <a:cs typeface="Calibri"/>
              </a:rPr>
              <a:t>their communities.</a:t>
            </a:r>
            <a:r>
              <a:rPr sz="1800" spc="-45" dirty="0">
                <a:solidFill>
                  <a:srgbClr val="FFFFFF"/>
                </a:solidFill>
                <a:latin typeface="Calibri"/>
                <a:cs typeface="Calibri"/>
              </a:rPr>
              <a:t> </a:t>
            </a:r>
            <a:r>
              <a:rPr sz="1800" dirty="0">
                <a:solidFill>
                  <a:srgbClr val="FFFFFF"/>
                </a:solidFill>
                <a:latin typeface="Calibri"/>
                <a:cs typeface="Calibri"/>
              </a:rPr>
              <a:t>Through</a:t>
            </a:r>
            <a:r>
              <a:rPr sz="1800" spc="-45" dirty="0">
                <a:solidFill>
                  <a:srgbClr val="FFFFFF"/>
                </a:solidFill>
                <a:latin typeface="Calibri"/>
                <a:cs typeface="Calibri"/>
              </a:rPr>
              <a:t> </a:t>
            </a:r>
            <a:r>
              <a:rPr sz="1800" dirty="0">
                <a:solidFill>
                  <a:srgbClr val="FFFFFF"/>
                </a:solidFill>
                <a:latin typeface="Calibri"/>
                <a:cs typeface="Calibri"/>
              </a:rPr>
              <a:t>our</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with</a:t>
            </a:r>
            <a:r>
              <a:rPr sz="1800" spc="-45" dirty="0">
                <a:solidFill>
                  <a:srgbClr val="FFFFFF"/>
                </a:solidFill>
                <a:latin typeface="Calibri"/>
                <a:cs typeface="Calibri"/>
              </a:rPr>
              <a:t> </a:t>
            </a:r>
            <a:r>
              <a:rPr sz="1800" dirty="0">
                <a:solidFill>
                  <a:srgbClr val="FFFFFF"/>
                </a:solidFill>
                <a:latin typeface="Calibri"/>
                <a:cs typeface="Calibri"/>
              </a:rPr>
              <a:t>1,500</a:t>
            </a:r>
            <a:r>
              <a:rPr sz="1800" spc="-45" dirty="0">
                <a:solidFill>
                  <a:srgbClr val="FFFFFF"/>
                </a:solidFill>
                <a:latin typeface="Calibri"/>
                <a:cs typeface="Calibri"/>
              </a:rPr>
              <a:t> </a:t>
            </a:r>
            <a:r>
              <a:rPr sz="1800" dirty="0">
                <a:solidFill>
                  <a:srgbClr val="FFFFFF"/>
                </a:solidFill>
                <a:latin typeface="Calibri"/>
                <a:cs typeface="Calibri"/>
              </a:rPr>
              <a:t>trusted</a:t>
            </a:r>
            <a:r>
              <a:rPr sz="1800" spc="-45" dirty="0">
                <a:solidFill>
                  <a:srgbClr val="FFFFFF"/>
                </a:solidFill>
                <a:latin typeface="Calibri"/>
                <a:cs typeface="Calibri"/>
              </a:rPr>
              <a:t> </a:t>
            </a:r>
            <a:r>
              <a:rPr sz="1800" spc="-10" dirty="0">
                <a:solidFill>
                  <a:srgbClr val="FFFFFF"/>
                </a:solidFill>
                <a:latin typeface="Calibri"/>
                <a:cs typeface="Calibri"/>
              </a:rPr>
              <a:t>local </a:t>
            </a:r>
            <a:r>
              <a:rPr sz="1800" dirty="0">
                <a:solidFill>
                  <a:srgbClr val="FFFFFF"/>
                </a:solidFill>
                <a:latin typeface="Calibri"/>
                <a:cs typeface="Calibri"/>
              </a:rPr>
              <a:t>community</a:t>
            </a:r>
            <a:r>
              <a:rPr sz="1800" spc="-65" dirty="0">
                <a:solidFill>
                  <a:srgbClr val="FFFFFF"/>
                </a:solidFill>
                <a:latin typeface="Calibri"/>
                <a:cs typeface="Calibri"/>
              </a:rPr>
              <a:t> </a:t>
            </a:r>
            <a:r>
              <a:rPr sz="1800" spc="-10" dirty="0">
                <a:solidFill>
                  <a:srgbClr val="FFFFFF"/>
                </a:solidFill>
                <a:latin typeface="Calibri"/>
                <a:cs typeface="Calibri"/>
              </a:rPr>
              <a:t>organisations,</a:t>
            </a:r>
            <a:r>
              <a:rPr sz="1800" spc="-60" dirty="0">
                <a:solidFill>
                  <a:srgbClr val="FFFFFF"/>
                </a:solidFill>
                <a:latin typeface="Calibri"/>
                <a:cs typeface="Calibri"/>
              </a:rPr>
              <a:t> </a:t>
            </a:r>
            <a:r>
              <a:rPr sz="1800" dirty="0">
                <a:solidFill>
                  <a:srgbClr val="FFFFFF"/>
                </a:solidFill>
                <a:latin typeface="Calibri"/>
                <a:cs typeface="Calibri"/>
              </a:rPr>
              <a:t>StreetGames</a:t>
            </a:r>
            <a:r>
              <a:rPr sz="1800" spc="-65" dirty="0">
                <a:solidFill>
                  <a:srgbClr val="FFFFFF"/>
                </a:solidFill>
                <a:latin typeface="Calibri"/>
                <a:cs typeface="Calibri"/>
              </a:rPr>
              <a:t> </a:t>
            </a:r>
            <a:r>
              <a:rPr sz="1800" dirty="0">
                <a:solidFill>
                  <a:srgbClr val="FFFFFF"/>
                </a:solidFill>
                <a:latin typeface="Calibri"/>
                <a:cs typeface="Calibri"/>
              </a:rPr>
              <a:t>addresses</a:t>
            </a:r>
            <a:r>
              <a:rPr sz="1800" spc="-60" dirty="0">
                <a:solidFill>
                  <a:srgbClr val="FFFFFF"/>
                </a:solidFill>
                <a:latin typeface="Calibri"/>
                <a:cs typeface="Calibri"/>
              </a:rPr>
              <a:t> </a:t>
            </a:r>
            <a:r>
              <a:rPr sz="1800" dirty="0">
                <a:solidFill>
                  <a:srgbClr val="FFFFFF"/>
                </a:solidFill>
                <a:latin typeface="Calibri"/>
                <a:cs typeface="Calibri"/>
              </a:rPr>
              <a:t>some</a:t>
            </a:r>
            <a:r>
              <a:rPr sz="1800" spc="-65" dirty="0">
                <a:solidFill>
                  <a:srgbClr val="FFFFFF"/>
                </a:solidFill>
                <a:latin typeface="Calibri"/>
                <a:cs typeface="Calibri"/>
              </a:rPr>
              <a:t> </a:t>
            </a:r>
            <a:r>
              <a:rPr sz="1800" spc="-25" dirty="0">
                <a:solidFill>
                  <a:srgbClr val="FFFFFF"/>
                </a:solidFill>
                <a:latin typeface="Calibri"/>
                <a:cs typeface="Calibri"/>
              </a:rPr>
              <a:t>of </a:t>
            </a:r>
            <a:r>
              <a:rPr sz="1800" dirty="0">
                <a:solidFill>
                  <a:srgbClr val="FFFFFF"/>
                </a:solidFill>
                <a:latin typeface="Calibri"/>
                <a:cs typeface="Calibri"/>
              </a:rPr>
              <a:t>the</a:t>
            </a:r>
            <a:r>
              <a:rPr sz="1800" spc="-55" dirty="0">
                <a:solidFill>
                  <a:srgbClr val="FFFFFF"/>
                </a:solidFill>
                <a:latin typeface="Calibri"/>
                <a:cs typeface="Calibri"/>
              </a:rPr>
              <a:t> </a:t>
            </a:r>
            <a:r>
              <a:rPr sz="1800" dirty="0">
                <a:solidFill>
                  <a:srgbClr val="FFFFFF"/>
                </a:solidFill>
                <a:latin typeface="Calibri"/>
                <a:cs typeface="Calibri"/>
              </a:rPr>
              <a:t>most</a:t>
            </a:r>
            <a:r>
              <a:rPr sz="1800" spc="-55" dirty="0">
                <a:solidFill>
                  <a:srgbClr val="FFFFFF"/>
                </a:solidFill>
                <a:latin typeface="Calibri"/>
                <a:cs typeface="Calibri"/>
              </a:rPr>
              <a:t> </a:t>
            </a:r>
            <a:r>
              <a:rPr sz="1800" dirty="0">
                <a:solidFill>
                  <a:srgbClr val="FFFFFF"/>
                </a:solidFill>
                <a:latin typeface="Calibri"/>
                <a:cs typeface="Calibri"/>
              </a:rPr>
              <a:t>pressing</a:t>
            </a:r>
            <a:r>
              <a:rPr sz="1800" spc="-55" dirty="0">
                <a:solidFill>
                  <a:srgbClr val="FFFFFF"/>
                </a:solidFill>
                <a:latin typeface="Calibri"/>
                <a:cs typeface="Calibri"/>
              </a:rPr>
              <a:t> </a:t>
            </a:r>
            <a:r>
              <a:rPr sz="1800" dirty="0">
                <a:solidFill>
                  <a:srgbClr val="FFFFFF"/>
                </a:solidFill>
                <a:latin typeface="Calibri"/>
                <a:cs typeface="Calibri"/>
              </a:rPr>
              <a:t>issues</a:t>
            </a:r>
            <a:r>
              <a:rPr sz="1800" spc="-60" dirty="0">
                <a:solidFill>
                  <a:srgbClr val="FFFFFF"/>
                </a:solidFill>
                <a:latin typeface="Calibri"/>
                <a:cs typeface="Calibri"/>
              </a:rPr>
              <a:t> </a:t>
            </a:r>
            <a:r>
              <a:rPr sz="1800" dirty="0">
                <a:solidFill>
                  <a:srgbClr val="FFFFFF"/>
                </a:solidFill>
                <a:latin typeface="Calibri"/>
                <a:cs typeface="Calibri"/>
              </a:rPr>
              <a:t>faced</a:t>
            </a:r>
            <a:r>
              <a:rPr sz="1800" spc="-55" dirty="0">
                <a:solidFill>
                  <a:srgbClr val="FFFFFF"/>
                </a:solidFill>
                <a:latin typeface="Calibri"/>
                <a:cs typeface="Calibri"/>
              </a:rPr>
              <a:t> </a:t>
            </a:r>
            <a:r>
              <a:rPr sz="1800" dirty="0">
                <a:solidFill>
                  <a:srgbClr val="FFFFFF"/>
                </a:solidFill>
                <a:latin typeface="Calibri"/>
                <a:cs typeface="Calibri"/>
              </a:rPr>
              <a:t>by</a:t>
            </a:r>
            <a:r>
              <a:rPr sz="1800" spc="-55" dirty="0">
                <a:solidFill>
                  <a:srgbClr val="FFFFFF"/>
                </a:solidFill>
                <a:latin typeface="Calibri"/>
                <a:cs typeface="Calibri"/>
              </a:rPr>
              <a:t> </a:t>
            </a:r>
            <a:r>
              <a:rPr sz="1800" dirty="0">
                <a:solidFill>
                  <a:srgbClr val="FFFFFF"/>
                </a:solidFill>
                <a:latin typeface="Calibri"/>
                <a:cs typeface="Calibri"/>
              </a:rPr>
              <a:t>young</a:t>
            </a:r>
            <a:r>
              <a:rPr sz="1800" spc="-55" dirty="0">
                <a:solidFill>
                  <a:srgbClr val="FFFFFF"/>
                </a:solidFill>
                <a:latin typeface="Calibri"/>
                <a:cs typeface="Calibri"/>
              </a:rPr>
              <a:t> </a:t>
            </a:r>
            <a:r>
              <a:rPr sz="1800" dirty="0">
                <a:solidFill>
                  <a:srgbClr val="FFFFFF"/>
                </a:solidFill>
                <a:latin typeface="Calibri"/>
                <a:cs typeface="Calibri"/>
              </a:rPr>
              <a:t>people</a:t>
            </a:r>
            <a:r>
              <a:rPr sz="1800" spc="-55" dirty="0">
                <a:solidFill>
                  <a:srgbClr val="FFFFFF"/>
                </a:solidFill>
                <a:latin typeface="Calibri"/>
                <a:cs typeface="Calibri"/>
              </a:rPr>
              <a:t> </a:t>
            </a:r>
            <a:r>
              <a:rPr sz="1800" dirty="0">
                <a:solidFill>
                  <a:srgbClr val="FFFFFF"/>
                </a:solidFill>
                <a:latin typeface="Calibri"/>
                <a:cs typeface="Calibri"/>
              </a:rPr>
              <a:t>growing</a:t>
            </a:r>
            <a:r>
              <a:rPr sz="1800" spc="-55" dirty="0">
                <a:solidFill>
                  <a:srgbClr val="FFFFFF"/>
                </a:solidFill>
                <a:latin typeface="Calibri"/>
                <a:cs typeface="Calibri"/>
              </a:rPr>
              <a:t> </a:t>
            </a:r>
            <a:r>
              <a:rPr sz="1800" spc="-25" dirty="0">
                <a:solidFill>
                  <a:srgbClr val="FFFFFF"/>
                </a:solidFill>
                <a:latin typeface="Calibri"/>
                <a:cs typeface="Calibri"/>
              </a:rPr>
              <a:t>up </a:t>
            </a:r>
            <a:r>
              <a:rPr sz="1800" dirty="0">
                <a:solidFill>
                  <a:srgbClr val="FFFFFF"/>
                </a:solidFill>
                <a:latin typeface="Calibri"/>
                <a:cs typeface="Calibri"/>
              </a:rPr>
              <a:t>in</a:t>
            </a:r>
            <a:r>
              <a:rPr sz="1800" spc="-40" dirty="0">
                <a:solidFill>
                  <a:srgbClr val="FFFFFF"/>
                </a:solidFill>
                <a:latin typeface="Calibri"/>
                <a:cs typeface="Calibri"/>
              </a:rPr>
              <a:t> </a:t>
            </a:r>
            <a:r>
              <a:rPr sz="1800" spc="-10" dirty="0">
                <a:solidFill>
                  <a:srgbClr val="FFFFFF"/>
                </a:solidFill>
                <a:latin typeface="Calibri"/>
                <a:cs typeface="Calibri"/>
              </a:rPr>
              <a:t>underserved</a:t>
            </a:r>
            <a:r>
              <a:rPr sz="1800" spc="-35" dirty="0">
                <a:solidFill>
                  <a:srgbClr val="FFFFFF"/>
                </a:solidFill>
                <a:latin typeface="Calibri"/>
                <a:cs typeface="Calibri"/>
              </a:rPr>
              <a:t> </a:t>
            </a:r>
            <a:r>
              <a:rPr sz="1800" spc="-10" dirty="0">
                <a:solidFill>
                  <a:srgbClr val="FFFFFF"/>
                </a:solidFill>
                <a:latin typeface="Calibri"/>
                <a:cs typeface="Calibri"/>
              </a:rPr>
              <a:t>communities,</a:t>
            </a:r>
            <a:r>
              <a:rPr sz="1800" spc="-40" dirty="0">
                <a:solidFill>
                  <a:srgbClr val="FFFFFF"/>
                </a:solidFill>
                <a:latin typeface="Calibri"/>
                <a:cs typeface="Calibri"/>
              </a:rPr>
              <a:t> </a:t>
            </a:r>
            <a:r>
              <a:rPr sz="1800" dirty="0">
                <a:solidFill>
                  <a:srgbClr val="FFFFFF"/>
                </a:solidFill>
                <a:latin typeface="Calibri"/>
                <a:cs typeface="Calibri"/>
              </a:rPr>
              <a:t>including</a:t>
            </a:r>
            <a:r>
              <a:rPr sz="1800" spc="-35" dirty="0">
                <a:solidFill>
                  <a:srgbClr val="FFFFFF"/>
                </a:solidFill>
                <a:latin typeface="Calibri"/>
                <a:cs typeface="Calibri"/>
              </a:rPr>
              <a:t> </a:t>
            </a:r>
            <a:r>
              <a:rPr sz="1800" dirty="0">
                <a:solidFill>
                  <a:srgbClr val="FFFFFF"/>
                </a:solidFill>
                <a:latin typeface="Calibri"/>
                <a:cs typeface="Calibri"/>
              </a:rPr>
              <a:t>poor</a:t>
            </a:r>
            <a:r>
              <a:rPr sz="1800" spc="-40" dirty="0">
                <a:solidFill>
                  <a:srgbClr val="FFFFFF"/>
                </a:solidFill>
                <a:latin typeface="Calibri"/>
                <a:cs typeface="Calibri"/>
              </a:rPr>
              <a:t> </a:t>
            </a:r>
            <a:r>
              <a:rPr sz="1800" dirty="0">
                <a:solidFill>
                  <a:srgbClr val="FFFFFF"/>
                </a:solidFill>
                <a:latin typeface="Calibri"/>
                <a:cs typeface="Calibri"/>
              </a:rPr>
              <a:t>mental</a:t>
            </a:r>
            <a:r>
              <a:rPr sz="1800" spc="-35" dirty="0">
                <a:solidFill>
                  <a:srgbClr val="FFFFFF"/>
                </a:solidFill>
                <a:latin typeface="Calibri"/>
                <a:cs typeface="Calibri"/>
              </a:rPr>
              <a:t> </a:t>
            </a:r>
            <a:r>
              <a:rPr sz="1800" spc="-10" dirty="0">
                <a:solidFill>
                  <a:srgbClr val="FFFFFF"/>
                </a:solidFill>
                <a:latin typeface="Calibri"/>
                <a:cs typeface="Calibri"/>
              </a:rPr>
              <a:t>health, </a:t>
            </a:r>
            <a:r>
              <a:rPr sz="1800" dirty="0">
                <a:solidFill>
                  <a:srgbClr val="FFFFFF"/>
                </a:solidFill>
                <a:latin typeface="Calibri"/>
                <a:cs typeface="Calibri"/>
              </a:rPr>
              <a:t>food</a:t>
            </a:r>
            <a:r>
              <a:rPr sz="1800" spc="-55" dirty="0">
                <a:solidFill>
                  <a:srgbClr val="FFFFFF"/>
                </a:solidFill>
                <a:latin typeface="Calibri"/>
                <a:cs typeface="Calibri"/>
              </a:rPr>
              <a:t> </a:t>
            </a:r>
            <a:r>
              <a:rPr sz="1800" dirty="0">
                <a:solidFill>
                  <a:srgbClr val="FFFFFF"/>
                </a:solidFill>
                <a:latin typeface="Calibri"/>
                <a:cs typeface="Calibri"/>
              </a:rPr>
              <a:t>poverty,</a:t>
            </a:r>
            <a:r>
              <a:rPr sz="1800" spc="-55" dirty="0">
                <a:solidFill>
                  <a:srgbClr val="FFFFFF"/>
                </a:solidFill>
                <a:latin typeface="Calibri"/>
                <a:cs typeface="Calibri"/>
              </a:rPr>
              <a:t> </a:t>
            </a:r>
            <a:r>
              <a:rPr sz="1800" dirty="0">
                <a:solidFill>
                  <a:srgbClr val="FFFFFF"/>
                </a:solidFill>
                <a:latin typeface="Calibri"/>
                <a:cs typeface="Calibri"/>
              </a:rPr>
              <a:t>crime</a:t>
            </a:r>
            <a:r>
              <a:rPr sz="1800" spc="-50"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dirty="0">
                <a:solidFill>
                  <a:srgbClr val="FFFFFF"/>
                </a:solidFill>
                <a:latin typeface="Calibri"/>
                <a:cs typeface="Calibri"/>
              </a:rPr>
              <a:t>lack</a:t>
            </a:r>
            <a:r>
              <a:rPr sz="1800" spc="-50" dirty="0">
                <a:solidFill>
                  <a:srgbClr val="FFFFFF"/>
                </a:solidFill>
                <a:latin typeface="Calibri"/>
                <a:cs typeface="Calibri"/>
              </a:rPr>
              <a:t> </a:t>
            </a:r>
            <a:r>
              <a:rPr sz="1800" dirty="0">
                <a:solidFill>
                  <a:srgbClr val="FFFFFF"/>
                </a:solidFill>
                <a:latin typeface="Calibri"/>
                <a:cs typeface="Calibri"/>
              </a:rPr>
              <a:t>of</a:t>
            </a:r>
            <a:r>
              <a:rPr sz="1800" spc="-55" dirty="0">
                <a:solidFill>
                  <a:srgbClr val="FFFFFF"/>
                </a:solidFill>
                <a:latin typeface="Calibri"/>
                <a:cs typeface="Calibri"/>
              </a:rPr>
              <a:t> </a:t>
            </a:r>
            <a:r>
              <a:rPr sz="1800" dirty="0">
                <a:solidFill>
                  <a:srgbClr val="FFFFFF"/>
                </a:solidFill>
                <a:latin typeface="Calibri"/>
                <a:cs typeface="Calibri"/>
              </a:rPr>
              <a:t>employment</a:t>
            </a:r>
            <a:r>
              <a:rPr sz="1800" spc="-50" dirty="0">
                <a:solidFill>
                  <a:srgbClr val="FFFFFF"/>
                </a:solidFill>
                <a:latin typeface="Calibri"/>
                <a:cs typeface="Calibri"/>
              </a:rPr>
              <a:t> </a:t>
            </a:r>
            <a:r>
              <a:rPr sz="1800" spc="-10" dirty="0">
                <a:solidFill>
                  <a:srgbClr val="FFFFFF"/>
                </a:solidFill>
                <a:latin typeface="Calibri"/>
                <a:cs typeface="Calibri"/>
              </a:rPr>
              <a:t>opportunities.</a:t>
            </a:r>
            <a:endParaRPr sz="1800">
              <a:latin typeface="Calibri"/>
              <a:cs typeface="Calibri"/>
            </a:endParaRPr>
          </a:p>
          <a:p>
            <a:pPr>
              <a:lnSpc>
                <a:spcPct val="100000"/>
              </a:lnSpc>
            </a:pPr>
            <a:endParaRPr sz="1800">
              <a:latin typeface="Calibri"/>
              <a:cs typeface="Calibri"/>
            </a:endParaRPr>
          </a:p>
          <a:p>
            <a:pPr>
              <a:lnSpc>
                <a:spcPct val="100000"/>
              </a:lnSpc>
              <a:spcBef>
                <a:spcPts val="550"/>
              </a:spcBef>
            </a:pPr>
            <a:endParaRPr sz="1800">
              <a:latin typeface="Calibri"/>
              <a:cs typeface="Calibri"/>
            </a:endParaRPr>
          </a:p>
          <a:p>
            <a:pPr marL="12700" marR="5080">
              <a:lnSpc>
                <a:spcPct val="114599"/>
              </a:lnSpc>
              <a:spcBef>
                <a:spcPts val="5"/>
              </a:spcBef>
            </a:pP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do</a:t>
            </a:r>
            <a:r>
              <a:rPr sz="1800" spc="-45" dirty="0">
                <a:solidFill>
                  <a:srgbClr val="FFFFFF"/>
                </a:solidFill>
                <a:latin typeface="Calibri"/>
                <a:cs typeface="Calibri"/>
              </a:rPr>
              <a:t> </a:t>
            </a:r>
            <a:r>
              <a:rPr sz="1800" dirty="0">
                <a:solidFill>
                  <a:srgbClr val="FFFFFF"/>
                </a:solidFill>
                <a:latin typeface="Calibri"/>
                <a:cs typeface="Calibri"/>
              </a:rPr>
              <a:t>this</a:t>
            </a:r>
            <a:r>
              <a:rPr sz="1800" spc="-45" dirty="0">
                <a:solidFill>
                  <a:srgbClr val="FFFFFF"/>
                </a:solidFill>
                <a:latin typeface="Calibri"/>
                <a:cs typeface="Calibri"/>
              </a:rPr>
              <a:t> </a:t>
            </a:r>
            <a:r>
              <a:rPr sz="1800" dirty="0">
                <a:solidFill>
                  <a:srgbClr val="FFFFFF"/>
                </a:solidFill>
                <a:latin typeface="Calibri"/>
                <a:cs typeface="Calibri"/>
              </a:rPr>
              <a:t>by</a:t>
            </a:r>
            <a:r>
              <a:rPr sz="1800" spc="-40" dirty="0">
                <a:solidFill>
                  <a:srgbClr val="FFFFFF"/>
                </a:solidFill>
                <a:latin typeface="Calibri"/>
                <a:cs typeface="Calibri"/>
              </a:rPr>
              <a:t> </a:t>
            </a:r>
            <a:r>
              <a:rPr sz="1800" dirty="0">
                <a:solidFill>
                  <a:srgbClr val="FFFFFF"/>
                </a:solidFill>
                <a:latin typeface="Calibri"/>
                <a:cs typeface="Calibri"/>
              </a:rPr>
              <a:t>delivering</a:t>
            </a:r>
            <a:r>
              <a:rPr sz="1800" spc="-45" dirty="0">
                <a:solidFill>
                  <a:srgbClr val="FFFFFF"/>
                </a:solidFill>
                <a:latin typeface="Calibri"/>
                <a:cs typeface="Calibri"/>
              </a:rPr>
              <a:t> </a:t>
            </a:r>
            <a:r>
              <a:rPr sz="1800" dirty="0">
                <a:solidFill>
                  <a:srgbClr val="FFFFFF"/>
                </a:solidFill>
                <a:latin typeface="Calibri"/>
                <a:cs typeface="Calibri"/>
              </a:rPr>
              <a:t>‘Doorstep</a:t>
            </a:r>
            <a:r>
              <a:rPr sz="1800" spc="-45" dirty="0">
                <a:solidFill>
                  <a:srgbClr val="FFFFFF"/>
                </a:solidFill>
                <a:latin typeface="Calibri"/>
                <a:cs typeface="Calibri"/>
              </a:rPr>
              <a:t> </a:t>
            </a:r>
            <a:r>
              <a:rPr sz="1800" dirty="0">
                <a:solidFill>
                  <a:srgbClr val="FFFFFF"/>
                </a:solidFill>
                <a:latin typeface="Calibri"/>
                <a:cs typeface="Calibri"/>
              </a:rPr>
              <a:t>Sport’</a:t>
            </a:r>
            <a:r>
              <a:rPr sz="1800" spc="-40" dirty="0">
                <a:solidFill>
                  <a:srgbClr val="FFFFFF"/>
                </a:solidFill>
                <a:latin typeface="Calibri"/>
                <a:cs typeface="Calibri"/>
              </a:rPr>
              <a:t> </a:t>
            </a:r>
            <a:r>
              <a:rPr sz="1800" dirty="0">
                <a:solidFill>
                  <a:srgbClr val="FFFFFF"/>
                </a:solidFill>
                <a:latin typeface="Calibri"/>
                <a:cs typeface="Calibri"/>
              </a:rPr>
              <a:t>at</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time,</a:t>
            </a:r>
            <a:r>
              <a:rPr sz="1800" spc="-45" dirty="0">
                <a:solidFill>
                  <a:srgbClr val="FFFFFF"/>
                </a:solidFill>
                <a:latin typeface="Calibri"/>
                <a:cs typeface="Calibri"/>
              </a:rPr>
              <a:t> </a:t>
            </a:r>
            <a:r>
              <a:rPr sz="1800" spc="-25" dirty="0">
                <a:solidFill>
                  <a:srgbClr val="FFFFFF"/>
                </a:solidFill>
                <a:latin typeface="Calibri"/>
                <a:cs typeface="Calibri"/>
              </a:rPr>
              <a:t>in </a:t>
            </a:r>
            <a:r>
              <a:rPr sz="1800" dirty="0">
                <a:solidFill>
                  <a:srgbClr val="FFFFFF"/>
                </a:solidFill>
                <a:latin typeface="Calibri"/>
                <a:cs typeface="Calibri"/>
              </a:rPr>
              <a:t>the</a:t>
            </a:r>
            <a:r>
              <a:rPr sz="1800" spc="-40"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place,</a:t>
            </a:r>
            <a:r>
              <a:rPr sz="1800" spc="-35" dirty="0">
                <a:solidFill>
                  <a:srgbClr val="FFFFFF"/>
                </a:solidFill>
                <a:latin typeface="Calibri"/>
                <a:cs typeface="Calibri"/>
              </a:rPr>
              <a:t> </a:t>
            </a:r>
            <a:r>
              <a:rPr sz="1800" dirty="0">
                <a:solidFill>
                  <a:srgbClr val="FFFFFF"/>
                </a:solidFill>
                <a:latin typeface="Calibri"/>
                <a:cs typeface="Calibri"/>
              </a:rPr>
              <a:t>in</a:t>
            </a:r>
            <a:r>
              <a:rPr sz="1800" spc="-40" dirty="0">
                <a:solidFill>
                  <a:srgbClr val="FFFFFF"/>
                </a:solidFill>
                <a:latin typeface="Calibri"/>
                <a:cs typeface="Calibri"/>
              </a:rPr>
              <a:t> </a:t>
            </a:r>
            <a:r>
              <a:rPr sz="1800" dirty="0">
                <a:solidFill>
                  <a:srgbClr val="FFFFFF"/>
                </a:solidFill>
                <a:latin typeface="Calibri"/>
                <a:cs typeface="Calibri"/>
              </a:rPr>
              <a:t>the</a:t>
            </a:r>
            <a:r>
              <a:rPr sz="1800" spc="-35"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style,</a:t>
            </a:r>
            <a:r>
              <a:rPr sz="1800" spc="-40" dirty="0">
                <a:solidFill>
                  <a:srgbClr val="FFFFFF"/>
                </a:solidFill>
                <a:latin typeface="Calibri"/>
                <a:cs typeface="Calibri"/>
              </a:rPr>
              <a:t> </a:t>
            </a:r>
            <a:r>
              <a:rPr sz="1800" dirty="0">
                <a:solidFill>
                  <a:srgbClr val="FFFFFF"/>
                </a:solidFill>
                <a:latin typeface="Calibri"/>
                <a:cs typeface="Calibri"/>
              </a:rPr>
              <a:t>at</a:t>
            </a:r>
            <a:r>
              <a:rPr sz="1800" spc="-35" dirty="0">
                <a:solidFill>
                  <a:srgbClr val="FFFFFF"/>
                </a:solidFill>
                <a:latin typeface="Calibri"/>
                <a:cs typeface="Calibri"/>
              </a:rPr>
              <a:t> </a:t>
            </a:r>
            <a:r>
              <a:rPr sz="1800" dirty="0">
                <a:solidFill>
                  <a:srgbClr val="FFFFFF"/>
                </a:solidFill>
                <a:latin typeface="Calibri"/>
                <a:cs typeface="Calibri"/>
              </a:rPr>
              <a:t>the</a:t>
            </a:r>
            <a:r>
              <a:rPr sz="1800" spc="-40" dirty="0">
                <a:solidFill>
                  <a:srgbClr val="FFFFFF"/>
                </a:solidFill>
                <a:latin typeface="Calibri"/>
                <a:cs typeface="Calibri"/>
              </a:rPr>
              <a:t> </a:t>
            </a:r>
            <a:r>
              <a:rPr sz="1800" dirty="0">
                <a:solidFill>
                  <a:srgbClr val="FFFFFF"/>
                </a:solidFill>
                <a:latin typeface="Calibri"/>
                <a:cs typeface="Calibri"/>
              </a:rPr>
              <a:t>right</a:t>
            </a:r>
            <a:r>
              <a:rPr sz="1800" spc="-35" dirty="0">
                <a:solidFill>
                  <a:srgbClr val="FFFFFF"/>
                </a:solidFill>
                <a:latin typeface="Calibri"/>
                <a:cs typeface="Calibri"/>
              </a:rPr>
              <a:t> </a:t>
            </a:r>
            <a:r>
              <a:rPr sz="1800" dirty="0">
                <a:solidFill>
                  <a:srgbClr val="FFFFFF"/>
                </a:solidFill>
                <a:latin typeface="Calibri"/>
                <a:cs typeface="Calibri"/>
              </a:rPr>
              <a:t>price</a:t>
            </a:r>
            <a:r>
              <a:rPr sz="1800" spc="-40"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by</a:t>
            </a:r>
            <a:r>
              <a:rPr sz="1800" spc="-35"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right</a:t>
            </a:r>
            <a:r>
              <a:rPr sz="1800" spc="-50" dirty="0">
                <a:solidFill>
                  <a:srgbClr val="FFFFFF"/>
                </a:solidFill>
                <a:latin typeface="Calibri"/>
                <a:cs typeface="Calibri"/>
              </a:rPr>
              <a:t> </a:t>
            </a:r>
            <a:r>
              <a:rPr sz="1800" dirty="0">
                <a:solidFill>
                  <a:srgbClr val="FFFFFF"/>
                </a:solidFill>
                <a:latin typeface="Calibri"/>
                <a:cs typeface="Calibri"/>
              </a:rPr>
              <a:t>people.</a:t>
            </a:r>
            <a:r>
              <a:rPr sz="1800" spc="-50" dirty="0">
                <a:solidFill>
                  <a:srgbClr val="FFFFFF"/>
                </a:solidFill>
                <a:latin typeface="Calibri"/>
                <a:cs typeface="Calibri"/>
              </a:rPr>
              <a:t> </a:t>
            </a:r>
            <a:r>
              <a:rPr sz="1800" dirty="0">
                <a:solidFill>
                  <a:srgbClr val="FFFFFF"/>
                </a:solidFill>
                <a:latin typeface="Calibri"/>
                <a:cs typeface="Calibri"/>
              </a:rPr>
              <a:t>Doorstep</a:t>
            </a:r>
            <a:r>
              <a:rPr sz="1800" spc="-50" dirty="0">
                <a:solidFill>
                  <a:srgbClr val="FFFFFF"/>
                </a:solidFill>
                <a:latin typeface="Calibri"/>
                <a:cs typeface="Calibri"/>
              </a:rPr>
              <a:t> </a:t>
            </a:r>
            <a:r>
              <a:rPr sz="1800" dirty="0">
                <a:solidFill>
                  <a:srgbClr val="FFFFFF"/>
                </a:solidFill>
                <a:latin typeface="Calibri"/>
                <a:cs typeface="Calibri"/>
              </a:rPr>
              <a:t>Sport</a:t>
            </a:r>
            <a:r>
              <a:rPr sz="1800" spc="-45" dirty="0">
                <a:solidFill>
                  <a:srgbClr val="FFFFFF"/>
                </a:solidFill>
                <a:latin typeface="Calibri"/>
                <a:cs typeface="Calibri"/>
              </a:rPr>
              <a:t> </a:t>
            </a:r>
            <a:r>
              <a:rPr sz="1800" dirty="0">
                <a:solidFill>
                  <a:srgbClr val="FFFFFF"/>
                </a:solidFill>
                <a:latin typeface="Calibri"/>
                <a:cs typeface="Calibri"/>
              </a:rPr>
              <a:t>aims</a:t>
            </a:r>
            <a:r>
              <a:rPr sz="1800" spc="-50"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make</a:t>
            </a:r>
            <a:r>
              <a:rPr sz="1800" spc="-45" dirty="0">
                <a:solidFill>
                  <a:srgbClr val="FFFFFF"/>
                </a:solidFill>
                <a:latin typeface="Calibri"/>
                <a:cs typeface="Calibri"/>
              </a:rPr>
              <a:t> </a:t>
            </a:r>
            <a:r>
              <a:rPr sz="1800" dirty="0">
                <a:solidFill>
                  <a:srgbClr val="FFFFFF"/>
                </a:solidFill>
                <a:latin typeface="Calibri"/>
                <a:cs typeface="Calibri"/>
              </a:rPr>
              <a:t>sport</a:t>
            </a:r>
            <a:r>
              <a:rPr sz="1800" spc="-50" dirty="0">
                <a:solidFill>
                  <a:srgbClr val="FFFFFF"/>
                </a:solidFill>
                <a:latin typeface="Calibri"/>
                <a:cs typeface="Calibri"/>
              </a:rPr>
              <a:t> </a:t>
            </a:r>
            <a:r>
              <a:rPr sz="1800" spc="-10" dirty="0">
                <a:solidFill>
                  <a:srgbClr val="FFFFFF"/>
                </a:solidFill>
                <a:latin typeface="Calibri"/>
                <a:cs typeface="Calibri"/>
              </a:rPr>
              <a:t>accessible</a:t>
            </a:r>
            <a:r>
              <a:rPr sz="1800" spc="500" dirty="0">
                <a:solidFill>
                  <a:srgbClr val="FFFFFF"/>
                </a:solidFill>
                <a:latin typeface="Calibri"/>
                <a:cs typeface="Calibri"/>
              </a:rPr>
              <a:t> </a:t>
            </a:r>
            <a:r>
              <a:rPr sz="1800" dirty="0">
                <a:solidFill>
                  <a:srgbClr val="FFFFFF"/>
                </a:solidFill>
                <a:latin typeface="Calibri"/>
                <a:cs typeface="Calibri"/>
              </a:rPr>
              <a:t>to</a:t>
            </a:r>
            <a:r>
              <a:rPr sz="1800" spc="-55" dirty="0">
                <a:solidFill>
                  <a:srgbClr val="FFFFFF"/>
                </a:solidFill>
                <a:latin typeface="Calibri"/>
                <a:cs typeface="Calibri"/>
              </a:rPr>
              <a:t> </a:t>
            </a:r>
            <a:r>
              <a:rPr sz="1800" dirty="0">
                <a:solidFill>
                  <a:srgbClr val="FFFFFF"/>
                </a:solidFill>
                <a:latin typeface="Calibri"/>
                <a:cs typeface="Calibri"/>
              </a:rPr>
              <a:t>everyone</a:t>
            </a:r>
            <a:r>
              <a:rPr sz="1800" spc="-55" dirty="0">
                <a:solidFill>
                  <a:srgbClr val="FFFFFF"/>
                </a:solidFill>
                <a:latin typeface="Calibri"/>
                <a:cs typeface="Calibri"/>
              </a:rPr>
              <a:t> </a:t>
            </a:r>
            <a:r>
              <a:rPr sz="1800" dirty="0">
                <a:solidFill>
                  <a:srgbClr val="FFFFFF"/>
                </a:solidFill>
                <a:latin typeface="Calibri"/>
                <a:cs typeface="Calibri"/>
              </a:rPr>
              <a:t>regardless</a:t>
            </a:r>
            <a:r>
              <a:rPr sz="1800" spc="-55" dirty="0">
                <a:solidFill>
                  <a:srgbClr val="FFFFFF"/>
                </a:solidFill>
                <a:latin typeface="Calibri"/>
                <a:cs typeface="Calibri"/>
              </a:rPr>
              <a:t> </a:t>
            </a:r>
            <a:r>
              <a:rPr sz="1800" dirty="0">
                <a:solidFill>
                  <a:srgbClr val="FFFFFF"/>
                </a:solidFill>
                <a:latin typeface="Calibri"/>
                <a:cs typeface="Calibri"/>
              </a:rPr>
              <a:t>of</a:t>
            </a:r>
            <a:r>
              <a:rPr sz="1800" spc="-55" dirty="0">
                <a:solidFill>
                  <a:srgbClr val="FFFFFF"/>
                </a:solidFill>
                <a:latin typeface="Calibri"/>
                <a:cs typeface="Calibri"/>
              </a:rPr>
              <a:t> </a:t>
            </a:r>
            <a:r>
              <a:rPr sz="1800" dirty="0">
                <a:solidFill>
                  <a:srgbClr val="FFFFFF"/>
                </a:solidFill>
                <a:latin typeface="Calibri"/>
                <a:cs typeface="Calibri"/>
              </a:rPr>
              <a:t>their</a:t>
            </a:r>
            <a:r>
              <a:rPr sz="1800" spc="-50" dirty="0">
                <a:solidFill>
                  <a:srgbClr val="FFFFFF"/>
                </a:solidFill>
                <a:latin typeface="Calibri"/>
                <a:cs typeface="Calibri"/>
              </a:rPr>
              <a:t> </a:t>
            </a:r>
            <a:r>
              <a:rPr sz="1800" dirty="0">
                <a:solidFill>
                  <a:srgbClr val="FFFFFF"/>
                </a:solidFill>
                <a:latin typeface="Calibri"/>
                <a:cs typeface="Calibri"/>
              </a:rPr>
              <a:t>income</a:t>
            </a:r>
            <a:r>
              <a:rPr sz="1800" spc="-55"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spc="-10" dirty="0">
                <a:solidFill>
                  <a:srgbClr val="FFFFFF"/>
                </a:solidFill>
                <a:latin typeface="Calibri"/>
                <a:cs typeface="Calibri"/>
              </a:rPr>
              <a:t>social circumstance.</a:t>
            </a:r>
            <a:endParaRPr sz="18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161222"/>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pic>
        <p:nvPicPr>
          <p:cNvPr id="3" name="object 3"/>
          <p:cNvPicPr/>
          <p:nvPr/>
        </p:nvPicPr>
        <p:blipFill>
          <a:blip r:embed="rId2" cstate="print"/>
          <a:stretch>
            <a:fillRect/>
          </a:stretch>
        </p:blipFill>
        <p:spPr>
          <a:xfrm>
            <a:off x="13918344" y="4906735"/>
            <a:ext cx="2209799" cy="1990724"/>
          </a:xfrm>
          <a:prstGeom prst="rect">
            <a:avLst/>
          </a:prstGeom>
        </p:spPr>
      </p:pic>
      <p:pic>
        <p:nvPicPr>
          <p:cNvPr id="4" name="object 4"/>
          <p:cNvPicPr/>
          <p:nvPr/>
        </p:nvPicPr>
        <p:blipFill>
          <a:blip r:embed="rId3" cstate="print"/>
          <a:stretch>
            <a:fillRect/>
          </a:stretch>
        </p:blipFill>
        <p:spPr>
          <a:xfrm>
            <a:off x="4943690" y="4906735"/>
            <a:ext cx="2209799" cy="1990724"/>
          </a:xfrm>
          <a:prstGeom prst="rect">
            <a:avLst/>
          </a:prstGeom>
        </p:spPr>
      </p:pic>
      <p:pic>
        <p:nvPicPr>
          <p:cNvPr id="5" name="object 5"/>
          <p:cNvPicPr/>
          <p:nvPr/>
        </p:nvPicPr>
        <p:blipFill>
          <a:blip r:embed="rId4" cstate="print"/>
          <a:stretch>
            <a:fillRect/>
          </a:stretch>
        </p:blipFill>
        <p:spPr>
          <a:xfrm>
            <a:off x="1982909" y="4906735"/>
            <a:ext cx="2209799" cy="1990724"/>
          </a:xfrm>
          <a:prstGeom prst="rect">
            <a:avLst/>
          </a:prstGeom>
        </p:spPr>
      </p:pic>
      <p:pic>
        <p:nvPicPr>
          <p:cNvPr id="6" name="object 6"/>
          <p:cNvPicPr/>
          <p:nvPr/>
        </p:nvPicPr>
        <p:blipFill>
          <a:blip r:embed="rId5" cstate="print"/>
          <a:stretch>
            <a:fillRect/>
          </a:stretch>
        </p:blipFill>
        <p:spPr>
          <a:xfrm>
            <a:off x="10956927" y="4906735"/>
            <a:ext cx="2209799" cy="1990724"/>
          </a:xfrm>
          <a:prstGeom prst="rect">
            <a:avLst/>
          </a:prstGeom>
        </p:spPr>
      </p:pic>
      <p:grpSp>
        <p:nvGrpSpPr>
          <p:cNvPr id="7" name="object 7"/>
          <p:cNvGrpSpPr/>
          <p:nvPr/>
        </p:nvGrpSpPr>
        <p:grpSpPr>
          <a:xfrm>
            <a:off x="7995510" y="4906735"/>
            <a:ext cx="2209800" cy="1990725"/>
            <a:chOff x="7995510" y="4906735"/>
            <a:chExt cx="2209800" cy="1990725"/>
          </a:xfrm>
        </p:grpSpPr>
        <p:pic>
          <p:nvPicPr>
            <p:cNvPr id="8" name="object 8"/>
            <p:cNvPicPr/>
            <p:nvPr/>
          </p:nvPicPr>
          <p:blipFill>
            <a:blip r:embed="rId6" cstate="print"/>
            <a:stretch>
              <a:fillRect/>
            </a:stretch>
          </p:blipFill>
          <p:spPr>
            <a:xfrm>
              <a:off x="7995510" y="4906735"/>
              <a:ext cx="2209799" cy="1990724"/>
            </a:xfrm>
            <a:prstGeom prst="rect">
              <a:avLst/>
            </a:prstGeom>
          </p:spPr>
        </p:pic>
        <p:sp>
          <p:nvSpPr>
            <p:cNvPr id="9" name="object 9"/>
            <p:cNvSpPr/>
            <p:nvPr/>
          </p:nvSpPr>
          <p:spPr>
            <a:xfrm>
              <a:off x="8674608" y="5625247"/>
              <a:ext cx="991869" cy="886460"/>
            </a:xfrm>
            <a:custGeom>
              <a:avLst/>
              <a:gdLst/>
              <a:ahLst/>
              <a:cxnLst/>
              <a:rect l="l" t="t" r="r" b="b"/>
              <a:pathLst>
                <a:path w="991870" h="886459">
                  <a:moveTo>
                    <a:pt x="0" y="718558"/>
                  </a:moveTo>
                  <a:lnTo>
                    <a:pt x="32797" y="748943"/>
                  </a:lnTo>
                  <a:lnTo>
                    <a:pt x="64511" y="774111"/>
                  </a:lnTo>
                  <a:lnTo>
                    <a:pt x="105028" y="801877"/>
                  </a:lnTo>
                  <a:lnTo>
                    <a:pt x="144163" y="824126"/>
                  </a:lnTo>
                  <a:lnTo>
                    <a:pt x="185111" y="843363"/>
                  </a:lnTo>
                  <a:lnTo>
                    <a:pt x="227721" y="859439"/>
                  </a:lnTo>
                  <a:lnTo>
                    <a:pt x="271844" y="872203"/>
                  </a:lnTo>
                  <a:lnTo>
                    <a:pt x="317331" y="881506"/>
                  </a:lnTo>
                  <a:lnTo>
                    <a:pt x="357890" y="886450"/>
                  </a:lnTo>
                </a:path>
                <a:path w="991870" h="886459">
                  <a:moveTo>
                    <a:pt x="465696" y="886450"/>
                  </a:moveTo>
                  <a:lnTo>
                    <a:pt x="506256" y="881506"/>
                  </a:lnTo>
                  <a:lnTo>
                    <a:pt x="551742" y="872203"/>
                  </a:lnTo>
                  <a:lnTo>
                    <a:pt x="595865" y="859439"/>
                  </a:lnTo>
                  <a:lnTo>
                    <a:pt x="638476" y="843363"/>
                  </a:lnTo>
                  <a:lnTo>
                    <a:pt x="679423" y="824126"/>
                  </a:lnTo>
                  <a:lnTo>
                    <a:pt x="718558" y="801877"/>
                  </a:lnTo>
                  <a:lnTo>
                    <a:pt x="755730" y="776766"/>
                  </a:lnTo>
                  <a:lnTo>
                    <a:pt x="790790" y="748943"/>
                  </a:lnTo>
                  <a:lnTo>
                    <a:pt x="823587" y="718558"/>
                  </a:lnTo>
                  <a:lnTo>
                    <a:pt x="853972" y="685761"/>
                  </a:lnTo>
                  <a:lnTo>
                    <a:pt x="881795" y="650701"/>
                  </a:lnTo>
                  <a:lnTo>
                    <a:pt x="906906" y="613529"/>
                  </a:lnTo>
                  <a:lnTo>
                    <a:pt x="929155" y="574394"/>
                  </a:lnTo>
                  <a:lnTo>
                    <a:pt x="948393" y="533447"/>
                  </a:lnTo>
                  <a:lnTo>
                    <a:pt x="964468" y="490836"/>
                  </a:lnTo>
                  <a:lnTo>
                    <a:pt x="977233" y="446713"/>
                  </a:lnTo>
                  <a:lnTo>
                    <a:pt x="986535" y="401227"/>
                  </a:lnTo>
                  <a:lnTo>
                    <a:pt x="991479" y="360666"/>
                  </a:lnTo>
                </a:path>
                <a:path w="991870" h="886459">
                  <a:moveTo>
                    <a:pt x="991479" y="252862"/>
                  </a:moveTo>
                  <a:lnTo>
                    <a:pt x="986535" y="212302"/>
                  </a:lnTo>
                  <a:lnTo>
                    <a:pt x="977233" y="166815"/>
                  </a:lnTo>
                  <a:lnTo>
                    <a:pt x="964468" y="122692"/>
                  </a:lnTo>
                  <a:lnTo>
                    <a:pt x="948393" y="80082"/>
                  </a:lnTo>
                  <a:lnTo>
                    <a:pt x="929155" y="39134"/>
                  </a:lnTo>
                  <a:lnTo>
                    <a:pt x="906906" y="0"/>
                  </a:lnTo>
                </a:path>
              </a:pathLst>
            </a:custGeom>
            <a:ln w="38100">
              <a:solidFill>
                <a:srgbClr val="FFFFFF"/>
              </a:solidFill>
            </a:ln>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45" dirty="0"/>
              <a:t>OUR</a:t>
            </a:r>
            <a:r>
              <a:rPr spc="-615" dirty="0"/>
              <a:t> </a:t>
            </a:r>
            <a:r>
              <a:rPr spc="-150" dirty="0"/>
              <a:t>VALUES</a:t>
            </a: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4</a:t>
            </a:fld>
            <a:endParaRPr spc="-50" dirty="0"/>
          </a:p>
        </p:txBody>
      </p:sp>
      <p:sp>
        <p:nvSpPr>
          <p:cNvPr id="11" name="object 11"/>
          <p:cNvSpPr txBox="1"/>
          <p:nvPr/>
        </p:nvSpPr>
        <p:spPr>
          <a:xfrm>
            <a:off x="1924363" y="7423924"/>
            <a:ext cx="2146300" cy="577850"/>
          </a:xfrm>
          <a:prstGeom prst="rect">
            <a:avLst/>
          </a:prstGeom>
        </p:spPr>
        <p:txBody>
          <a:bodyPr vert="horz" wrap="square" lIns="0" tIns="12700" rIns="0" bIns="0" rtlCol="0">
            <a:spAutoFit/>
          </a:bodyPr>
          <a:lstStyle/>
          <a:p>
            <a:pPr marL="356235" marR="5080" indent="-344170">
              <a:lnSpc>
                <a:spcPct val="113300"/>
              </a:lnSpc>
              <a:spcBef>
                <a:spcPts val="100"/>
              </a:spcBef>
            </a:pPr>
            <a:r>
              <a:rPr sz="1600" dirty="0">
                <a:solidFill>
                  <a:srgbClr val="FFFFFF"/>
                </a:solidFill>
                <a:latin typeface="Calibri"/>
                <a:cs typeface="Calibri"/>
              </a:rPr>
              <a:t>People</a:t>
            </a:r>
            <a:r>
              <a:rPr sz="1600" spc="-30" dirty="0">
                <a:solidFill>
                  <a:srgbClr val="FFFFFF"/>
                </a:solidFill>
                <a:latin typeface="Calibri"/>
                <a:cs typeface="Calibri"/>
              </a:rPr>
              <a:t> </a:t>
            </a:r>
            <a:r>
              <a:rPr sz="1600" dirty="0">
                <a:solidFill>
                  <a:srgbClr val="FFFFFF"/>
                </a:solidFill>
                <a:latin typeface="Calibri"/>
                <a:cs typeface="Calibri"/>
              </a:rPr>
              <a:t>are</a:t>
            </a:r>
            <a:r>
              <a:rPr sz="1600" spc="-30" dirty="0">
                <a:solidFill>
                  <a:srgbClr val="FFFFFF"/>
                </a:solidFill>
                <a:latin typeface="Calibri"/>
                <a:cs typeface="Calibri"/>
              </a:rPr>
              <a:t> </a:t>
            </a:r>
            <a:r>
              <a:rPr sz="1600" dirty="0">
                <a:solidFill>
                  <a:srgbClr val="FFFFFF"/>
                </a:solidFill>
                <a:latin typeface="Calibri"/>
                <a:cs typeface="Calibri"/>
              </a:rPr>
              <a:t>at</a:t>
            </a:r>
            <a:r>
              <a:rPr sz="1600" spc="-30" dirty="0">
                <a:solidFill>
                  <a:srgbClr val="FFFFFF"/>
                </a:solidFill>
                <a:latin typeface="Calibri"/>
                <a:cs typeface="Calibri"/>
              </a:rPr>
              <a:t> </a:t>
            </a:r>
            <a:r>
              <a:rPr sz="1600" dirty="0">
                <a:solidFill>
                  <a:srgbClr val="FFFFFF"/>
                </a:solidFill>
                <a:latin typeface="Calibri"/>
                <a:cs typeface="Calibri"/>
              </a:rPr>
              <a:t>the</a:t>
            </a:r>
            <a:r>
              <a:rPr sz="1600" spc="-30" dirty="0">
                <a:solidFill>
                  <a:srgbClr val="FFFFFF"/>
                </a:solidFill>
                <a:latin typeface="Calibri"/>
                <a:cs typeface="Calibri"/>
              </a:rPr>
              <a:t> </a:t>
            </a:r>
            <a:r>
              <a:rPr sz="1600" dirty="0">
                <a:solidFill>
                  <a:srgbClr val="FFFFFF"/>
                </a:solidFill>
                <a:latin typeface="Calibri"/>
                <a:cs typeface="Calibri"/>
              </a:rPr>
              <a:t>heart</a:t>
            </a:r>
            <a:r>
              <a:rPr sz="1600" spc="-30" dirty="0">
                <a:solidFill>
                  <a:srgbClr val="FFFFFF"/>
                </a:solidFill>
                <a:latin typeface="Calibri"/>
                <a:cs typeface="Calibri"/>
              </a:rPr>
              <a:t> </a:t>
            </a:r>
            <a:r>
              <a:rPr sz="1600" spc="-25" dirty="0">
                <a:solidFill>
                  <a:srgbClr val="FFFFFF"/>
                </a:solidFill>
                <a:latin typeface="Calibri"/>
                <a:cs typeface="Calibri"/>
              </a:rPr>
              <a:t>of </a:t>
            </a:r>
            <a:r>
              <a:rPr sz="1600" dirty="0">
                <a:solidFill>
                  <a:srgbClr val="FFFFFF"/>
                </a:solidFill>
                <a:latin typeface="Calibri"/>
                <a:cs typeface="Calibri"/>
              </a:rPr>
              <a:t>everything</a:t>
            </a:r>
            <a:r>
              <a:rPr sz="1600" spc="-55" dirty="0">
                <a:solidFill>
                  <a:srgbClr val="FFFFFF"/>
                </a:solidFill>
                <a:latin typeface="Calibri"/>
                <a:cs typeface="Calibri"/>
              </a:rPr>
              <a:t> </a:t>
            </a:r>
            <a:r>
              <a:rPr sz="1600" dirty="0">
                <a:solidFill>
                  <a:srgbClr val="FFFFFF"/>
                </a:solidFill>
                <a:latin typeface="Calibri"/>
                <a:cs typeface="Calibri"/>
              </a:rPr>
              <a:t>we</a:t>
            </a:r>
            <a:r>
              <a:rPr sz="1600" spc="-50" dirty="0">
                <a:solidFill>
                  <a:srgbClr val="FFFFFF"/>
                </a:solidFill>
                <a:latin typeface="Calibri"/>
                <a:cs typeface="Calibri"/>
              </a:rPr>
              <a:t> </a:t>
            </a:r>
            <a:r>
              <a:rPr sz="1600" spc="-25" dirty="0">
                <a:solidFill>
                  <a:srgbClr val="FFFFFF"/>
                </a:solidFill>
                <a:latin typeface="Calibri"/>
                <a:cs typeface="Calibri"/>
              </a:rPr>
              <a:t>do</a:t>
            </a:r>
            <a:endParaRPr sz="1600">
              <a:latin typeface="Calibri"/>
              <a:cs typeface="Calibri"/>
            </a:endParaRPr>
          </a:p>
        </p:txBody>
      </p:sp>
      <p:sp>
        <p:nvSpPr>
          <p:cNvPr id="12" name="object 12"/>
          <p:cNvSpPr txBox="1"/>
          <p:nvPr/>
        </p:nvSpPr>
        <p:spPr>
          <a:xfrm>
            <a:off x="2257633" y="6896840"/>
            <a:ext cx="148018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People-centred</a:t>
            </a:r>
            <a:endParaRPr sz="1800">
              <a:latin typeface="Calibri"/>
              <a:cs typeface="Calibri"/>
            </a:endParaRPr>
          </a:p>
        </p:txBody>
      </p:sp>
      <p:sp>
        <p:nvSpPr>
          <p:cNvPr id="13" name="object 13"/>
          <p:cNvSpPr txBox="1"/>
          <p:nvPr/>
        </p:nvSpPr>
        <p:spPr>
          <a:xfrm>
            <a:off x="3309921" y="2990921"/>
            <a:ext cx="11506200" cy="1282700"/>
          </a:xfrm>
          <a:prstGeom prst="rect">
            <a:avLst/>
          </a:prstGeom>
        </p:spPr>
        <p:txBody>
          <a:bodyPr vert="horz" wrap="square" lIns="0" tIns="12700" rIns="0" bIns="0" rtlCol="0">
            <a:spAutoFit/>
          </a:bodyPr>
          <a:lstStyle/>
          <a:p>
            <a:pPr marL="12065" marR="5080" algn="ctr">
              <a:lnSpc>
                <a:spcPct val="114599"/>
              </a:lnSpc>
              <a:spcBef>
                <a:spcPts val="100"/>
              </a:spcBef>
            </a:pP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hold</a:t>
            </a:r>
            <a:r>
              <a:rPr sz="1800" spc="-45"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set</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shared</a:t>
            </a:r>
            <a:r>
              <a:rPr sz="1800" spc="-45" dirty="0">
                <a:solidFill>
                  <a:srgbClr val="FFFFFF"/>
                </a:solidFill>
                <a:latin typeface="Calibri"/>
                <a:cs typeface="Calibri"/>
              </a:rPr>
              <a:t> </a:t>
            </a:r>
            <a:r>
              <a:rPr sz="1800" dirty="0">
                <a:solidFill>
                  <a:srgbClr val="FFFFFF"/>
                </a:solidFill>
                <a:latin typeface="Calibri"/>
                <a:cs typeface="Calibri"/>
              </a:rPr>
              <a:t>values,</a:t>
            </a:r>
            <a:r>
              <a:rPr sz="1800" spc="-40" dirty="0">
                <a:solidFill>
                  <a:srgbClr val="FFFFFF"/>
                </a:solidFill>
                <a:latin typeface="Calibri"/>
                <a:cs typeface="Calibri"/>
              </a:rPr>
              <a:t> </a:t>
            </a:r>
            <a:r>
              <a:rPr sz="1800" dirty="0">
                <a:solidFill>
                  <a:srgbClr val="FFFFFF"/>
                </a:solidFill>
                <a:latin typeface="Calibri"/>
                <a:cs typeface="Calibri"/>
              </a:rPr>
              <a:t>through</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community</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talented</a:t>
            </a:r>
            <a:r>
              <a:rPr sz="1800" spc="-45" dirty="0">
                <a:solidFill>
                  <a:srgbClr val="FFFFFF"/>
                </a:solidFill>
                <a:latin typeface="Calibri"/>
                <a:cs typeface="Calibri"/>
              </a:rPr>
              <a:t> </a:t>
            </a:r>
            <a:r>
              <a:rPr sz="1800" dirty="0">
                <a:solidFill>
                  <a:srgbClr val="FFFFFF"/>
                </a:solidFill>
                <a:latin typeface="Calibri"/>
                <a:cs typeface="Calibri"/>
              </a:rPr>
              <a:t>people,</a:t>
            </a:r>
            <a:r>
              <a:rPr sz="1800" spc="-40" dirty="0">
                <a:solidFill>
                  <a:srgbClr val="FFFFFF"/>
                </a:solidFill>
                <a:latin typeface="Calibri"/>
                <a:cs typeface="Calibri"/>
              </a:rPr>
              <a:t> </a:t>
            </a:r>
            <a:r>
              <a:rPr sz="1800" dirty="0">
                <a:solidFill>
                  <a:srgbClr val="FFFFFF"/>
                </a:solidFill>
                <a:latin typeface="Calibri"/>
                <a:cs typeface="Calibri"/>
              </a:rPr>
              <a:t>who</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for</a:t>
            </a:r>
            <a:r>
              <a:rPr sz="1800" spc="-45" dirty="0">
                <a:solidFill>
                  <a:srgbClr val="FFFFFF"/>
                </a:solidFill>
                <a:latin typeface="Calibri"/>
                <a:cs typeface="Calibri"/>
              </a:rPr>
              <a:t> </a:t>
            </a:r>
            <a:r>
              <a:rPr sz="1800" spc="-10" dirty="0">
                <a:solidFill>
                  <a:srgbClr val="FFFFFF"/>
                </a:solidFill>
                <a:latin typeface="Calibri"/>
                <a:cs typeface="Calibri"/>
              </a:rPr>
              <a:t>StreetGames.</a:t>
            </a:r>
            <a:r>
              <a:rPr sz="1800" spc="-45" dirty="0">
                <a:solidFill>
                  <a:srgbClr val="FFFFFF"/>
                </a:solidFill>
                <a:latin typeface="Calibri"/>
                <a:cs typeface="Calibri"/>
              </a:rPr>
              <a:t> </a:t>
            </a: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hold</a:t>
            </a:r>
            <a:r>
              <a:rPr sz="1800" spc="-45" dirty="0">
                <a:solidFill>
                  <a:srgbClr val="FFFFFF"/>
                </a:solidFill>
                <a:latin typeface="Calibri"/>
                <a:cs typeface="Calibri"/>
              </a:rPr>
              <a:t> </a:t>
            </a:r>
            <a:r>
              <a:rPr sz="1800" dirty="0">
                <a:solidFill>
                  <a:srgbClr val="FFFFFF"/>
                </a:solidFill>
                <a:latin typeface="Calibri"/>
                <a:cs typeface="Calibri"/>
              </a:rPr>
              <a:t>each</a:t>
            </a:r>
            <a:r>
              <a:rPr sz="1800" spc="-40" dirty="0">
                <a:solidFill>
                  <a:srgbClr val="FFFFFF"/>
                </a:solidFill>
                <a:latin typeface="Calibri"/>
                <a:cs typeface="Calibri"/>
              </a:rPr>
              <a:t> </a:t>
            </a:r>
            <a:r>
              <a:rPr sz="1800" spc="-10" dirty="0">
                <a:solidFill>
                  <a:srgbClr val="FFFFFF"/>
                </a:solidFill>
                <a:latin typeface="Calibri"/>
                <a:cs typeface="Calibri"/>
              </a:rPr>
              <a:t>other accountable</a:t>
            </a:r>
            <a:r>
              <a:rPr sz="1800" spc="-55"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these</a:t>
            </a:r>
            <a:r>
              <a:rPr sz="1800" spc="-50" dirty="0">
                <a:solidFill>
                  <a:srgbClr val="FFFFFF"/>
                </a:solidFill>
                <a:latin typeface="Calibri"/>
                <a:cs typeface="Calibri"/>
              </a:rPr>
              <a:t> </a:t>
            </a:r>
            <a:r>
              <a:rPr sz="1800" dirty="0">
                <a:solidFill>
                  <a:srgbClr val="FFFFFF"/>
                </a:solidFill>
                <a:latin typeface="Calibri"/>
                <a:cs typeface="Calibri"/>
              </a:rPr>
              <a:t>values</a:t>
            </a:r>
            <a:r>
              <a:rPr sz="1800" spc="-50"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dirty="0">
                <a:solidFill>
                  <a:srgbClr val="FFFFFF"/>
                </a:solidFill>
                <a:latin typeface="Calibri"/>
                <a:cs typeface="Calibri"/>
              </a:rPr>
              <a:t>ensure</a:t>
            </a:r>
            <a:r>
              <a:rPr sz="1800" spc="-50" dirty="0">
                <a:solidFill>
                  <a:srgbClr val="FFFFFF"/>
                </a:solidFill>
                <a:latin typeface="Calibri"/>
                <a:cs typeface="Calibri"/>
              </a:rPr>
              <a:t> </a:t>
            </a:r>
            <a:r>
              <a:rPr sz="1800" dirty="0">
                <a:solidFill>
                  <a:srgbClr val="FFFFFF"/>
                </a:solidFill>
                <a:latin typeface="Calibri"/>
                <a:cs typeface="Calibri"/>
              </a:rPr>
              <a:t>that</a:t>
            </a:r>
            <a:r>
              <a:rPr sz="1800" spc="-50" dirty="0">
                <a:solidFill>
                  <a:srgbClr val="FFFFFF"/>
                </a:solidFill>
                <a:latin typeface="Calibri"/>
                <a:cs typeface="Calibri"/>
              </a:rPr>
              <a:t> </a:t>
            </a:r>
            <a:r>
              <a:rPr sz="1800" dirty="0">
                <a:solidFill>
                  <a:srgbClr val="FFFFFF"/>
                </a:solidFill>
                <a:latin typeface="Calibri"/>
                <a:cs typeface="Calibri"/>
              </a:rPr>
              <a:t>we</a:t>
            </a:r>
            <a:r>
              <a:rPr sz="1800" spc="-50" dirty="0">
                <a:solidFill>
                  <a:srgbClr val="FFFFFF"/>
                </a:solidFill>
                <a:latin typeface="Calibri"/>
                <a:cs typeface="Calibri"/>
              </a:rPr>
              <a:t> </a:t>
            </a:r>
            <a:r>
              <a:rPr sz="1800" dirty="0">
                <a:solidFill>
                  <a:srgbClr val="FFFFFF"/>
                </a:solidFill>
                <a:latin typeface="Calibri"/>
                <a:cs typeface="Calibri"/>
              </a:rPr>
              <a:t>live</a:t>
            </a:r>
            <a:r>
              <a:rPr sz="1800" spc="-55" dirty="0">
                <a:solidFill>
                  <a:srgbClr val="FFFFFF"/>
                </a:solidFill>
                <a:latin typeface="Calibri"/>
                <a:cs typeface="Calibri"/>
              </a:rPr>
              <a:t> </a:t>
            </a:r>
            <a:r>
              <a:rPr sz="1800" dirty="0">
                <a:solidFill>
                  <a:srgbClr val="FFFFFF"/>
                </a:solidFill>
                <a:latin typeface="Calibri"/>
                <a:cs typeface="Calibri"/>
              </a:rPr>
              <a:t>our</a:t>
            </a:r>
            <a:r>
              <a:rPr sz="1800" spc="-50" dirty="0">
                <a:solidFill>
                  <a:srgbClr val="FFFFFF"/>
                </a:solidFill>
                <a:latin typeface="Calibri"/>
                <a:cs typeface="Calibri"/>
              </a:rPr>
              <a:t> </a:t>
            </a:r>
            <a:r>
              <a:rPr sz="1800" dirty="0">
                <a:solidFill>
                  <a:srgbClr val="FFFFFF"/>
                </a:solidFill>
                <a:latin typeface="Calibri"/>
                <a:cs typeface="Calibri"/>
              </a:rPr>
              <a:t>values</a:t>
            </a:r>
            <a:r>
              <a:rPr sz="1800" spc="-50" dirty="0">
                <a:solidFill>
                  <a:srgbClr val="FFFFFF"/>
                </a:solidFill>
                <a:latin typeface="Calibri"/>
                <a:cs typeface="Calibri"/>
              </a:rPr>
              <a:t> </a:t>
            </a:r>
            <a:r>
              <a:rPr sz="1800" dirty="0">
                <a:solidFill>
                  <a:srgbClr val="FFFFFF"/>
                </a:solidFill>
                <a:latin typeface="Calibri"/>
                <a:cs typeface="Calibri"/>
              </a:rPr>
              <a:t>when</a:t>
            </a:r>
            <a:r>
              <a:rPr sz="1800" spc="-50" dirty="0">
                <a:solidFill>
                  <a:srgbClr val="FFFFFF"/>
                </a:solidFill>
                <a:latin typeface="Calibri"/>
                <a:cs typeface="Calibri"/>
              </a:rPr>
              <a:t> </a:t>
            </a:r>
            <a:r>
              <a:rPr sz="1800" dirty="0">
                <a:solidFill>
                  <a:srgbClr val="FFFFFF"/>
                </a:solidFill>
                <a:latin typeface="Calibri"/>
                <a:cs typeface="Calibri"/>
              </a:rPr>
              <a:t>working</a:t>
            </a:r>
            <a:r>
              <a:rPr sz="1800" spc="-55" dirty="0">
                <a:solidFill>
                  <a:srgbClr val="FFFFFF"/>
                </a:solidFill>
                <a:latin typeface="Calibri"/>
                <a:cs typeface="Calibri"/>
              </a:rPr>
              <a:t> </a:t>
            </a:r>
            <a:r>
              <a:rPr sz="1800" dirty="0">
                <a:solidFill>
                  <a:srgbClr val="FFFFFF"/>
                </a:solidFill>
                <a:latin typeface="Calibri"/>
                <a:cs typeface="Calibri"/>
              </a:rPr>
              <a:t>with</a:t>
            </a:r>
            <a:r>
              <a:rPr sz="1800" spc="-50" dirty="0">
                <a:solidFill>
                  <a:srgbClr val="FFFFFF"/>
                </a:solidFill>
                <a:latin typeface="Calibri"/>
                <a:cs typeface="Calibri"/>
              </a:rPr>
              <a:t> </a:t>
            </a:r>
            <a:r>
              <a:rPr sz="1800" dirty="0">
                <a:solidFill>
                  <a:srgbClr val="FFFFFF"/>
                </a:solidFill>
                <a:latin typeface="Calibri"/>
                <a:cs typeface="Calibri"/>
              </a:rPr>
              <a:t>external</a:t>
            </a:r>
            <a:r>
              <a:rPr sz="1800" spc="-50" dirty="0">
                <a:solidFill>
                  <a:srgbClr val="FFFFFF"/>
                </a:solidFill>
                <a:latin typeface="Calibri"/>
                <a:cs typeface="Calibri"/>
              </a:rPr>
              <a:t> </a:t>
            </a:r>
            <a:r>
              <a:rPr sz="1800" dirty="0">
                <a:solidFill>
                  <a:srgbClr val="FFFFFF"/>
                </a:solidFill>
                <a:latin typeface="Calibri"/>
                <a:cs typeface="Calibri"/>
              </a:rPr>
              <a:t>partners</a:t>
            </a:r>
            <a:r>
              <a:rPr sz="1800" spc="-50" dirty="0">
                <a:solidFill>
                  <a:srgbClr val="FFFFFF"/>
                </a:solidFill>
                <a:latin typeface="Calibri"/>
                <a:cs typeface="Calibri"/>
              </a:rPr>
              <a:t> </a:t>
            </a:r>
            <a:r>
              <a:rPr sz="1800" dirty="0">
                <a:solidFill>
                  <a:srgbClr val="FFFFFF"/>
                </a:solidFill>
                <a:latin typeface="Calibri"/>
                <a:cs typeface="Calibri"/>
              </a:rPr>
              <a:t>and/or</a:t>
            </a:r>
            <a:r>
              <a:rPr sz="1800" spc="-50" dirty="0">
                <a:solidFill>
                  <a:srgbClr val="FFFFFF"/>
                </a:solidFill>
                <a:latin typeface="Calibri"/>
                <a:cs typeface="Calibri"/>
              </a:rPr>
              <a:t> </a:t>
            </a:r>
            <a:r>
              <a:rPr sz="1800" dirty="0">
                <a:solidFill>
                  <a:srgbClr val="FFFFFF"/>
                </a:solidFill>
                <a:latin typeface="Calibri"/>
                <a:cs typeface="Calibri"/>
              </a:rPr>
              <a:t>young</a:t>
            </a:r>
            <a:r>
              <a:rPr sz="1800" spc="-55" dirty="0">
                <a:solidFill>
                  <a:srgbClr val="FFFFFF"/>
                </a:solidFill>
                <a:latin typeface="Calibri"/>
                <a:cs typeface="Calibri"/>
              </a:rPr>
              <a:t> </a:t>
            </a:r>
            <a:r>
              <a:rPr sz="1800" spc="-10" dirty="0">
                <a:solidFill>
                  <a:srgbClr val="FFFFFF"/>
                </a:solidFill>
                <a:latin typeface="Calibri"/>
                <a:cs typeface="Calibri"/>
              </a:rPr>
              <a:t>people.</a:t>
            </a:r>
            <a:endParaRPr sz="1800">
              <a:latin typeface="Calibri"/>
              <a:cs typeface="Calibri"/>
            </a:endParaRPr>
          </a:p>
          <a:p>
            <a:pPr>
              <a:lnSpc>
                <a:spcPct val="100000"/>
              </a:lnSpc>
              <a:spcBef>
                <a:spcPts val="590"/>
              </a:spcBef>
            </a:pPr>
            <a:endParaRPr sz="1800">
              <a:latin typeface="Calibri"/>
              <a:cs typeface="Calibri"/>
            </a:endParaRPr>
          </a:p>
          <a:p>
            <a:pPr algn="ctr">
              <a:lnSpc>
                <a:spcPct val="100000"/>
              </a:lnSpc>
            </a:pPr>
            <a:r>
              <a:rPr sz="1800" b="1" dirty="0">
                <a:solidFill>
                  <a:srgbClr val="FFFFFF"/>
                </a:solidFill>
                <a:latin typeface="Calibri"/>
                <a:cs typeface="Calibri"/>
              </a:rPr>
              <a:t>We</a:t>
            </a:r>
            <a:r>
              <a:rPr sz="1800" b="1" spc="-30" dirty="0">
                <a:solidFill>
                  <a:srgbClr val="FFFFFF"/>
                </a:solidFill>
                <a:latin typeface="Calibri"/>
                <a:cs typeface="Calibri"/>
              </a:rPr>
              <a:t> </a:t>
            </a:r>
            <a:r>
              <a:rPr sz="1800" b="1" spc="-20" dirty="0">
                <a:solidFill>
                  <a:srgbClr val="FFFFFF"/>
                </a:solidFill>
                <a:latin typeface="Calibri"/>
                <a:cs typeface="Calibri"/>
              </a:rPr>
              <a:t>are:</a:t>
            </a:r>
            <a:endParaRPr sz="1800">
              <a:latin typeface="Calibri"/>
              <a:cs typeface="Calibri"/>
            </a:endParaRPr>
          </a:p>
        </p:txBody>
      </p:sp>
      <p:sp>
        <p:nvSpPr>
          <p:cNvPr id="14" name="object 14"/>
          <p:cNvSpPr txBox="1"/>
          <p:nvPr/>
        </p:nvSpPr>
        <p:spPr>
          <a:xfrm>
            <a:off x="5004163" y="7423924"/>
            <a:ext cx="2090420" cy="1682750"/>
          </a:xfrm>
          <a:prstGeom prst="rect">
            <a:avLst/>
          </a:prstGeom>
        </p:spPr>
        <p:txBody>
          <a:bodyPr vert="horz" wrap="square" lIns="0" tIns="12700" rIns="0" bIns="0" rtlCol="0">
            <a:spAutoFit/>
          </a:bodyPr>
          <a:lstStyle/>
          <a:p>
            <a:pPr marL="12700" marR="5080" algn="ctr">
              <a:lnSpc>
                <a:spcPct val="113300"/>
              </a:lnSpc>
              <a:spcBef>
                <a:spcPts val="100"/>
              </a:spcBef>
            </a:pPr>
            <a:r>
              <a:rPr sz="1600" dirty="0">
                <a:solidFill>
                  <a:srgbClr val="FFFFFF"/>
                </a:solidFill>
                <a:latin typeface="Calibri"/>
                <a:cs typeface="Calibri"/>
              </a:rPr>
              <a:t>We</a:t>
            </a:r>
            <a:r>
              <a:rPr sz="1600" spc="-40" dirty="0">
                <a:solidFill>
                  <a:srgbClr val="FFFFFF"/>
                </a:solidFill>
                <a:latin typeface="Calibri"/>
                <a:cs typeface="Calibri"/>
              </a:rPr>
              <a:t> </a:t>
            </a:r>
            <a:r>
              <a:rPr sz="1600" dirty="0">
                <a:solidFill>
                  <a:srgbClr val="FFFFFF"/>
                </a:solidFill>
                <a:latin typeface="Calibri"/>
                <a:cs typeface="Calibri"/>
              </a:rPr>
              <a:t>are</a:t>
            </a:r>
            <a:r>
              <a:rPr sz="1600" spc="-40" dirty="0">
                <a:solidFill>
                  <a:srgbClr val="FFFFFF"/>
                </a:solidFill>
                <a:latin typeface="Calibri"/>
                <a:cs typeface="Calibri"/>
              </a:rPr>
              <a:t> </a:t>
            </a:r>
            <a:r>
              <a:rPr sz="1600" dirty="0">
                <a:solidFill>
                  <a:srgbClr val="FFFFFF"/>
                </a:solidFill>
                <a:latin typeface="Calibri"/>
                <a:cs typeface="Calibri"/>
              </a:rPr>
              <a:t>passionate</a:t>
            </a:r>
            <a:r>
              <a:rPr sz="1600" spc="-35" dirty="0">
                <a:solidFill>
                  <a:srgbClr val="FFFFFF"/>
                </a:solidFill>
                <a:latin typeface="Calibri"/>
                <a:cs typeface="Calibri"/>
              </a:rPr>
              <a:t> </a:t>
            </a:r>
            <a:r>
              <a:rPr sz="1600" spc="-20" dirty="0">
                <a:solidFill>
                  <a:srgbClr val="FFFFFF"/>
                </a:solidFill>
                <a:latin typeface="Calibri"/>
                <a:cs typeface="Calibri"/>
              </a:rPr>
              <a:t>about </a:t>
            </a:r>
            <a:r>
              <a:rPr sz="1600" dirty="0">
                <a:solidFill>
                  <a:srgbClr val="FFFFFF"/>
                </a:solidFill>
                <a:latin typeface="Calibri"/>
                <a:cs typeface="Calibri"/>
              </a:rPr>
              <a:t>making</a:t>
            </a:r>
            <a:r>
              <a:rPr sz="1600" spc="-30" dirty="0">
                <a:solidFill>
                  <a:srgbClr val="FFFFFF"/>
                </a:solidFill>
                <a:latin typeface="Calibri"/>
                <a:cs typeface="Calibri"/>
              </a:rPr>
              <a:t> </a:t>
            </a:r>
            <a:r>
              <a:rPr sz="1600" dirty="0">
                <a:solidFill>
                  <a:srgbClr val="FFFFFF"/>
                </a:solidFill>
                <a:latin typeface="Calibri"/>
                <a:cs typeface="Calibri"/>
              </a:rPr>
              <a:t>a</a:t>
            </a:r>
            <a:r>
              <a:rPr sz="1600" spc="-25" dirty="0">
                <a:solidFill>
                  <a:srgbClr val="FFFFFF"/>
                </a:solidFill>
                <a:latin typeface="Calibri"/>
                <a:cs typeface="Calibri"/>
              </a:rPr>
              <a:t> </a:t>
            </a:r>
            <a:r>
              <a:rPr sz="1600" dirty="0">
                <a:solidFill>
                  <a:srgbClr val="FFFFFF"/>
                </a:solidFill>
                <a:latin typeface="Calibri"/>
                <a:cs typeface="Calibri"/>
              </a:rPr>
              <a:t>difference</a:t>
            </a:r>
            <a:r>
              <a:rPr sz="1600" spc="-30" dirty="0">
                <a:solidFill>
                  <a:srgbClr val="FFFFFF"/>
                </a:solidFill>
                <a:latin typeface="Calibri"/>
                <a:cs typeface="Calibri"/>
              </a:rPr>
              <a:t> </a:t>
            </a:r>
            <a:r>
              <a:rPr sz="1600" spc="-25" dirty="0">
                <a:solidFill>
                  <a:srgbClr val="FFFFFF"/>
                </a:solidFill>
                <a:latin typeface="Calibri"/>
                <a:cs typeface="Calibri"/>
              </a:rPr>
              <a:t>for </a:t>
            </a:r>
            <a:r>
              <a:rPr sz="1600" dirty="0">
                <a:solidFill>
                  <a:srgbClr val="FFFFFF"/>
                </a:solidFill>
                <a:latin typeface="Calibri"/>
                <a:cs typeface="Calibri"/>
              </a:rPr>
              <a:t>children</a:t>
            </a:r>
            <a:r>
              <a:rPr sz="1600" spc="-25" dirty="0">
                <a:solidFill>
                  <a:srgbClr val="FFFFFF"/>
                </a:solidFill>
                <a:latin typeface="Calibri"/>
                <a:cs typeface="Calibri"/>
              </a:rPr>
              <a:t> </a:t>
            </a:r>
            <a:r>
              <a:rPr sz="1600" dirty="0">
                <a:solidFill>
                  <a:srgbClr val="FFFFFF"/>
                </a:solidFill>
                <a:latin typeface="Calibri"/>
                <a:cs typeface="Calibri"/>
              </a:rPr>
              <a:t>and</a:t>
            </a:r>
            <a:r>
              <a:rPr sz="1600" spc="-25" dirty="0">
                <a:solidFill>
                  <a:srgbClr val="FFFFFF"/>
                </a:solidFill>
                <a:latin typeface="Calibri"/>
                <a:cs typeface="Calibri"/>
              </a:rPr>
              <a:t> </a:t>
            </a:r>
            <a:r>
              <a:rPr sz="1600" spc="-20" dirty="0">
                <a:solidFill>
                  <a:srgbClr val="FFFFFF"/>
                </a:solidFill>
                <a:latin typeface="Calibri"/>
                <a:cs typeface="Calibri"/>
              </a:rPr>
              <a:t>young </a:t>
            </a:r>
            <a:r>
              <a:rPr sz="1600" dirty="0">
                <a:solidFill>
                  <a:srgbClr val="FFFFFF"/>
                </a:solidFill>
                <a:latin typeface="Calibri"/>
                <a:cs typeface="Calibri"/>
              </a:rPr>
              <a:t>people</a:t>
            </a:r>
            <a:r>
              <a:rPr sz="1600" spc="-20" dirty="0">
                <a:solidFill>
                  <a:srgbClr val="FFFFFF"/>
                </a:solidFill>
                <a:latin typeface="Calibri"/>
                <a:cs typeface="Calibri"/>
              </a:rPr>
              <a:t> </a:t>
            </a:r>
            <a:r>
              <a:rPr sz="1600" dirty="0">
                <a:solidFill>
                  <a:srgbClr val="FFFFFF"/>
                </a:solidFill>
                <a:latin typeface="Calibri"/>
                <a:cs typeface="Calibri"/>
              </a:rPr>
              <a:t>living</a:t>
            </a:r>
            <a:r>
              <a:rPr sz="1600" spc="-20" dirty="0">
                <a:solidFill>
                  <a:srgbClr val="FFFFFF"/>
                </a:solidFill>
                <a:latin typeface="Calibri"/>
                <a:cs typeface="Calibri"/>
              </a:rPr>
              <a:t> </a:t>
            </a:r>
            <a:r>
              <a:rPr sz="1600" dirty="0">
                <a:solidFill>
                  <a:srgbClr val="FFFFFF"/>
                </a:solidFill>
                <a:latin typeface="Calibri"/>
                <a:cs typeface="Calibri"/>
              </a:rPr>
              <a:t>in</a:t>
            </a:r>
            <a:r>
              <a:rPr sz="1600" spc="-20" dirty="0">
                <a:solidFill>
                  <a:srgbClr val="FFFFFF"/>
                </a:solidFill>
                <a:latin typeface="Calibri"/>
                <a:cs typeface="Calibri"/>
              </a:rPr>
              <a:t> low- </a:t>
            </a:r>
            <a:r>
              <a:rPr sz="1600" dirty="0">
                <a:solidFill>
                  <a:srgbClr val="FFFFFF"/>
                </a:solidFill>
                <a:latin typeface="Calibri"/>
                <a:cs typeface="Calibri"/>
              </a:rPr>
              <a:t>income,</a:t>
            </a:r>
            <a:r>
              <a:rPr sz="1600" spc="-50" dirty="0">
                <a:solidFill>
                  <a:srgbClr val="FFFFFF"/>
                </a:solidFill>
                <a:latin typeface="Calibri"/>
                <a:cs typeface="Calibri"/>
              </a:rPr>
              <a:t> </a:t>
            </a:r>
            <a:r>
              <a:rPr sz="1600" spc="-10" dirty="0">
                <a:solidFill>
                  <a:srgbClr val="FFFFFF"/>
                </a:solidFill>
                <a:latin typeface="Calibri"/>
                <a:cs typeface="Calibri"/>
              </a:rPr>
              <a:t>underserved communities</a:t>
            </a:r>
            <a:endParaRPr sz="1600">
              <a:latin typeface="Calibri"/>
              <a:cs typeface="Calibri"/>
            </a:endParaRPr>
          </a:p>
        </p:txBody>
      </p:sp>
      <p:sp>
        <p:nvSpPr>
          <p:cNvPr id="15" name="object 15"/>
          <p:cNvSpPr txBox="1"/>
          <p:nvPr/>
        </p:nvSpPr>
        <p:spPr>
          <a:xfrm>
            <a:off x="5523914" y="6896840"/>
            <a:ext cx="105092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Passionate</a:t>
            </a:r>
            <a:endParaRPr sz="1800">
              <a:latin typeface="Calibri"/>
              <a:cs typeface="Calibri"/>
            </a:endParaRPr>
          </a:p>
        </p:txBody>
      </p:sp>
      <p:sp>
        <p:nvSpPr>
          <p:cNvPr id="16" name="object 16"/>
          <p:cNvSpPr txBox="1"/>
          <p:nvPr/>
        </p:nvSpPr>
        <p:spPr>
          <a:xfrm>
            <a:off x="7858028" y="7423924"/>
            <a:ext cx="2486025" cy="1406525"/>
          </a:xfrm>
          <a:prstGeom prst="rect">
            <a:avLst/>
          </a:prstGeom>
        </p:spPr>
        <p:txBody>
          <a:bodyPr vert="horz" wrap="square" lIns="0" tIns="12700" rIns="0" bIns="0" rtlCol="0">
            <a:spAutoFit/>
          </a:bodyPr>
          <a:lstStyle/>
          <a:p>
            <a:pPr marL="12700" marR="5080" indent="-635" algn="ctr">
              <a:lnSpc>
                <a:spcPct val="113300"/>
              </a:lnSpc>
              <a:spcBef>
                <a:spcPts val="100"/>
              </a:spcBef>
            </a:pPr>
            <a:r>
              <a:rPr sz="1600" dirty="0">
                <a:solidFill>
                  <a:srgbClr val="FFFFFF"/>
                </a:solidFill>
                <a:latin typeface="Calibri"/>
                <a:cs typeface="Calibri"/>
              </a:rPr>
              <a:t>We</a:t>
            </a:r>
            <a:r>
              <a:rPr sz="1600" spc="-30" dirty="0">
                <a:solidFill>
                  <a:srgbClr val="FFFFFF"/>
                </a:solidFill>
                <a:latin typeface="Calibri"/>
                <a:cs typeface="Calibri"/>
              </a:rPr>
              <a:t> </a:t>
            </a:r>
            <a:r>
              <a:rPr sz="1600" dirty="0">
                <a:solidFill>
                  <a:srgbClr val="FFFFFF"/>
                </a:solidFill>
                <a:latin typeface="Calibri"/>
                <a:cs typeface="Calibri"/>
              </a:rPr>
              <a:t>are</a:t>
            </a:r>
            <a:r>
              <a:rPr sz="1600" spc="-25" dirty="0">
                <a:solidFill>
                  <a:srgbClr val="FFFFFF"/>
                </a:solidFill>
                <a:latin typeface="Calibri"/>
                <a:cs typeface="Calibri"/>
              </a:rPr>
              <a:t> </a:t>
            </a:r>
            <a:r>
              <a:rPr sz="1600" dirty="0">
                <a:solidFill>
                  <a:srgbClr val="FFFFFF"/>
                </a:solidFill>
                <a:latin typeface="Calibri"/>
                <a:cs typeface="Calibri"/>
              </a:rPr>
              <a:t>positive</a:t>
            </a:r>
            <a:r>
              <a:rPr sz="1600" spc="-25" dirty="0">
                <a:solidFill>
                  <a:srgbClr val="FFFFFF"/>
                </a:solidFill>
                <a:latin typeface="Calibri"/>
                <a:cs typeface="Calibri"/>
              </a:rPr>
              <a:t> </a:t>
            </a:r>
            <a:r>
              <a:rPr sz="1600" dirty="0">
                <a:solidFill>
                  <a:srgbClr val="FFFFFF"/>
                </a:solidFill>
                <a:latin typeface="Calibri"/>
                <a:cs typeface="Calibri"/>
              </a:rPr>
              <a:t>in</a:t>
            </a:r>
            <a:r>
              <a:rPr sz="1600" spc="-25" dirty="0">
                <a:solidFill>
                  <a:srgbClr val="FFFFFF"/>
                </a:solidFill>
                <a:latin typeface="Calibri"/>
                <a:cs typeface="Calibri"/>
              </a:rPr>
              <a:t> our </a:t>
            </a:r>
            <a:r>
              <a:rPr sz="1600" dirty="0">
                <a:solidFill>
                  <a:srgbClr val="FFFFFF"/>
                </a:solidFill>
                <a:latin typeface="Calibri"/>
                <a:cs typeface="Calibri"/>
              </a:rPr>
              <a:t>approach</a:t>
            </a:r>
            <a:r>
              <a:rPr sz="1600" spc="-35" dirty="0">
                <a:solidFill>
                  <a:srgbClr val="FFFFFF"/>
                </a:solidFill>
                <a:latin typeface="Calibri"/>
                <a:cs typeface="Calibri"/>
              </a:rPr>
              <a:t> </a:t>
            </a:r>
            <a:r>
              <a:rPr sz="1600" dirty="0">
                <a:solidFill>
                  <a:srgbClr val="FFFFFF"/>
                </a:solidFill>
                <a:latin typeface="Calibri"/>
                <a:cs typeface="Calibri"/>
              </a:rPr>
              <a:t>to</a:t>
            </a:r>
            <a:r>
              <a:rPr sz="1600" spc="-35" dirty="0">
                <a:solidFill>
                  <a:srgbClr val="FFFFFF"/>
                </a:solidFill>
                <a:latin typeface="Calibri"/>
                <a:cs typeface="Calibri"/>
              </a:rPr>
              <a:t> </a:t>
            </a:r>
            <a:r>
              <a:rPr sz="1600" dirty="0">
                <a:solidFill>
                  <a:srgbClr val="FFFFFF"/>
                </a:solidFill>
                <a:latin typeface="Calibri"/>
                <a:cs typeface="Calibri"/>
              </a:rPr>
              <a:t>every</a:t>
            </a:r>
            <a:r>
              <a:rPr sz="1600" spc="-35" dirty="0">
                <a:solidFill>
                  <a:srgbClr val="FFFFFF"/>
                </a:solidFill>
                <a:latin typeface="Calibri"/>
                <a:cs typeface="Calibri"/>
              </a:rPr>
              <a:t> </a:t>
            </a:r>
            <a:r>
              <a:rPr sz="1600" dirty="0">
                <a:solidFill>
                  <a:srgbClr val="FFFFFF"/>
                </a:solidFill>
                <a:latin typeface="Calibri"/>
                <a:cs typeface="Calibri"/>
              </a:rPr>
              <a:t>area</a:t>
            </a:r>
            <a:r>
              <a:rPr sz="1600" spc="-35" dirty="0">
                <a:solidFill>
                  <a:srgbClr val="FFFFFF"/>
                </a:solidFill>
                <a:latin typeface="Calibri"/>
                <a:cs typeface="Calibri"/>
              </a:rPr>
              <a:t> </a:t>
            </a:r>
            <a:r>
              <a:rPr sz="1600" dirty="0">
                <a:solidFill>
                  <a:srgbClr val="FFFFFF"/>
                </a:solidFill>
                <a:latin typeface="Calibri"/>
                <a:cs typeface="Calibri"/>
              </a:rPr>
              <a:t>of</a:t>
            </a:r>
            <a:r>
              <a:rPr sz="1600" spc="-35" dirty="0">
                <a:solidFill>
                  <a:srgbClr val="FFFFFF"/>
                </a:solidFill>
                <a:latin typeface="Calibri"/>
                <a:cs typeface="Calibri"/>
              </a:rPr>
              <a:t> </a:t>
            </a:r>
            <a:r>
              <a:rPr sz="1600" spc="-25" dirty="0">
                <a:solidFill>
                  <a:srgbClr val="FFFFFF"/>
                </a:solidFill>
                <a:latin typeface="Calibri"/>
                <a:cs typeface="Calibri"/>
              </a:rPr>
              <a:t>our </a:t>
            </a:r>
            <a:r>
              <a:rPr sz="1600" dirty="0">
                <a:solidFill>
                  <a:srgbClr val="FFFFFF"/>
                </a:solidFill>
                <a:latin typeface="Calibri"/>
                <a:cs typeface="Calibri"/>
              </a:rPr>
              <a:t>work.</a:t>
            </a:r>
            <a:r>
              <a:rPr sz="1600" spc="-45"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dirty="0">
                <a:solidFill>
                  <a:srgbClr val="FFFFFF"/>
                </a:solidFill>
                <a:latin typeface="Calibri"/>
                <a:cs typeface="Calibri"/>
              </a:rPr>
              <a:t>back</a:t>
            </a:r>
            <a:r>
              <a:rPr sz="1600" spc="-40" dirty="0">
                <a:solidFill>
                  <a:srgbClr val="FFFFFF"/>
                </a:solidFill>
                <a:latin typeface="Calibri"/>
                <a:cs typeface="Calibri"/>
              </a:rPr>
              <a:t> </a:t>
            </a:r>
            <a:r>
              <a:rPr sz="1600" dirty="0">
                <a:solidFill>
                  <a:srgbClr val="FFFFFF"/>
                </a:solidFill>
                <a:latin typeface="Calibri"/>
                <a:cs typeface="Calibri"/>
              </a:rPr>
              <a:t>ourselves</a:t>
            </a:r>
            <a:r>
              <a:rPr sz="1600" spc="-45" dirty="0">
                <a:solidFill>
                  <a:srgbClr val="FFFFFF"/>
                </a:solidFill>
                <a:latin typeface="Calibri"/>
                <a:cs typeface="Calibri"/>
              </a:rPr>
              <a:t> </a:t>
            </a:r>
            <a:r>
              <a:rPr sz="1600" spc="-25" dirty="0">
                <a:solidFill>
                  <a:srgbClr val="FFFFFF"/>
                </a:solidFill>
                <a:latin typeface="Calibri"/>
                <a:cs typeface="Calibri"/>
              </a:rPr>
              <a:t>to </a:t>
            </a:r>
            <a:r>
              <a:rPr sz="1600" dirty="0">
                <a:solidFill>
                  <a:srgbClr val="FFFFFF"/>
                </a:solidFill>
                <a:latin typeface="Calibri"/>
                <a:cs typeface="Calibri"/>
              </a:rPr>
              <a:t>find</a:t>
            </a:r>
            <a:r>
              <a:rPr sz="1600" spc="-35" dirty="0">
                <a:solidFill>
                  <a:srgbClr val="FFFFFF"/>
                </a:solidFill>
                <a:latin typeface="Calibri"/>
                <a:cs typeface="Calibri"/>
              </a:rPr>
              <a:t> </a:t>
            </a:r>
            <a:r>
              <a:rPr sz="1600" dirty="0">
                <a:solidFill>
                  <a:srgbClr val="FFFFFF"/>
                </a:solidFill>
                <a:latin typeface="Calibri"/>
                <a:cs typeface="Calibri"/>
              </a:rPr>
              <a:t>solutions</a:t>
            </a:r>
            <a:r>
              <a:rPr sz="1600" spc="-30" dirty="0">
                <a:solidFill>
                  <a:srgbClr val="FFFFFF"/>
                </a:solidFill>
                <a:latin typeface="Calibri"/>
                <a:cs typeface="Calibri"/>
              </a:rPr>
              <a:t> </a:t>
            </a:r>
            <a:r>
              <a:rPr sz="1600" dirty="0">
                <a:solidFill>
                  <a:srgbClr val="FFFFFF"/>
                </a:solidFill>
                <a:latin typeface="Calibri"/>
                <a:cs typeface="Calibri"/>
              </a:rPr>
              <a:t>even</a:t>
            </a:r>
            <a:r>
              <a:rPr sz="1600" spc="-30" dirty="0">
                <a:solidFill>
                  <a:srgbClr val="FFFFFF"/>
                </a:solidFill>
                <a:latin typeface="Calibri"/>
                <a:cs typeface="Calibri"/>
              </a:rPr>
              <a:t> </a:t>
            </a:r>
            <a:r>
              <a:rPr sz="1600" spc="-20" dirty="0">
                <a:solidFill>
                  <a:srgbClr val="FFFFFF"/>
                </a:solidFill>
                <a:latin typeface="Calibri"/>
                <a:cs typeface="Calibri"/>
              </a:rPr>
              <a:t>when </a:t>
            </a:r>
            <a:r>
              <a:rPr sz="1600" dirty="0">
                <a:solidFill>
                  <a:srgbClr val="FFFFFF"/>
                </a:solidFill>
                <a:latin typeface="Calibri"/>
                <a:cs typeface="Calibri"/>
              </a:rPr>
              <a:t>things</a:t>
            </a:r>
            <a:r>
              <a:rPr sz="1600" spc="-25" dirty="0">
                <a:solidFill>
                  <a:srgbClr val="FFFFFF"/>
                </a:solidFill>
                <a:latin typeface="Calibri"/>
                <a:cs typeface="Calibri"/>
              </a:rPr>
              <a:t> </a:t>
            </a:r>
            <a:r>
              <a:rPr sz="1600" dirty="0">
                <a:solidFill>
                  <a:srgbClr val="FFFFFF"/>
                </a:solidFill>
                <a:latin typeface="Calibri"/>
                <a:cs typeface="Calibri"/>
              </a:rPr>
              <a:t>are</a:t>
            </a:r>
            <a:r>
              <a:rPr sz="1600" spc="-25" dirty="0">
                <a:solidFill>
                  <a:srgbClr val="FFFFFF"/>
                </a:solidFill>
                <a:latin typeface="Calibri"/>
                <a:cs typeface="Calibri"/>
              </a:rPr>
              <a:t> </a:t>
            </a:r>
            <a:r>
              <a:rPr sz="1600" spc="-10" dirty="0">
                <a:solidFill>
                  <a:srgbClr val="FFFFFF"/>
                </a:solidFill>
                <a:latin typeface="Calibri"/>
                <a:cs typeface="Calibri"/>
              </a:rPr>
              <a:t>challenging.</a:t>
            </a:r>
            <a:endParaRPr sz="1600">
              <a:latin typeface="Calibri"/>
              <a:cs typeface="Calibri"/>
            </a:endParaRPr>
          </a:p>
        </p:txBody>
      </p:sp>
      <p:sp>
        <p:nvSpPr>
          <p:cNvPr id="17" name="object 17"/>
          <p:cNvSpPr txBox="1"/>
          <p:nvPr/>
        </p:nvSpPr>
        <p:spPr>
          <a:xfrm>
            <a:off x="8713399" y="6896840"/>
            <a:ext cx="77597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Positive</a:t>
            </a:r>
            <a:endParaRPr sz="1800">
              <a:latin typeface="Calibri"/>
              <a:cs typeface="Calibri"/>
            </a:endParaRPr>
          </a:p>
        </p:txBody>
      </p:sp>
      <p:sp>
        <p:nvSpPr>
          <p:cNvPr id="18" name="object 18"/>
          <p:cNvSpPr txBox="1"/>
          <p:nvPr/>
        </p:nvSpPr>
        <p:spPr>
          <a:xfrm>
            <a:off x="10977960" y="7423924"/>
            <a:ext cx="2169160" cy="2511425"/>
          </a:xfrm>
          <a:prstGeom prst="rect">
            <a:avLst/>
          </a:prstGeom>
        </p:spPr>
        <p:txBody>
          <a:bodyPr vert="horz" wrap="square" lIns="0" tIns="12700" rIns="0" bIns="0" rtlCol="0">
            <a:spAutoFit/>
          </a:bodyPr>
          <a:lstStyle/>
          <a:p>
            <a:pPr marL="12700" marR="5080" algn="ctr">
              <a:lnSpc>
                <a:spcPct val="113300"/>
              </a:lnSpc>
              <a:spcBef>
                <a:spcPts val="100"/>
              </a:spcBef>
            </a:pPr>
            <a:r>
              <a:rPr sz="1600" dirty="0">
                <a:solidFill>
                  <a:srgbClr val="FFFFFF"/>
                </a:solidFill>
                <a:latin typeface="Calibri"/>
                <a:cs typeface="Calibri"/>
              </a:rPr>
              <a:t>We</a:t>
            </a:r>
            <a:r>
              <a:rPr sz="1600" spc="-35" dirty="0">
                <a:solidFill>
                  <a:srgbClr val="FFFFFF"/>
                </a:solidFill>
                <a:latin typeface="Calibri"/>
                <a:cs typeface="Calibri"/>
              </a:rPr>
              <a:t> </a:t>
            </a:r>
            <a:r>
              <a:rPr sz="1600" dirty="0">
                <a:solidFill>
                  <a:srgbClr val="FFFFFF"/>
                </a:solidFill>
                <a:latin typeface="Calibri"/>
                <a:cs typeface="Calibri"/>
              </a:rPr>
              <a:t>are</a:t>
            </a:r>
            <a:r>
              <a:rPr sz="1600" spc="-30" dirty="0">
                <a:solidFill>
                  <a:srgbClr val="FFFFFF"/>
                </a:solidFill>
                <a:latin typeface="Calibri"/>
                <a:cs typeface="Calibri"/>
              </a:rPr>
              <a:t> </a:t>
            </a:r>
            <a:r>
              <a:rPr sz="1600" dirty="0">
                <a:solidFill>
                  <a:srgbClr val="FFFFFF"/>
                </a:solidFill>
                <a:latin typeface="Calibri"/>
                <a:cs typeface="Calibri"/>
              </a:rPr>
              <a:t>pragmatic</a:t>
            </a:r>
            <a:r>
              <a:rPr sz="1600" spc="-30" dirty="0">
                <a:solidFill>
                  <a:srgbClr val="FFFFFF"/>
                </a:solidFill>
                <a:latin typeface="Calibri"/>
                <a:cs typeface="Calibri"/>
              </a:rPr>
              <a:t> </a:t>
            </a:r>
            <a:r>
              <a:rPr sz="1600" spc="-20" dirty="0">
                <a:solidFill>
                  <a:srgbClr val="FFFFFF"/>
                </a:solidFill>
                <a:latin typeface="Calibri"/>
                <a:cs typeface="Calibri"/>
              </a:rPr>
              <a:t>about </a:t>
            </a:r>
            <a:r>
              <a:rPr sz="1600" dirty="0">
                <a:solidFill>
                  <a:srgbClr val="FFFFFF"/>
                </a:solidFill>
                <a:latin typeface="Calibri"/>
                <a:cs typeface="Calibri"/>
              </a:rPr>
              <a:t>the</a:t>
            </a:r>
            <a:r>
              <a:rPr sz="1600" spc="-40" dirty="0">
                <a:solidFill>
                  <a:srgbClr val="FFFFFF"/>
                </a:solidFill>
                <a:latin typeface="Calibri"/>
                <a:cs typeface="Calibri"/>
              </a:rPr>
              <a:t> </a:t>
            </a:r>
            <a:r>
              <a:rPr sz="1600" dirty="0">
                <a:solidFill>
                  <a:srgbClr val="FFFFFF"/>
                </a:solidFill>
                <a:latin typeface="Calibri"/>
                <a:cs typeface="Calibri"/>
              </a:rPr>
              <a:t>approaches</a:t>
            </a:r>
            <a:r>
              <a:rPr sz="1600" spc="-40"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spc="-20" dirty="0">
                <a:solidFill>
                  <a:srgbClr val="FFFFFF"/>
                </a:solidFill>
                <a:latin typeface="Calibri"/>
                <a:cs typeface="Calibri"/>
              </a:rPr>
              <a:t>must </a:t>
            </a:r>
            <a:r>
              <a:rPr sz="1600" dirty="0">
                <a:solidFill>
                  <a:srgbClr val="FFFFFF"/>
                </a:solidFill>
                <a:latin typeface="Calibri"/>
                <a:cs typeface="Calibri"/>
              </a:rPr>
              <a:t>take</a:t>
            </a:r>
            <a:r>
              <a:rPr sz="1600" spc="-30" dirty="0">
                <a:solidFill>
                  <a:srgbClr val="FFFFFF"/>
                </a:solidFill>
                <a:latin typeface="Calibri"/>
                <a:cs typeface="Calibri"/>
              </a:rPr>
              <a:t> </a:t>
            </a:r>
            <a:r>
              <a:rPr sz="1600" dirty="0">
                <a:solidFill>
                  <a:srgbClr val="FFFFFF"/>
                </a:solidFill>
                <a:latin typeface="Calibri"/>
                <a:cs typeface="Calibri"/>
              </a:rPr>
              <a:t>to</a:t>
            </a:r>
            <a:r>
              <a:rPr sz="1600" spc="-25" dirty="0">
                <a:solidFill>
                  <a:srgbClr val="FFFFFF"/>
                </a:solidFill>
                <a:latin typeface="Calibri"/>
                <a:cs typeface="Calibri"/>
              </a:rPr>
              <a:t> </a:t>
            </a:r>
            <a:r>
              <a:rPr sz="1600" dirty="0">
                <a:solidFill>
                  <a:srgbClr val="FFFFFF"/>
                </a:solidFill>
                <a:latin typeface="Calibri"/>
                <a:cs typeface="Calibri"/>
              </a:rPr>
              <a:t>tackle</a:t>
            </a:r>
            <a:r>
              <a:rPr sz="1600" spc="-25" dirty="0">
                <a:solidFill>
                  <a:srgbClr val="FFFFFF"/>
                </a:solidFill>
                <a:latin typeface="Calibri"/>
                <a:cs typeface="Calibri"/>
              </a:rPr>
              <a:t> the </a:t>
            </a:r>
            <a:r>
              <a:rPr sz="1600" dirty="0">
                <a:solidFill>
                  <a:srgbClr val="FFFFFF"/>
                </a:solidFill>
                <a:latin typeface="Calibri"/>
                <a:cs typeface="Calibri"/>
              </a:rPr>
              <a:t>inequalities</a:t>
            </a:r>
            <a:r>
              <a:rPr sz="1600" spc="-35" dirty="0">
                <a:solidFill>
                  <a:srgbClr val="FFFFFF"/>
                </a:solidFill>
                <a:latin typeface="Calibri"/>
                <a:cs typeface="Calibri"/>
              </a:rPr>
              <a:t> </a:t>
            </a:r>
            <a:r>
              <a:rPr sz="1600" dirty="0">
                <a:solidFill>
                  <a:srgbClr val="FFFFFF"/>
                </a:solidFill>
                <a:latin typeface="Calibri"/>
                <a:cs typeface="Calibri"/>
              </a:rPr>
              <a:t>for</a:t>
            </a:r>
            <a:r>
              <a:rPr sz="1600" spc="-35" dirty="0">
                <a:solidFill>
                  <a:srgbClr val="FFFFFF"/>
                </a:solidFill>
                <a:latin typeface="Calibri"/>
                <a:cs typeface="Calibri"/>
              </a:rPr>
              <a:t> </a:t>
            </a:r>
            <a:r>
              <a:rPr sz="1600" spc="-20" dirty="0">
                <a:solidFill>
                  <a:srgbClr val="FFFFFF"/>
                </a:solidFill>
                <a:latin typeface="Calibri"/>
                <a:cs typeface="Calibri"/>
              </a:rPr>
              <a:t>young </a:t>
            </a:r>
            <a:r>
              <a:rPr sz="1600" dirty="0">
                <a:solidFill>
                  <a:srgbClr val="FFFFFF"/>
                </a:solidFill>
                <a:latin typeface="Calibri"/>
                <a:cs typeface="Calibri"/>
              </a:rPr>
              <a:t>people</a:t>
            </a:r>
            <a:r>
              <a:rPr sz="1600" spc="-20" dirty="0">
                <a:solidFill>
                  <a:srgbClr val="FFFFFF"/>
                </a:solidFill>
                <a:latin typeface="Calibri"/>
                <a:cs typeface="Calibri"/>
              </a:rPr>
              <a:t> </a:t>
            </a:r>
            <a:r>
              <a:rPr sz="1600" dirty="0">
                <a:solidFill>
                  <a:srgbClr val="FFFFFF"/>
                </a:solidFill>
                <a:latin typeface="Calibri"/>
                <a:cs typeface="Calibri"/>
              </a:rPr>
              <a:t>living</a:t>
            </a:r>
            <a:r>
              <a:rPr sz="1600" spc="-20" dirty="0">
                <a:solidFill>
                  <a:srgbClr val="FFFFFF"/>
                </a:solidFill>
                <a:latin typeface="Calibri"/>
                <a:cs typeface="Calibri"/>
              </a:rPr>
              <a:t> </a:t>
            </a:r>
            <a:r>
              <a:rPr sz="1600" dirty="0">
                <a:solidFill>
                  <a:srgbClr val="FFFFFF"/>
                </a:solidFill>
                <a:latin typeface="Calibri"/>
                <a:cs typeface="Calibri"/>
              </a:rPr>
              <a:t>in</a:t>
            </a:r>
            <a:r>
              <a:rPr sz="1600" spc="-20" dirty="0">
                <a:solidFill>
                  <a:srgbClr val="FFFFFF"/>
                </a:solidFill>
                <a:latin typeface="Calibri"/>
                <a:cs typeface="Calibri"/>
              </a:rPr>
              <a:t> low- </a:t>
            </a:r>
            <a:r>
              <a:rPr sz="1600" dirty="0">
                <a:solidFill>
                  <a:srgbClr val="FFFFFF"/>
                </a:solidFill>
                <a:latin typeface="Calibri"/>
                <a:cs typeface="Calibri"/>
              </a:rPr>
              <a:t>income,</a:t>
            </a:r>
            <a:r>
              <a:rPr sz="1600" spc="-50" dirty="0">
                <a:solidFill>
                  <a:srgbClr val="FFFFFF"/>
                </a:solidFill>
                <a:latin typeface="Calibri"/>
                <a:cs typeface="Calibri"/>
              </a:rPr>
              <a:t> </a:t>
            </a:r>
            <a:r>
              <a:rPr sz="1600" spc="-10" dirty="0">
                <a:solidFill>
                  <a:srgbClr val="FFFFFF"/>
                </a:solidFill>
                <a:latin typeface="Calibri"/>
                <a:cs typeface="Calibri"/>
              </a:rPr>
              <a:t>underserved </a:t>
            </a:r>
            <a:r>
              <a:rPr sz="1600" dirty="0">
                <a:solidFill>
                  <a:srgbClr val="FFFFFF"/>
                </a:solidFill>
                <a:latin typeface="Calibri"/>
                <a:cs typeface="Calibri"/>
              </a:rPr>
              <a:t>communities:</a:t>
            </a:r>
            <a:r>
              <a:rPr sz="1600" spc="-40" dirty="0">
                <a:solidFill>
                  <a:srgbClr val="FFFFFF"/>
                </a:solidFill>
                <a:latin typeface="Calibri"/>
                <a:cs typeface="Calibri"/>
              </a:rPr>
              <a:t> </a:t>
            </a:r>
            <a:r>
              <a:rPr sz="1600" dirty="0">
                <a:solidFill>
                  <a:srgbClr val="FFFFFF"/>
                </a:solidFill>
                <a:latin typeface="Calibri"/>
                <a:cs typeface="Calibri"/>
              </a:rPr>
              <a:t>the</a:t>
            </a:r>
            <a:r>
              <a:rPr sz="1600" spc="-40" dirty="0">
                <a:solidFill>
                  <a:srgbClr val="FFFFFF"/>
                </a:solidFill>
                <a:latin typeface="Calibri"/>
                <a:cs typeface="Calibri"/>
              </a:rPr>
              <a:t> </a:t>
            </a:r>
            <a:r>
              <a:rPr sz="1600" dirty="0">
                <a:solidFill>
                  <a:srgbClr val="FFFFFF"/>
                </a:solidFill>
                <a:latin typeface="Calibri"/>
                <a:cs typeface="Calibri"/>
              </a:rPr>
              <a:t>world</a:t>
            </a:r>
            <a:r>
              <a:rPr sz="1600" spc="-40" dirty="0">
                <a:solidFill>
                  <a:srgbClr val="FFFFFF"/>
                </a:solidFill>
                <a:latin typeface="Calibri"/>
                <a:cs typeface="Calibri"/>
              </a:rPr>
              <a:t> </a:t>
            </a:r>
            <a:r>
              <a:rPr sz="1600" spc="-25" dirty="0">
                <a:solidFill>
                  <a:srgbClr val="FFFFFF"/>
                </a:solidFill>
                <a:latin typeface="Calibri"/>
                <a:cs typeface="Calibri"/>
              </a:rPr>
              <a:t>is </a:t>
            </a:r>
            <a:r>
              <a:rPr sz="1600" dirty="0">
                <a:solidFill>
                  <a:srgbClr val="FFFFFF"/>
                </a:solidFill>
                <a:latin typeface="Calibri"/>
                <a:cs typeface="Calibri"/>
              </a:rPr>
              <a:t>not</a:t>
            </a:r>
            <a:r>
              <a:rPr sz="1600" spc="-45" dirty="0">
                <a:solidFill>
                  <a:srgbClr val="FFFFFF"/>
                </a:solidFill>
                <a:latin typeface="Calibri"/>
                <a:cs typeface="Calibri"/>
              </a:rPr>
              <a:t> </a:t>
            </a:r>
            <a:r>
              <a:rPr sz="1600" dirty="0">
                <a:solidFill>
                  <a:srgbClr val="FFFFFF"/>
                </a:solidFill>
                <a:latin typeface="Calibri"/>
                <a:cs typeface="Calibri"/>
              </a:rPr>
              <a:t>perfectly</a:t>
            </a:r>
            <a:r>
              <a:rPr sz="1600" spc="-40" dirty="0">
                <a:solidFill>
                  <a:srgbClr val="FFFFFF"/>
                </a:solidFill>
                <a:latin typeface="Calibri"/>
                <a:cs typeface="Calibri"/>
              </a:rPr>
              <a:t> </a:t>
            </a:r>
            <a:r>
              <a:rPr sz="1600" spc="-10" dirty="0">
                <a:solidFill>
                  <a:srgbClr val="FFFFFF"/>
                </a:solidFill>
                <a:latin typeface="Calibri"/>
                <a:cs typeface="Calibri"/>
              </a:rPr>
              <a:t>designed, </a:t>
            </a:r>
            <a:r>
              <a:rPr sz="1600" dirty="0">
                <a:solidFill>
                  <a:srgbClr val="FFFFFF"/>
                </a:solidFill>
                <a:latin typeface="Calibri"/>
                <a:cs typeface="Calibri"/>
              </a:rPr>
              <a:t>and</a:t>
            </a:r>
            <a:r>
              <a:rPr sz="1600" spc="-15" dirty="0">
                <a:solidFill>
                  <a:srgbClr val="FFFFFF"/>
                </a:solidFill>
                <a:latin typeface="Calibri"/>
                <a:cs typeface="Calibri"/>
              </a:rPr>
              <a:t> </a:t>
            </a:r>
            <a:r>
              <a:rPr sz="1600" dirty="0">
                <a:solidFill>
                  <a:srgbClr val="FFFFFF"/>
                </a:solidFill>
                <a:latin typeface="Calibri"/>
                <a:cs typeface="Calibri"/>
              </a:rPr>
              <a:t>we</a:t>
            </a:r>
            <a:r>
              <a:rPr sz="1600" spc="-15" dirty="0">
                <a:solidFill>
                  <a:srgbClr val="FFFFFF"/>
                </a:solidFill>
                <a:latin typeface="Calibri"/>
                <a:cs typeface="Calibri"/>
              </a:rPr>
              <a:t> </a:t>
            </a:r>
            <a:r>
              <a:rPr sz="1600" dirty="0">
                <a:solidFill>
                  <a:srgbClr val="FFFFFF"/>
                </a:solidFill>
                <a:latin typeface="Calibri"/>
                <a:cs typeface="Calibri"/>
              </a:rPr>
              <a:t>find</a:t>
            </a:r>
            <a:r>
              <a:rPr sz="1600" spc="-15" dirty="0">
                <a:solidFill>
                  <a:srgbClr val="FFFFFF"/>
                </a:solidFill>
                <a:latin typeface="Calibri"/>
                <a:cs typeface="Calibri"/>
              </a:rPr>
              <a:t> </a:t>
            </a:r>
            <a:r>
              <a:rPr sz="1600" dirty="0">
                <a:solidFill>
                  <a:srgbClr val="FFFFFF"/>
                </a:solidFill>
                <a:latin typeface="Calibri"/>
                <a:cs typeface="Calibri"/>
              </a:rPr>
              <a:t>a</a:t>
            </a:r>
            <a:r>
              <a:rPr sz="1600" spc="-15" dirty="0">
                <a:solidFill>
                  <a:srgbClr val="FFFFFF"/>
                </a:solidFill>
                <a:latin typeface="Calibri"/>
                <a:cs typeface="Calibri"/>
              </a:rPr>
              <a:t> </a:t>
            </a:r>
            <a:r>
              <a:rPr sz="1600" spc="-20" dirty="0">
                <a:solidFill>
                  <a:srgbClr val="FFFFFF"/>
                </a:solidFill>
                <a:latin typeface="Calibri"/>
                <a:cs typeface="Calibri"/>
              </a:rPr>
              <a:t>way.</a:t>
            </a:r>
            <a:endParaRPr sz="1600">
              <a:latin typeface="Calibri"/>
              <a:cs typeface="Calibri"/>
            </a:endParaRPr>
          </a:p>
        </p:txBody>
      </p:sp>
      <p:sp>
        <p:nvSpPr>
          <p:cNvPr id="19" name="object 19"/>
          <p:cNvSpPr txBox="1"/>
          <p:nvPr/>
        </p:nvSpPr>
        <p:spPr>
          <a:xfrm>
            <a:off x="11573019" y="6896840"/>
            <a:ext cx="979169"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Pragmatic</a:t>
            </a:r>
            <a:endParaRPr sz="1800">
              <a:latin typeface="Calibri"/>
              <a:cs typeface="Calibri"/>
            </a:endParaRPr>
          </a:p>
        </p:txBody>
      </p:sp>
      <p:sp>
        <p:nvSpPr>
          <p:cNvPr id="20" name="object 20"/>
          <p:cNvSpPr txBox="1"/>
          <p:nvPr/>
        </p:nvSpPr>
        <p:spPr>
          <a:xfrm>
            <a:off x="13922114" y="7423924"/>
            <a:ext cx="2204085" cy="1406525"/>
          </a:xfrm>
          <a:prstGeom prst="rect">
            <a:avLst/>
          </a:prstGeom>
        </p:spPr>
        <p:txBody>
          <a:bodyPr vert="horz" wrap="square" lIns="0" tIns="12700" rIns="0" bIns="0" rtlCol="0">
            <a:spAutoFit/>
          </a:bodyPr>
          <a:lstStyle/>
          <a:p>
            <a:pPr marL="12065" marR="5080" indent="-635" algn="ctr">
              <a:lnSpc>
                <a:spcPct val="113300"/>
              </a:lnSpc>
              <a:spcBef>
                <a:spcPts val="100"/>
              </a:spcBef>
            </a:pPr>
            <a:r>
              <a:rPr sz="1600" dirty="0">
                <a:solidFill>
                  <a:srgbClr val="FFFFFF"/>
                </a:solidFill>
                <a:latin typeface="Calibri"/>
                <a:cs typeface="Calibri"/>
              </a:rPr>
              <a:t>We</a:t>
            </a:r>
            <a:r>
              <a:rPr sz="1600" spc="-35" dirty="0">
                <a:solidFill>
                  <a:srgbClr val="FFFFFF"/>
                </a:solidFill>
                <a:latin typeface="Calibri"/>
                <a:cs typeface="Calibri"/>
              </a:rPr>
              <a:t> </a:t>
            </a:r>
            <a:r>
              <a:rPr sz="1600" dirty="0">
                <a:solidFill>
                  <a:srgbClr val="FFFFFF"/>
                </a:solidFill>
                <a:latin typeface="Calibri"/>
                <a:cs typeface="Calibri"/>
              </a:rPr>
              <a:t>are</a:t>
            </a:r>
            <a:r>
              <a:rPr sz="1600" spc="-35" dirty="0">
                <a:solidFill>
                  <a:srgbClr val="FFFFFF"/>
                </a:solidFill>
                <a:latin typeface="Calibri"/>
                <a:cs typeface="Calibri"/>
              </a:rPr>
              <a:t> </a:t>
            </a:r>
            <a:r>
              <a:rPr sz="1600" dirty="0">
                <a:solidFill>
                  <a:srgbClr val="FFFFFF"/>
                </a:solidFill>
                <a:latin typeface="Calibri"/>
                <a:cs typeface="Calibri"/>
              </a:rPr>
              <a:t>courageous</a:t>
            </a:r>
            <a:r>
              <a:rPr sz="1600" spc="-30" dirty="0">
                <a:solidFill>
                  <a:srgbClr val="FFFFFF"/>
                </a:solidFill>
                <a:latin typeface="Calibri"/>
                <a:cs typeface="Calibri"/>
              </a:rPr>
              <a:t> </a:t>
            </a:r>
            <a:r>
              <a:rPr sz="1600" dirty="0">
                <a:solidFill>
                  <a:srgbClr val="FFFFFF"/>
                </a:solidFill>
                <a:latin typeface="Calibri"/>
                <a:cs typeface="Calibri"/>
              </a:rPr>
              <a:t>in</a:t>
            </a:r>
            <a:r>
              <a:rPr sz="1600" spc="-35" dirty="0">
                <a:solidFill>
                  <a:srgbClr val="FFFFFF"/>
                </a:solidFill>
                <a:latin typeface="Calibri"/>
                <a:cs typeface="Calibri"/>
              </a:rPr>
              <a:t> </a:t>
            </a:r>
            <a:r>
              <a:rPr sz="1600" spc="-25" dirty="0">
                <a:solidFill>
                  <a:srgbClr val="FFFFFF"/>
                </a:solidFill>
                <a:latin typeface="Calibri"/>
                <a:cs typeface="Calibri"/>
              </a:rPr>
              <a:t>our </a:t>
            </a:r>
            <a:r>
              <a:rPr sz="1600" dirty="0">
                <a:solidFill>
                  <a:srgbClr val="FFFFFF"/>
                </a:solidFill>
                <a:latin typeface="Calibri"/>
                <a:cs typeface="Calibri"/>
              </a:rPr>
              <a:t>approach</a:t>
            </a:r>
            <a:r>
              <a:rPr sz="1600" spc="-35" dirty="0">
                <a:solidFill>
                  <a:srgbClr val="FFFFFF"/>
                </a:solidFill>
                <a:latin typeface="Calibri"/>
                <a:cs typeface="Calibri"/>
              </a:rPr>
              <a:t> </a:t>
            </a:r>
            <a:r>
              <a:rPr sz="1600" dirty="0">
                <a:solidFill>
                  <a:srgbClr val="FFFFFF"/>
                </a:solidFill>
                <a:latin typeface="Calibri"/>
                <a:cs typeface="Calibri"/>
              </a:rPr>
              <a:t>to</a:t>
            </a:r>
            <a:r>
              <a:rPr sz="1600" spc="-35" dirty="0">
                <a:solidFill>
                  <a:srgbClr val="FFFFFF"/>
                </a:solidFill>
                <a:latin typeface="Calibri"/>
                <a:cs typeface="Calibri"/>
              </a:rPr>
              <a:t> </a:t>
            </a:r>
            <a:r>
              <a:rPr sz="1600" spc="-10" dirty="0">
                <a:solidFill>
                  <a:srgbClr val="FFFFFF"/>
                </a:solidFill>
                <a:latin typeface="Calibri"/>
                <a:cs typeface="Calibri"/>
              </a:rPr>
              <a:t>creating </a:t>
            </a:r>
            <a:r>
              <a:rPr sz="1600" dirty="0">
                <a:solidFill>
                  <a:srgbClr val="FFFFFF"/>
                </a:solidFill>
                <a:latin typeface="Calibri"/>
                <a:cs typeface="Calibri"/>
              </a:rPr>
              <a:t>change.</a:t>
            </a:r>
            <a:r>
              <a:rPr sz="1600" spc="-40"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spc="-10" dirty="0">
                <a:solidFill>
                  <a:srgbClr val="FFFFFF"/>
                </a:solidFill>
                <a:latin typeface="Calibri"/>
                <a:cs typeface="Calibri"/>
              </a:rPr>
              <a:t>positively </a:t>
            </a:r>
            <a:r>
              <a:rPr sz="1600" dirty="0">
                <a:solidFill>
                  <a:srgbClr val="FFFFFF"/>
                </a:solidFill>
                <a:latin typeface="Calibri"/>
                <a:cs typeface="Calibri"/>
              </a:rPr>
              <a:t>disrupt</a:t>
            </a:r>
            <a:r>
              <a:rPr sz="1600" spc="-35" dirty="0">
                <a:solidFill>
                  <a:srgbClr val="FFFFFF"/>
                </a:solidFill>
                <a:latin typeface="Calibri"/>
                <a:cs typeface="Calibri"/>
              </a:rPr>
              <a:t> </a:t>
            </a:r>
            <a:r>
              <a:rPr sz="1600" dirty="0">
                <a:solidFill>
                  <a:srgbClr val="FFFFFF"/>
                </a:solidFill>
                <a:latin typeface="Calibri"/>
                <a:cs typeface="Calibri"/>
              </a:rPr>
              <a:t>and</a:t>
            </a:r>
            <a:r>
              <a:rPr sz="1600" spc="-30" dirty="0">
                <a:solidFill>
                  <a:srgbClr val="FFFFFF"/>
                </a:solidFill>
                <a:latin typeface="Calibri"/>
                <a:cs typeface="Calibri"/>
              </a:rPr>
              <a:t> </a:t>
            </a:r>
            <a:r>
              <a:rPr sz="1600" dirty="0">
                <a:solidFill>
                  <a:srgbClr val="FFFFFF"/>
                </a:solidFill>
                <a:latin typeface="Calibri"/>
                <a:cs typeface="Calibri"/>
              </a:rPr>
              <a:t>challenge</a:t>
            </a:r>
            <a:r>
              <a:rPr sz="1600" spc="-30" dirty="0">
                <a:solidFill>
                  <a:srgbClr val="FFFFFF"/>
                </a:solidFill>
                <a:latin typeface="Calibri"/>
                <a:cs typeface="Calibri"/>
              </a:rPr>
              <a:t> </a:t>
            </a:r>
            <a:r>
              <a:rPr sz="1600" spc="-25" dirty="0">
                <a:solidFill>
                  <a:srgbClr val="FFFFFF"/>
                </a:solidFill>
                <a:latin typeface="Calibri"/>
                <a:cs typeface="Calibri"/>
              </a:rPr>
              <a:t>in </a:t>
            </a:r>
            <a:r>
              <a:rPr sz="1600" dirty="0">
                <a:solidFill>
                  <a:srgbClr val="FFFFFF"/>
                </a:solidFill>
                <a:latin typeface="Calibri"/>
                <a:cs typeface="Calibri"/>
              </a:rPr>
              <a:t>the</a:t>
            </a:r>
            <a:r>
              <a:rPr sz="1600" spc="-30" dirty="0">
                <a:solidFill>
                  <a:srgbClr val="FFFFFF"/>
                </a:solidFill>
                <a:latin typeface="Calibri"/>
                <a:cs typeface="Calibri"/>
              </a:rPr>
              <a:t> </a:t>
            </a:r>
            <a:r>
              <a:rPr sz="1600" dirty="0">
                <a:solidFill>
                  <a:srgbClr val="FFFFFF"/>
                </a:solidFill>
                <a:latin typeface="Calibri"/>
                <a:cs typeface="Calibri"/>
              </a:rPr>
              <a:t>pursuit</a:t>
            </a:r>
            <a:r>
              <a:rPr sz="1600" spc="-25" dirty="0">
                <a:solidFill>
                  <a:srgbClr val="FFFFFF"/>
                </a:solidFill>
                <a:latin typeface="Calibri"/>
                <a:cs typeface="Calibri"/>
              </a:rPr>
              <a:t> </a:t>
            </a:r>
            <a:r>
              <a:rPr sz="1600" dirty="0">
                <a:solidFill>
                  <a:srgbClr val="FFFFFF"/>
                </a:solidFill>
                <a:latin typeface="Calibri"/>
                <a:cs typeface="Calibri"/>
              </a:rPr>
              <a:t>of</a:t>
            </a:r>
            <a:r>
              <a:rPr sz="1600" spc="-25" dirty="0">
                <a:solidFill>
                  <a:srgbClr val="FFFFFF"/>
                </a:solidFill>
                <a:latin typeface="Calibri"/>
                <a:cs typeface="Calibri"/>
              </a:rPr>
              <a:t> </a:t>
            </a:r>
            <a:r>
              <a:rPr sz="1600" dirty="0">
                <a:solidFill>
                  <a:srgbClr val="FFFFFF"/>
                </a:solidFill>
                <a:latin typeface="Calibri"/>
                <a:cs typeface="Calibri"/>
              </a:rPr>
              <a:t>our</a:t>
            </a:r>
            <a:r>
              <a:rPr sz="1600" spc="-25" dirty="0">
                <a:solidFill>
                  <a:srgbClr val="FFFFFF"/>
                </a:solidFill>
                <a:latin typeface="Calibri"/>
                <a:cs typeface="Calibri"/>
              </a:rPr>
              <a:t> </a:t>
            </a:r>
            <a:r>
              <a:rPr sz="1600" spc="-10" dirty="0">
                <a:solidFill>
                  <a:srgbClr val="FFFFFF"/>
                </a:solidFill>
                <a:latin typeface="Calibri"/>
                <a:cs typeface="Calibri"/>
              </a:rPr>
              <a:t>mission.</a:t>
            </a:r>
            <a:endParaRPr sz="1600">
              <a:latin typeface="Calibri"/>
              <a:cs typeface="Calibri"/>
            </a:endParaRPr>
          </a:p>
        </p:txBody>
      </p:sp>
      <p:sp>
        <p:nvSpPr>
          <p:cNvPr id="21" name="object 21"/>
          <p:cNvSpPr txBox="1"/>
          <p:nvPr/>
        </p:nvSpPr>
        <p:spPr>
          <a:xfrm>
            <a:off x="14451093" y="6896840"/>
            <a:ext cx="114617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Courageous</a:t>
            </a:r>
            <a:endParaRPr sz="1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16103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3" name="object 3"/>
          <p:cNvSpPr txBox="1">
            <a:spLocks noGrp="1"/>
          </p:cNvSpPr>
          <p:nvPr>
            <p:ph type="title"/>
          </p:nvPr>
        </p:nvSpPr>
        <p:spPr>
          <a:xfrm>
            <a:off x="1016000" y="979805"/>
            <a:ext cx="5566410" cy="711200"/>
          </a:xfrm>
          <a:prstGeom prst="rect">
            <a:avLst/>
          </a:prstGeom>
        </p:spPr>
        <p:txBody>
          <a:bodyPr vert="horz" wrap="square" lIns="0" tIns="12700" rIns="0" bIns="0" rtlCol="0">
            <a:spAutoFit/>
          </a:bodyPr>
          <a:lstStyle/>
          <a:p>
            <a:pPr marL="12700">
              <a:lnSpc>
                <a:spcPct val="100000"/>
              </a:lnSpc>
              <a:spcBef>
                <a:spcPts val="100"/>
              </a:spcBef>
            </a:pPr>
            <a:r>
              <a:rPr spc="-245" dirty="0"/>
              <a:t>OUR</a:t>
            </a:r>
            <a:r>
              <a:rPr spc="-615" dirty="0"/>
              <a:t> </a:t>
            </a:r>
            <a:r>
              <a:rPr spc="-20" dirty="0"/>
              <a:t>COMMITMENTS</a:t>
            </a:r>
          </a:p>
        </p:txBody>
      </p:sp>
      <p:sp>
        <p:nvSpPr>
          <p:cNvPr id="4" name="object 4"/>
          <p:cNvSpPr txBox="1"/>
          <p:nvPr/>
        </p:nvSpPr>
        <p:spPr>
          <a:xfrm>
            <a:off x="9264553" y="934066"/>
            <a:ext cx="7588884" cy="968375"/>
          </a:xfrm>
          <a:prstGeom prst="rect">
            <a:avLst/>
          </a:prstGeom>
        </p:spPr>
        <p:txBody>
          <a:bodyPr vert="horz" wrap="square" lIns="0" tIns="12700" rIns="0" bIns="0" rtlCol="0">
            <a:spAutoFit/>
          </a:bodyPr>
          <a:lstStyle/>
          <a:p>
            <a:pPr marL="12700" marR="5080">
              <a:lnSpc>
                <a:spcPct val="114599"/>
              </a:lnSpc>
              <a:spcBef>
                <a:spcPts val="100"/>
              </a:spcBef>
            </a:pPr>
            <a:r>
              <a:rPr sz="1800" dirty="0">
                <a:solidFill>
                  <a:srgbClr val="FFFFFF"/>
                </a:solidFill>
                <a:latin typeface="Calibri"/>
                <a:cs typeface="Calibri"/>
              </a:rPr>
              <a:t>StreetGames</a:t>
            </a:r>
            <a:r>
              <a:rPr sz="1800" spc="-45" dirty="0">
                <a:solidFill>
                  <a:srgbClr val="FFFFFF"/>
                </a:solidFill>
                <a:latin typeface="Calibri"/>
                <a:cs typeface="Calibri"/>
              </a:rPr>
              <a:t> </a:t>
            </a:r>
            <a:r>
              <a:rPr sz="1800" dirty="0">
                <a:solidFill>
                  <a:srgbClr val="FFFFFF"/>
                </a:solidFill>
                <a:latin typeface="Calibri"/>
                <a:cs typeface="Calibri"/>
              </a:rPr>
              <a:t>is</a:t>
            </a:r>
            <a:r>
              <a:rPr sz="1800" spc="-45"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special</a:t>
            </a:r>
            <a:r>
              <a:rPr sz="1800" spc="-45" dirty="0">
                <a:solidFill>
                  <a:srgbClr val="FFFFFF"/>
                </a:solidFill>
                <a:latin typeface="Calibri"/>
                <a:cs typeface="Calibri"/>
              </a:rPr>
              <a:t> </a:t>
            </a:r>
            <a:r>
              <a:rPr sz="1800" dirty="0">
                <a:solidFill>
                  <a:srgbClr val="FFFFFF"/>
                </a:solidFill>
                <a:latin typeface="Calibri"/>
                <a:cs typeface="Calibri"/>
              </a:rPr>
              <a:t>place</a:t>
            </a:r>
            <a:r>
              <a:rPr sz="1800" spc="-45" dirty="0">
                <a:solidFill>
                  <a:srgbClr val="FFFFFF"/>
                </a:solidFill>
                <a:latin typeface="Calibri"/>
                <a:cs typeface="Calibri"/>
              </a:rPr>
              <a:t> </a:t>
            </a:r>
            <a:r>
              <a:rPr sz="1800" dirty="0">
                <a:solidFill>
                  <a:srgbClr val="FFFFFF"/>
                </a:solidFill>
                <a:latin typeface="Calibri"/>
                <a:cs typeface="Calibri"/>
              </a:rPr>
              <a:t>to</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Our</a:t>
            </a:r>
            <a:r>
              <a:rPr sz="1800" spc="-45" dirty="0">
                <a:solidFill>
                  <a:srgbClr val="FFFFFF"/>
                </a:solidFill>
                <a:latin typeface="Calibri"/>
                <a:cs typeface="Calibri"/>
              </a:rPr>
              <a:t> </a:t>
            </a:r>
            <a:r>
              <a:rPr sz="1800" dirty="0">
                <a:solidFill>
                  <a:srgbClr val="FFFFFF"/>
                </a:solidFill>
                <a:latin typeface="Calibri"/>
                <a:cs typeface="Calibri"/>
              </a:rPr>
              <a:t>workplace</a:t>
            </a:r>
            <a:r>
              <a:rPr sz="1800" spc="-45" dirty="0">
                <a:solidFill>
                  <a:srgbClr val="FFFFFF"/>
                </a:solidFill>
                <a:latin typeface="Calibri"/>
                <a:cs typeface="Calibri"/>
              </a:rPr>
              <a:t> </a:t>
            </a:r>
            <a:r>
              <a:rPr sz="1800" dirty="0">
                <a:solidFill>
                  <a:srgbClr val="FFFFFF"/>
                </a:solidFill>
                <a:latin typeface="Calibri"/>
                <a:cs typeface="Calibri"/>
              </a:rPr>
              <a:t>is</a:t>
            </a:r>
            <a:r>
              <a:rPr sz="1800" spc="-40"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community</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spc="-10" dirty="0">
                <a:solidFill>
                  <a:srgbClr val="FFFFFF"/>
                </a:solidFill>
                <a:latin typeface="Calibri"/>
                <a:cs typeface="Calibri"/>
              </a:rPr>
              <a:t>talented </a:t>
            </a:r>
            <a:r>
              <a:rPr sz="1800" dirty="0">
                <a:solidFill>
                  <a:srgbClr val="FFFFFF"/>
                </a:solidFill>
                <a:latin typeface="Calibri"/>
                <a:cs typeface="Calibri"/>
              </a:rPr>
              <a:t>people</a:t>
            </a:r>
            <a:r>
              <a:rPr sz="1800" spc="-45" dirty="0">
                <a:solidFill>
                  <a:srgbClr val="FFFFFF"/>
                </a:solidFill>
                <a:latin typeface="Calibri"/>
                <a:cs typeface="Calibri"/>
              </a:rPr>
              <a:t> </a:t>
            </a:r>
            <a:r>
              <a:rPr sz="1800" dirty="0">
                <a:solidFill>
                  <a:srgbClr val="FFFFFF"/>
                </a:solidFill>
                <a:latin typeface="Calibri"/>
                <a:cs typeface="Calibri"/>
              </a:rPr>
              <a:t>who</a:t>
            </a:r>
            <a:r>
              <a:rPr sz="1800" spc="-45" dirty="0">
                <a:solidFill>
                  <a:srgbClr val="FFFFFF"/>
                </a:solidFill>
                <a:latin typeface="Calibri"/>
                <a:cs typeface="Calibri"/>
              </a:rPr>
              <a:t> </a:t>
            </a:r>
            <a:r>
              <a:rPr sz="1800" dirty="0">
                <a:solidFill>
                  <a:srgbClr val="FFFFFF"/>
                </a:solidFill>
                <a:latin typeface="Calibri"/>
                <a:cs typeface="Calibri"/>
              </a:rPr>
              <a:t>work</a:t>
            </a:r>
            <a:r>
              <a:rPr sz="1800" spc="-40" dirty="0">
                <a:solidFill>
                  <a:srgbClr val="FFFFFF"/>
                </a:solidFill>
                <a:latin typeface="Calibri"/>
                <a:cs typeface="Calibri"/>
              </a:rPr>
              <a:t> </a:t>
            </a:r>
            <a:r>
              <a:rPr sz="1800" dirty="0">
                <a:solidFill>
                  <a:srgbClr val="FFFFFF"/>
                </a:solidFill>
                <a:latin typeface="Calibri"/>
                <a:cs typeface="Calibri"/>
              </a:rPr>
              <a:t>in</a:t>
            </a:r>
            <a:r>
              <a:rPr sz="1800" spc="-45" dirty="0">
                <a:solidFill>
                  <a:srgbClr val="FFFFFF"/>
                </a:solidFill>
                <a:latin typeface="Calibri"/>
                <a:cs typeface="Calibri"/>
              </a:rPr>
              <a:t> </a:t>
            </a:r>
            <a:r>
              <a:rPr sz="1800" dirty="0">
                <a:solidFill>
                  <a:srgbClr val="FFFFFF"/>
                </a:solidFill>
                <a:latin typeface="Calibri"/>
                <a:cs typeface="Calibri"/>
              </a:rPr>
              <a:t>innovative</a:t>
            </a:r>
            <a:r>
              <a:rPr sz="1800" spc="-40" dirty="0">
                <a:solidFill>
                  <a:srgbClr val="FFFFFF"/>
                </a:solidFill>
                <a:latin typeface="Calibri"/>
                <a:cs typeface="Calibri"/>
              </a:rPr>
              <a:t> </a:t>
            </a:r>
            <a:r>
              <a:rPr sz="1800" dirty="0">
                <a:solidFill>
                  <a:srgbClr val="FFFFFF"/>
                </a:solidFill>
                <a:latin typeface="Calibri"/>
                <a:cs typeface="Calibri"/>
              </a:rPr>
              <a:t>and</a:t>
            </a:r>
            <a:r>
              <a:rPr sz="1800" spc="-45" dirty="0">
                <a:solidFill>
                  <a:srgbClr val="FFFFFF"/>
                </a:solidFill>
                <a:latin typeface="Calibri"/>
                <a:cs typeface="Calibri"/>
              </a:rPr>
              <a:t> </a:t>
            </a:r>
            <a:r>
              <a:rPr sz="1800" spc="-20" dirty="0">
                <a:solidFill>
                  <a:srgbClr val="FFFFFF"/>
                </a:solidFill>
                <a:latin typeface="Calibri"/>
                <a:cs typeface="Calibri"/>
              </a:rPr>
              <a:t>co-</a:t>
            </a:r>
            <a:r>
              <a:rPr sz="1800" spc="-10" dirty="0">
                <a:solidFill>
                  <a:srgbClr val="FFFFFF"/>
                </a:solidFill>
                <a:latin typeface="Calibri"/>
                <a:cs typeface="Calibri"/>
              </a:rPr>
              <a:t>productive</a:t>
            </a:r>
            <a:r>
              <a:rPr sz="1800" spc="-40" dirty="0">
                <a:solidFill>
                  <a:srgbClr val="FFFFFF"/>
                </a:solidFill>
                <a:latin typeface="Calibri"/>
                <a:cs typeface="Calibri"/>
              </a:rPr>
              <a:t> </a:t>
            </a:r>
            <a:r>
              <a:rPr sz="1800" dirty="0">
                <a:solidFill>
                  <a:srgbClr val="FFFFFF"/>
                </a:solidFill>
                <a:latin typeface="Calibri"/>
                <a:cs typeface="Calibri"/>
              </a:rPr>
              <a:t>ways.</a:t>
            </a:r>
            <a:r>
              <a:rPr sz="1800" spc="-45" dirty="0">
                <a:solidFill>
                  <a:srgbClr val="FFFFFF"/>
                </a:solidFill>
                <a:latin typeface="Calibri"/>
                <a:cs typeface="Calibri"/>
              </a:rPr>
              <a:t> </a:t>
            </a:r>
            <a:r>
              <a:rPr sz="1800" dirty="0">
                <a:solidFill>
                  <a:srgbClr val="FFFFFF"/>
                </a:solidFill>
                <a:latin typeface="Calibri"/>
                <a:cs typeface="Calibri"/>
              </a:rPr>
              <a:t>How</a:t>
            </a:r>
            <a:r>
              <a:rPr sz="1800" spc="-40" dirty="0">
                <a:solidFill>
                  <a:srgbClr val="FFFFFF"/>
                </a:solidFill>
                <a:latin typeface="Calibri"/>
                <a:cs typeface="Calibri"/>
              </a:rPr>
              <a:t> </a:t>
            </a: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spc="-10" dirty="0">
                <a:solidFill>
                  <a:srgbClr val="FFFFFF"/>
                </a:solidFill>
                <a:latin typeface="Calibri"/>
                <a:cs typeface="Calibri"/>
              </a:rPr>
              <a:t>together </a:t>
            </a:r>
            <a:r>
              <a:rPr sz="1800" dirty="0">
                <a:solidFill>
                  <a:srgbClr val="FFFFFF"/>
                </a:solidFill>
                <a:latin typeface="Calibri"/>
                <a:cs typeface="Calibri"/>
              </a:rPr>
              <a:t>reflects</a:t>
            </a:r>
            <a:r>
              <a:rPr sz="1800" spc="-45" dirty="0">
                <a:solidFill>
                  <a:srgbClr val="FFFFFF"/>
                </a:solidFill>
                <a:latin typeface="Calibri"/>
                <a:cs typeface="Calibri"/>
              </a:rPr>
              <a:t> </a:t>
            </a:r>
            <a:r>
              <a:rPr sz="1800" dirty="0">
                <a:solidFill>
                  <a:srgbClr val="FFFFFF"/>
                </a:solidFill>
                <a:latin typeface="Calibri"/>
                <a:cs typeface="Calibri"/>
              </a:rPr>
              <a:t>a</a:t>
            </a:r>
            <a:r>
              <a:rPr sz="1800" spc="-40" dirty="0">
                <a:solidFill>
                  <a:srgbClr val="FFFFFF"/>
                </a:solidFill>
                <a:latin typeface="Calibri"/>
                <a:cs typeface="Calibri"/>
              </a:rPr>
              <a:t> </a:t>
            </a:r>
            <a:r>
              <a:rPr sz="1800" dirty="0">
                <a:solidFill>
                  <a:srgbClr val="FFFFFF"/>
                </a:solidFill>
                <a:latin typeface="Calibri"/>
                <a:cs typeface="Calibri"/>
              </a:rPr>
              <a:t>commitment</a:t>
            </a:r>
            <a:r>
              <a:rPr sz="1800" spc="-45" dirty="0">
                <a:solidFill>
                  <a:srgbClr val="FFFFFF"/>
                </a:solidFill>
                <a:latin typeface="Calibri"/>
                <a:cs typeface="Calibri"/>
              </a:rPr>
              <a:t> </a:t>
            </a:r>
            <a:r>
              <a:rPr sz="1800" dirty="0">
                <a:solidFill>
                  <a:srgbClr val="FFFFFF"/>
                </a:solidFill>
                <a:latin typeface="Calibri"/>
                <a:cs typeface="Calibri"/>
              </a:rPr>
              <a:t>we</a:t>
            </a:r>
            <a:r>
              <a:rPr sz="1800" spc="-40" dirty="0">
                <a:solidFill>
                  <a:srgbClr val="FFFFFF"/>
                </a:solidFill>
                <a:latin typeface="Calibri"/>
                <a:cs typeface="Calibri"/>
              </a:rPr>
              <a:t> </a:t>
            </a:r>
            <a:r>
              <a:rPr sz="1800" dirty="0">
                <a:solidFill>
                  <a:srgbClr val="FFFFFF"/>
                </a:solidFill>
                <a:latin typeface="Calibri"/>
                <a:cs typeface="Calibri"/>
              </a:rPr>
              <a:t>make</a:t>
            </a:r>
            <a:r>
              <a:rPr sz="1800" spc="-45"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each</a:t>
            </a:r>
            <a:r>
              <a:rPr sz="1800" spc="-45" dirty="0">
                <a:solidFill>
                  <a:srgbClr val="FFFFFF"/>
                </a:solidFill>
                <a:latin typeface="Calibri"/>
                <a:cs typeface="Calibri"/>
              </a:rPr>
              <a:t> </a:t>
            </a:r>
            <a:r>
              <a:rPr sz="1800" dirty="0">
                <a:solidFill>
                  <a:srgbClr val="FFFFFF"/>
                </a:solidFill>
                <a:latin typeface="Calibri"/>
                <a:cs typeface="Calibri"/>
              </a:rPr>
              <a:t>other.</a:t>
            </a:r>
            <a:r>
              <a:rPr sz="1800" spc="-35" dirty="0">
                <a:solidFill>
                  <a:srgbClr val="FFFFFF"/>
                </a:solidFill>
                <a:latin typeface="Calibri"/>
                <a:cs typeface="Calibri"/>
              </a:rPr>
              <a:t> </a:t>
            </a:r>
            <a:r>
              <a:rPr sz="1800" b="1" dirty="0">
                <a:solidFill>
                  <a:srgbClr val="FFFFFF"/>
                </a:solidFill>
                <a:latin typeface="Calibri"/>
                <a:cs typeface="Calibri"/>
              </a:rPr>
              <a:t>We</a:t>
            </a:r>
            <a:r>
              <a:rPr sz="1800" b="1" spc="-45" dirty="0">
                <a:solidFill>
                  <a:srgbClr val="FFFFFF"/>
                </a:solidFill>
                <a:latin typeface="Calibri"/>
                <a:cs typeface="Calibri"/>
              </a:rPr>
              <a:t> </a:t>
            </a:r>
            <a:r>
              <a:rPr sz="1800" b="1" dirty="0">
                <a:solidFill>
                  <a:srgbClr val="FFFFFF"/>
                </a:solidFill>
                <a:latin typeface="Calibri"/>
                <a:cs typeface="Calibri"/>
              </a:rPr>
              <a:t>are</a:t>
            </a:r>
            <a:r>
              <a:rPr sz="1800" b="1" spc="-40" dirty="0">
                <a:solidFill>
                  <a:srgbClr val="FFFFFF"/>
                </a:solidFill>
                <a:latin typeface="Calibri"/>
                <a:cs typeface="Calibri"/>
              </a:rPr>
              <a:t> </a:t>
            </a:r>
            <a:r>
              <a:rPr sz="1800" b="1" dirty="0">
                <a:solidFill>
                  <a:srgbClr val="FFFFFF"/>
                </a:solidFill>
                <a:latin typeface="Calibri"/>
                <a:cs typeface="Calibri"/>
              </a:rPr>
              <a:t>committed</a:t>
            </a:r>
            <a:r>
              <a:rPr sz="1800" b="1" spc="-45" dirty="0">
                <a:solidFill>
                  <a:srgbClr val="FFFFFF"/>
                </a:solidFill>
                <a:latin typeface="Calibri"/>
                <a:cs typeface="Calibri"/>
              </a:rPr>
              <a:t> </a:t>
            </a:r>
            <a:r>
              <a:rPr sz="1800" b="1" spc="-25" dirty="0">
                <a:solidFill>
                  <a:srgbClr val="FFFFFF"/>
                </a:solidFill>
                <a:latin typeface="Calibri"/>
                <a:cs typeface="Calibri"/>
              </a:rPr>
              <a:t>to:</a:t>
            </a:r>
            <a:endParaRPr sz="1800">
              <a:latin typeface="Calibri"/>
              <a:cs typeface="Calibri"/>
            </a:endParaRPr>
          </a:p>
        </p:txBody>
      </p:sp>
      <p:sp>
        <p:nvSpPr>
          <p:cNvPr id="5" name="object 5"/>
          <p:cNvSpPr txBox="1"/>
          <p:nvPr/>
        </p:nvSpPr>
        <p:spPr>
          <a:xfrm>
            <a:off x="2465014" y="2748599"/>
            <a:ext cx="5300345" cy="99314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Respecting</a:t>
            </a:r>
            <a:r>
              <a:rPr sz="1800" b="1" spc="-55" dirty="0">
                <a:solidFill>
                  <a:srgbClr val="FFFFFF"/>
                </a:solidFill>
                <a:latin typeface="Calibri"/>
                <a:cs typeface="Calibri"/>
              </a:rPr>
              <a:t> </a:t>
            </a:r>
            <a:r>
              <a:rPr sz="1800" b="1" spc="-10" dirty="0">
                <a:solidFill>
                  <a:srgbClr val="FFFFFF"/>
                </a:solidFill>
                <a:latin typeface="Calibri"/>
                <a:cs typeface="Calibri"/>
              </a:rPr>
              <a:t>Everyone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Valuing</a:t>
            </a:r>
            <a:r>
              <a:rPr sz="1600" spc="190" dirty="0">
                <a:solidFill>
                  <a:srgbClr val="FFFFFF"/>
                </a:solidFill>
                <a:latin typeface="Calibri"/>
                <a:cs typeface="Calibri"/>
              </a:rPr>
              <a:t> </a:t>
            </a:r>
            <a:r>
              <a:rPr sz="1600" dirty="0">
                <a:solidFill>
                  <a:srgbClr val="FFFFFF"/>
                </a:solidFill>
                <a:latin typeface="Calibri"/>
                <a:cs typeface="Calibri"/>
              </a:rPr>
              <a:t>every</a:t>
            </a:r>
            <a:r>
              <a:rPr sz="1600" spc="190" dirty="0">
                <a:solidFill>
                  <a:srgbClr val="FFFFFF"/>
                </a:solidFill>
                <a:latin typeface="Calibri"/>
                <a:cs typeface="Calibri"/>
              </a:rPr>
              <a:t> </a:t>
            </a:r>
            <a:r>
              <a:rPr sz="1600" dirty="0">
                <a:solidFill>
                  <a:srgbClr val="FFFFFF"/>
                </a:solidFill>
                <a:latin typeface="Calibri"/>
                <a:cs typeface="Calibri"/>
              </a:rPr>
              <a:t>member</a:t>
            </a:r>
            <a:r>
              <a:rPr sz="1600" spc="190" dirty="0">
                <a:solidFill>
                  <a:srgbClr val="FFFFFF"/>
                </a:solidFill>
                <a:latin typeface="Calibri"/>
                <a:cs typeface="Calibri"/>
              </a:rPr>
              <a:t> </a:t>
            </a:r>
            <a:r>
              <a:rPr sz="1600" dirty="0">
                <a:solidFill>
                  <a:srgbClr val="FFFFFF"/>
                </a:solidFill>
                <a:latin typeface="Calibri"/>
                <a:cs typeface="Calibri"/>
              </a:rPr>
              <a:t>of</a:t>
            </a:r>
            <a:r>
              <a:rPr sz="1600" spc="190" dirty="0">
                <a:solidFill>
                  <a:srgbClr val="FFFFFF"/>
                </a:solidFill>
                <a:latin typeface="Calibri"/>
                <a:cs typeface="Calibri"/>
              </a:rPr>
              <a:t> </a:t>
            </a:r>
            <a:r>
              <a:rPr sz="1600" dirty="0">
                <a:solidFill>
                  <a:srgbClr val="FFFFFF"/>
                </a:solidFill>
                <a:latin typeface="Calibri"/>
                <a:cs typeface="Calibri"/>
              </a:rPr>
              <a:t>our</a:t>
            </a:r>
            <a:r>
              <a:rPr sz="1600" spc="190" dirty="0">
                <a:solidFill>
                  <a:srgbClr val="FFFFFF"/>
                </a:solidFill>
                <a:latin typeface="Calibri"/>
                <a:cs typeface="Calibri"/>
              </a:rPr>
              <a:t> </a:t>
            </a:r>
            <a:r>
              <a:rPr sz="1600" dirty="0">
                <a:solidFill>
                  <a:srgbClr val="FFFFFF"/>
                </a:solidFill>
                <a:latin typeface="Calibri"/>
                <a:cs typeface="Calibri"/>
              </a:rPr>
              <a:t>workplace</a:t>
            </a:r>
            <a:r>
              <a:rPr sz="1600" spc="195" dirty="0">
                <a:solidFill>
                  <a:srgbClr val="FFFFFF"/>
                </a:solidFill>
                <a:latin typeface="Calibri"/>
                <a:cs typeface="Calibri"/>
              </a:rPr>
              <a:t> </a:t>
            </a:r>
            <a:r>
              <a:rPr sz="1600" dirty="0">
                <a:solidFill>
                  <a:srgbClr val="FFFFFF"/>
                </a:solidFill>
                <a:latin typeface="Calibri"/>
                <a:cs typeface="Calibri"/>
              </a:rPr>
              <a:t>community,</a:t>
            </a:r>
            <a:r>
              <a:rPr sz="1600" spc="190" dirty="0">
                <a:solidFill>
                  <a:srgbClr val="FFFFFF"/>
                </a:solidFill>
                <a:latin typeface="Calibri"/>
                <a:cs typeface="Calibri"/>
              </a:rPr>
              <a:t> </a:t>
            </a:r>
            <a:r>
              <a:rPr sz="1600" spc="-10" dirty="0">
                <a:solidFill>
                  <a:srgbClr val="FFFFFF"/>
                </a:solidFill>
                <a:latin typeface="Calibri"/>
                <a:cs typeface="Calibri"/>
              </a:rPr>
              <a:t>treating </a:t>
            </a:r>
            <a:r>
              <a:rPr sz="1600" dirty="0">
                <a:solidFill>
                  <a:srgbClr val="FFFFFF"/>
                </a:solidFill>
                <a:latin typeface="Calibri"/>
                <a:cs typeface="Calibri"/>
              </a:rPr>
              <a:t>each</a:t>
            </a:r>
            <a:r>
              <a:rPr sz="1600" spc="140" dirty="0">
                <a:solidFill>
                  <a:srgbClr val="FFFFFF"/>
                </a:solidFill>
                <a:latin typeface="Calibri"/>
                <a:cs typeface="Calibri"/>
              </a:rPr>
              <a:t> </a:t>
            </a:r>
            <a:r>
              <a:rPr sz="1600" dirty="0">
                <a:solidFill>
                  <a:srgbClr val="FFFFFF"/>
                </a:solidFill>
                <a:latin typeface="Calibri"/>
                <a:cs typeface="Calibri"/>
              </a:rPr>
              <a:t>other</a:t>
            </a:r>
            <a:r>
              <a:rPr sz="1600" spc="140" dirty="0">
                <a:solidFill>
                  <a:srgbClr val="FFFFFF"/>
                </a:solidFill>
                <a:latin typeface="Calibri"/>
                <a:cs typeface="Calibri"/>
              </a:rPr>
              <a:t> </a:t>
            </a:r>
            <a:r>
              <a:rPr sz="1600" dirty="0">
                <a:solidFill>
                  <a:srgbClr val="FFFFFF"/>
                </a:solidFill>
                <a:latin typeface="Calibri"/>
                <a:cs typeface="Calibri"/>
              </a:rPr>
              <a:t>as</a:t>
            </a:r>
            <a:r>
              <a:rPr sz="1600" spc="140" dirty="0">
                <a:solidFill>
                  <a:srgbClr val="FFFFFF"/>
                </a:solidFill>
                <a:latin typeface="Calibri"/>
                <a:cs typeface="Calibri"/>
              </a:rPr>
              <a:t> </a:t>
            </a:r>
            <a:r>
              <a:rPr sz="1600" dirty="0">
                <a:solidFill>
                  <a:srgbClr val="FFFFFF"/>
                </a:solidFill>
                <a:latin typeface="Calibri"/>
                <a:cs typeface="Calibri"/>
              </a:rPr>
              <a:t>equals</a:t>
            </a:r>
            <a:r>
              <a:rPr sz="1600" spc="140" dirty="0">
                <a:solidFill>
                  <a:srgbClr val="FFFFFF"/>
                </a:solidFill>
                <a:latin typeface="Calibri"/>
                <a:cs typeface="Calibri"/>
              </a:rPr>
              <a:t> </a:t>
            </a:r>
            <a:r>
              <a:rPr sz="1600" dirty="0">
                <a:solidFill>
                  <a:srgbClr val="FFFFFF"/>
                </a:solidFill>
                <a:latin typeface="Calibri"/>
                <a:cs typeface="Calibri"/>
              </a:rPr>
              <a:t>and</a:t>
            </a:r>
            <a:r>
              <a:rPr sz="1600" spc="145" dirty="0">
                <a:solidFill>
                  <a:srgbClr val="FFFFFF"/>
                </a:solidFill>
                <a:latin typeface="Calibri"/>
                <a:cs typeface="Calibri"/>
              </a:rPr>
              <a:t> </a:t>
            </a:r>
            <a:r>
              <a:rPr sz="1600" dirty="0">
                <a:solidFill>
                  <a:srgbClr val="FFFFFF"/>
                </a:solidFill>
                <a:latin typeface="Calibri"/>
                <a:cs typeface="Calibri"/>
              </a:rPr>
              <a:t>with</a:t>
            </a:r>
            <a:r>
              <a:rPr sz="1600" spc="140" dirty="0">
                <a:solidFill>
                  <a:srgbClr val="FFFFFF"/>
                </a:solidFill>
                <a:latin typeface="Calibri"/>
                <a:cs typeface="Calibri"/>
              </a:rPr>
              <a:t> </a:t>
            </a:r>
            <a:r>
              <a:rPr sz="1600" spc="-10" dirty="0">
                <a:solidFill>
                  <a:srgbClr val="FFFFFF"/>
                </a:solidFill>
                <a:latin typeface="Calibri"/>
                <a:cs typeface="Calibri"/>
              </a:rPr>
              <a:t>kindness.</a:t>
            </a:r>
            <a:endParaRPr sz="1600">
              <a:latin typeface="Calibri"/>
              <a:cs typeface="Calibri"/>
            </a:endParaRPr>
          </a:p>
        </p:txBody>
      </p:sp>
      <p:sp>
        <p:nvSpPr>
          <p:cNvPr id="6" name="object 6"/>
          <p:cNvSpPr txBox="1"/>
          <p:nvPr/>
        </p:nvSpPr>
        <p:spPr>
          <a:xfrm>
            <a:off x="2465014" y="4260069"/>
            <a:ext cx="5389880"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Inclusive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Celebrating</a:t>
            </a:r>
            <a:r>
              <a:rPr sz="1600" spc="210" dirty="0">
                <a:solidFill>
                  <a:srgbClr val="FFFFFF"/>
                </a:solidFill>
                <a:latin typeface="Calibri"/>
                <a:cs typeface="Calibri"/>
              </a:rPr>
              <a:t> </a:t>
            </a:r>
            <a:r>
              <a:rPr sz="1600" dirty="0">
                <a:solidFill>
                  <a:srgbClr val="FFFFFF"/>
                </a:solidFill>
                <a:latin typeface="Calibri"/>
                <a:cs typeface="Calibri"/>
              </a:rPr>
              <a:t>the</a:t>
            </a:r>
            <a:r>
              <a:rPr sz="1600" spc="215" dirty="0">
                <a:solidFill>
                  <a:srgbClr val="FFFFFF"/>
                </a:solidFill>
                <a:latin typeface="Calibri"/>
                <a:cs typeface="Calibri"/>
              </a:rPr>
              <a:t> </a:t>
            </a:r>
            <a:r>
              <a:rPr sz="1600" dirty="0">
                <a:solidFill>
                  <a:srgbClr val="FFFFFF"/>
                </a:solidFill>
                <a:latin typeface="Calibri"/>
                <a:cs typeface="Calibri"/>
              </a:rPr>
              <a:t>diversity</a:t>
            </a:r>
            <a:r>
              <a:rPr sz="1600" spc="215" dirty="0">
                <a:solidFill>
                  <a:srgbClr val="FFFFFF"/>
                </a:solidFill>
                <a:latin typeface="Calibri"/>
                <a:cs typeface="Calibri"/>
              </a:rPr>
              <a:t> </a:t>
            </a:r>
            <a:r>
              <a:rPr sz="1600" dirty="0">
                <a:solidFill>
                  <a:srgbClr val="FFFFFF"/>
                </a:solidFill>
                <a:latin typeface="Calibri"/>
                <a:cs typeface="Calibri"/>
              </a:rPr>
              <a:t>in</a:t>
            </a:r>
            <a:r>
              <a:rPr sz="1600" spc="215" dirty="0">
                <a:solidFill>
                  <a:srgbClr val="FFFFFF"/>
                </a:solidFill>
                <a:latin typeface="Calibri"/>
                <a:cs typeface="Calibri"/>
              </a:rPr>
              <a:t> </a:t>
            </a:r>
            <a:r>
              <a:rPr sz="1600" dirty="0">
                <a:solidFill>
                  <a:srgbClr val="FFFFFF"/>
                </a:solidFill>
                <a:latin typeface="Calibri"/>
                <a:cs typeface="Calibri"/>
              </a:rPr>
              <a:t>our</a:t>
            </a:r>
            <a:r>
              <a:rPr sz="1600" spc="215" dirty="0">
                <a:solidFill>
                  <a:srgbClr val="FFFFFF"/>
                </a:solidFill>
                <a:latin typeface="Calibri"/>
                <a:cs typeface="Calibri"/>
              </a:rPr>
              <a:t> </a:t>
            </a:r>
            <a:r>
              <a:rPr sz="1600" dirty="0">
                <a:solidFill>
                  <a:srgbClr val="FFFFFF"/>
                </a:solidFill>
                <a:latin typeface="Calibri"/>
                <a:cs typeface="Calibri"/>
              </a:rPr>
              <a:t>workplace</a:t>
            </a:r>
            <a:r>
              <a:rPr sz="1600" spc="210" dirty="0">
                <a:solidFill>
                  <a:srgbClr val="FFFFFF"/>
                </a:solidFill>
                <a:latin typeface="Calibri"/>
                <a:cs typeface="Calibri"/>
              </a:rPr>
              <a:t> </a:t>
            </a:r>
            <a:r>
              <a:rPr sz="1600" dirty="0">
                <a:solidFill>
                  <a:srgbClr val="FFFFFF"/>
                </a:solidFill>
                <a:latin typeface="Calibri"/>
                <a:cs typeface="Calibri"/>
              </a:rPr>
              <a:t>community,</a:t>
            </a:r>
            <a:r>
              <a:rPr sz="1600" spc="215" dirty="0">
                <a:solidFill>
                  <a:srgbClr val="FFFFFF"/>
                </a:solidFill>
                <a:latin typeface="Calibri"/>
                <a:cs typeface="Calibri"/>
              </a:rPr>
              <a:t> </a:t>
            </a:r>
            <a:r>
              <a:rPr sz="1600" spc="-10" dirty="0">
                <a:solidFill>
                  <a:srgbClr val="FFFFFF"/>
                </a:solidFill>
                <a:latin typeface="Calibri"/>
                <a:cs typeface="Calibri"/>
              </a:rPr>
              <a:t>valuing </a:t>
            </a:r>
            <a:r>
              <a:rPr sz="1600" dirty="0">
                <a:solidFill>
                  <a:srgbClr val="FFFFFF"/>
                </a:solidFill>
                <a:latin typeface="Calibri"/>
                <a:cs typeface="Calibri"/>
              </a:rPr>
              <a:t>each</a:t>
            </a:r>
            <a:r>
              <a:rPr sz="1600" spc="260" dirty="0">
                <a:solidFill>
                  <a:srgbClr val="FFFFFF"/>
                </a:solidFill>
                <a:latin typeface="Calibri"/>
                <a:cs typeface="Calibri"/>
              </a:rPr>
              <a:t> </a:t>
            </a:r>
            <a:r>
              <a:rPr sz="1600" dirty="0">
                <a:solidFill>
                  <a:srgbClr val="FFFFFF"/>
                </a:solidFill>
                <a:latin typeface="Calibri"/>
                <a:cs typeface="Calibri"/>
              </a:rPr>
              <a:t>others'</a:t>
            </a:r>
            <a:r>
              <a:rPr sz="1600" spc="260" dirty="0">
                <a:solidFill>
                  <a:srgbClr val="FFFFFF"/>
                </a:solidFill>
                <a:latin typeface="Calibri"/>
                <a:cs typeface="Calibri"/>
              </a:rPr>
              <a:t> </a:t>
            </a:r>
            <a:r>
              <a:rPr sz="1600" dirty="0">
                <a:solidFill>
                  <a:srgbClr val="FFFFFF"/>
                </a:solidFill>
                <a:latin typeface="Calibri"/>
                <a:cs typeface="Calibri"/>
              </a:rPr>
              <a:t>experiences,</a:t>
            </a:r>
            <a:r>
              <a:rPr sz="1600" spc="260" dirty="0">
                <a:solidFill>
                  <a:srgbClr val="FFFFFF"/>
                </a:solidFill>
                <a:latin typeface="Calibri"/>
                <a:cs typeface="Calibri"/>
              </a:rPr>
              <a:t> </a:t>
            </a:r>
            <a:r>
              <a:rPr sz="1600" dirty="0">
                <a:solidFill>
                  <a:srgbClr val="FFFFFF"/>
                </a:solidFill>
                <a:latin typeface="Calibri"/>
                <a:cs typeface="Calibri"/>
              </a:rPr>
              <a:t>skills,</a:t>
            </a:r>
            <a:r>
              <a:rPr sz="1600" spc="260" dirty="0">
                <a:solidFill>
                  <a:srgbClr val="FFFFFF"/>
                </a:solidFill>
                <a:latin typeface="Calibri"/>
                <a:cs typeface="Calibri"/>
              </a:rPr>
              <a:t> </a:t>
            </a:r>
            <a:r>
              <a:rPr sz="1600" dirty="0">
                <a:solidFill>
                  <a:srgbClr val="FFFFFF"/>
                </a:solidFill>
                <a:latin typeface="Calibri"/>
                <a:cs typeface="Calibri"/>
              </a:rPr>
              <a:t>expertise,</a:t>
            </a:r>
            <a:r>
              <a:rPr sz="1600" spc="260" dirty="0">
                <a:solidFill>
                  <a:srgbClr val="FFFFFF"/>
                </a:solidFill>
                <a:latin typeface="Calibri"/>
                <a:cs typeface="Calibri"/>
              </a:rPr>
              <a:t> </a:t>
            </a:r>
            <a:r>
              <a:rPr sz="1600" dirty="0">
                <a:solidFill>
                  <a:srgbClr val="FFFFFF"/>
                </a:solidFill>
                <a:latin typeface="Calibri"/>
                <a:cs typeface="Calibri"/>
              </a:rPr>
              <a:t>preferences</a:t>
            </a:r>
            <a:r>
              <a:rPr sz="1600" spc="260" dirty="0">
                <a:solidFill>
                  <a:srgbClr val="FFFFFF"/>
                </a:solidFill>
                <a:latin typeface="Calibri"/>
                <a:cs typeface="Calibri"/>
              </a:rPr>
              <a:t> </a:t>
            </a:r>
            <a:r>
              <a:rPr sz="1600" spc="-25" dirty="0">
                <a:solidFill>
                  <a:srgbClr val="FFFFFF"/>
                </a:solidFill>
                <a:latin typeface="Calibri"/>
                <a:cs typeface="Calibri"/>
              </a:rPr>
              <a:t>and </a:t>
            </a:r>
            <a:r>
              <a:rPr sz="1600" spc="-10" dirty="0">
                <a:solidFill>
                  <a:srgbClr val="FFFFFF"/>
                </a:solidFill>
                <a:latin typeface="Calibri"/>
                <a:cs typeface="Calibri"/>
              </a:rPr>
              <a:t>thoughts.</a:t>
            </a:r>
            <a:endParaRPr sz="1600">
              <a:latin typeface="Calibri"/>
              <a:cs typeface="Calibri"/>
            </a:endParaRPr>
          </a:p>
        </p:txBody>
      </p:sp>
      <p:sp>
        <p:nvSpPr>
          <p:cNvPr id="7" name="object 7"/>
          <p:cNvSpPr txBox="1"/>
          <p:nvPr/>
        </p:nvSpPr>
        <p:spPr>
          <a:xfrm>
            <a:off x="2465014" y="5768856"/>
            <a:ext cx="5344795"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0" dirty="0">
                <a:solidFill>
                  <a:srgbClr val="FFFFFF"/>
                </a:solidFill>
                <a:latin typeface="Calibri"/>
                <a:cs typeface="Calibri"/>
              </a:rPr>
              <a:t> </a:t>
            </a:r>
            <a:r>
              <a:rPr sz="1800" b="1" dirty="0">
                <a:solidFill>
                  <a:srgbClr val="FFFFFF"/>
                </a:solidFill>
                <a:latin typeface="Calibri"/>
                <a:cs typeface="Calibri"/>
              </a:rPr>
              <a:t>Team</a:t>
            </a:r>
            <a:r>
              <a:rPr sz="1800" b="1" spc="-25" dirty="0">
                <a:solidFill>
                  <a:srgbClr val="FFFFFF"/>
                </a:solidFill>
                <a:latin typeface="Calibri"/>
                <a:cs typeface="Calibri"/>
              </a:rPr>
              <a:t> </a:t>
            </a:r>
            <a:r>
              <a:rPr sz="1800" b="1" spc="-10" dirty="0">
                <a:solidFill>
                  <a:srgbClr val="FFFFFF"/>
                </a:solidFill>
                <a:latin typeface="Calibri"/>
                <a:cs typeface="Calibri"/>
              </a:rPr>
              <a:t>Players</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Being</a:t>
            </a:r>
            <a:r>
              <a:rPr sz="1600" spc="180" dirty="0">
                <a:solidFill>
                  <a:srgbClr val="FFFFFF"/>
                </a:solidFill>
                <a:latin typeface="Calibri"/>
                <a:cs typeface="Calibri"/>
              </a:rPr>
              <a:t> </a:t>
            </a:r>
            <a:r>
              <a:rPr sz="1600" dirty="0">
                <a:solidFill>
                  <a:srgbClr val="FFFFFF"/>
                </a:solidFill>
                <a:latin typeface="Calibri"/>
                <a:cs typeface="Calibri"/>
              </a:rPr>
              <a:t>reliable</a:t>
            </a:r>
            <a:r>
              <a:rPr sz="1600" spc="185" dirty="0">
                <a:solidFill>
                  <a:srgbClr val="FFFFFF"/>
                </a:solidFill>
                <a:latin typeface="Calibri"/>
                <a:cs typeface="Calibri"/>
              </a:rPr>
              <a:t> </a:t>
            </a:r>
            <a:r>
              <a:rPr sz="1600" dirty="0">
                <a:solidFill>
                  <a:srgbClr val="FFFFFF"/>
                </a:solidFill>
                <a:latin typeface="Calibri"/>
                <a:cs typeface="Calibri"/>
              </a:rPr>
              <a:t>for</a:t>
            </a:r>
            <a:r>
              <a:rPr sz="1600" spc="185" dirty="0">
                <a:solidFill>
                  <a:srgbClr val="FFFFFF"/>
                </a:solidFill>
                <a:latin typeface="Calibri"/>
                <a:cs typeface="Calibri"/>
              </a:rPr>
              <a:t> </a:t>
            </a:r>
            <a:r>
              <a:rPr sz="1600" dirty="0">
                <a:solidFill>
                  <a:srgbClr val="FFFFFF"/>
                </a:solidFill>
                <a:latin typeface="Calibri"/>
                <a:cs typeface="Calibri"/>
              </a:rPr>
              <a:t>each</a:t>
            </a:r>
            <a:r>
              <a:rPr sz="1600" spc="185" dirty="0">
                <a:solidFill>
                  <a:srgbClr val="FFFFFF"/>
                </a:solidFill>
                <a:latin typeface="Calibri"/>
                <a:cs typeface="Calibri"/>
              </a:rPr>
              <a:t> </a:t>
            </a:r>
            <a:r>
              <a:rPr sz="1600" dirty="0">
                <a:solidFill>
                  <a:srgbClr val="FFFFFF"/>
                </a:solidFill>
                <a:latin typeface="Calibri"/>
                <a:cs typeface="Calibri"/>
              </a:rPr>
              <a:t>other.</a:t>
            </a:r>
            <a:r>
              <a:rPr sz="1600" spc="185" dirty="0">
                <a:solidFill>
                  <a:srgbClr val="FFFFFF"/>
                </a:solidFill>
                <a:latin typeface="Calibri"/>
                <a:cs typeface="Calibri"/>
              </a:rPr>
              <a:t> </a:t>
            </a:r>
            <a:r>
              <a:rPr sz="1600" dirty="0">
                <a:solidFill>
                  <a:srgbClr val="FFFFFF"/>
                </a:solidFill>
                <a:latin typeface="Calibri"/>
                <a:cs typeface="Calibri"/>
              </a:rPr>
              <a:t>Supporting</a:t>
            </a:r>
            <a:r>
              <a:rPr sz="1600" spc="185" dirty="0">
                <a:solidFill>
                  <a:srgbClr val="FFFFFF"/>
                </a:solidFill>
                <a:latin typeface="Calibri"/>
                <a:cs typeface="Calibri"/>
              </a:rPr>
              <a:t> </a:t>
            </a:r>
            <a:r>
              <a:rPr sz="1600" dirty="0">
                <a:solidFill>
                  <a:srgbClr val="FFFFFF"/>
                </a:solidFill>
                <a:latin typeface="Calibri"/>
                <a:cs typeface="Calibri"/>
              </a:rPr>
              <a:t>one</a:t>
            </a:r>
            <a:r>
              <a:rPr sz="1600" spc="185" dirty="0">
                <a:solidFill>
                  <a:srgbClr val="FFFFFF"/>
                </a:solidFill>
                <a:latin typeface="Calibri"/>
                <a:cs typeface="Calibri"/>
              </a:rPr>
              <a:t> </a:t>
            </a:r>
            <a:r>
              <a:rPr sz="1600" dirty="0">
                <a:solidFill>
                  <a:srgbClr val="FFFFFF"/>
                </a:solidFill>
                <a:latin typeface="Calibri"/>
                <a:cs typeface="Calibri"/>
              </a:rPr>
              <a:t>another</a:t>
            </a:r>
            <a:r>
              <a:rPr sz="1600" spc="185" dirty="0">
                <a:solidFill>
                  <a:srgbClr val="FFFFFF"/>
                </a:solidFill>
                <a:latin typeface="Calibri"/>
                <a:cs typeface="Calibri"/>
              </a:rPr>
              <a:t> </a:t>
            </a:r>
            <a:r>
              <a:rPr sz="1600" spc="-25" dirty="0">
                <a:solidFill>
                  <a:srgbClr val="FFFFFF"/>
                </a:solidFill>
                <a:latin typeface="Calibri"/>
                <a:cs typeface="Calibri"/>
              </a:rPr>
              <a:t>to </a:t>
            </a:r>
            <a:r>
              <a:rPr sz="1600" dirty="0">
                <a:solidFill>
                  <a:srgbClr val="FFFFFF"/>
                </a:solidFill>
                <a:latin typeface="Calibri"/>
                <a:cs typeface="Calibri"/>
              </a:rPr>
              <a:t>achieve.</a:t>
            </a:r>
            <a:r>
              <a:rPr sz="1600" spc="195" dirty="0">
                <a:solidFill>
                  <a:srgbClr val="FFFFFF"/>
                </a:solidFill>
                <a:latin typeface="Calibri"/>
                <a:cs typeface="Calibri"/>
              </a:rPr>
              <a:t> </a:t>
            </a:r>
            <a:r>
              <a:rPr sz="1600" dirty="0">
                <a:solidFill>
                  <a:srgbClr val="FFFFFF"/>
                </a:solidFill>
                <a:latin typeface="Calibri"/>
                <a:cs typeface="Calibri"/>
              </a:rPr>
              <a:t>Creating</a:t>
            </a:r>
            <a:r>
              <a:rPr sz="1600" spc="200" dirty="0">
                <a:solidFill>
                  <a:srgbClr val="FFFFFF"/>
                </a:solidFill>
                <a:latin typeface="Calibri"/>
                <a:cs typeface="Calibri"/>
              </a:rPr>
              <a:t> </a:t>
            </a:r>
            <a:r>
              <a:rPr sz="1600" dirty="0">
                <a:solidFill>
                  <a:srgbClr val="FFFFFF"/>
                </a:solidFill>
                <a:latin typeface="Calibri"/>
                <a:cs typeface="Calibri"/>
              </a:rPr>
              <a:t>an</a:t>
            </a:r>
            <a:r>
              <a:rPr sz="1600" spc="200" dirty="0">
                <a:solidFill>
                  <a:srgbClr val="FFFFFF"/>
                </a:solidFill>
                <a:latin typeface="Calibri"/>
                <a:cs typeface="Calibri"/>
              </a:rPr>
              <a:t> </a:t>
            </a:r>
            <a:r>
              <a:rPr sz="1600" dirty="0">
                <a:solidFill>
                  <a:srgbClr val="FFFFFF"/>
                </a:solidFill>
                <a:latin typeface="Calibri"/>
                <a:cs typeface="Calibri"/>
              </a:rPr>
              <a:t>environment</a:t>
            </a:r>
            <a:r>
              <a:rPr sz="1600" spc="195" dirty="0">
                <a:solidFill>
                  <a:srgbClr val="FFFFFF"/>
                </a:solidFill>
                <a:latin typeface="Calibri"/>
                <a:cs typeface="Calibri"/>
              </a:rPr>
              <a:t> </a:t>
            </a:r>
            <a:r>
              <a:rPr sz="1600" dirty="0">
                <a:solidFill>
                  <a:srgbClr val="FFFFFF"/>
                </a:solidFill>
                <a:latin typeface="Calibri"/>
                <a:cs typeface="Calibri"/>
              </a:rPr>
              <a:t>where</a:t>
            </a:r>
            <a:r>
              <a:rPr sz="1600" spc="200" dirty="0">
                <a:solidFill>
                  <a:srgbClr val="FFFFFF"/>
                </a:solidFill>
                <a:latin typeface="Calibri"/>
                <a:cs typeface="Calibri"/>
              </a:rPr>
              <a:t> </a:t>
            </a:r>
            <a:r>
              <a:rPr sz="1600" dirty="0">
                <a:solidFill>
                  <a:srgbClr val="FFFFFF"/>
                </a:solidFill>
                <a:latin typeface="Calibri"/>
                <a:cs typeface="Calibri"/>
              </a:rPr>
              <a:t>people</a:t>
            </a:r>
            <a:r>
              <a:rPr sz="1600" spc="200" dirty="0">
                <a:solidFill>
                  <a:srgbClr val="FFFFFF"/>
                </a:solidFill>
                <a:latin typeface="Calibri"/>
                <a:cs typeface="Calibri"/>
              </a:rPr>
              <a:t> </a:t>
            </a:r>
            <a:r>
              <a:rPr sz="1600" dirty="0">
                <a:solidFill>
                  <a:srgbClr val="FFFFFF"/>
                </a:solidFill>
                <a:latin typeface="Calibri"/>
                <a:cs typeface="Calibri"/>
              </a:rPr>
              <a:t>feel</a:t>
            </a:r>
            <a:r>
              <a:rPr sz="1600" spc="195" dirty="0">
                <a:solidFill>
                  <a:srgbClr val="FFFFFF"/>
                </a:solidFill>
                <a:latin typeface="Calibri"/>
                <a:cs typeface="Calibri"/>
              </a:rPr>
              <a:t> </a:t>
            </a:r>
            <a:r>
              <a:rPr sz="1600" spc="-10" dirty="0">
                <a:solidFill>
                  <a:srgbClr val="FFFFFF"/>
                </a:solidFill>
                <a:latin typeface="Calibri"/>
                <a:cs typeface="Calibri"/>
              </a:rPr>
              <a:t>included </a:t>
            </a:r>
            <a:r>
              <a:rPr sz="1600" dirty="0">
                <a:solidFill>
                  <a:srgbClr val="FFFFFF"/>
                </a:solidFill>
                <a:latin typeface="Calibri"/>
                <a:cs typeface="Calibri"/>
              </a:rPr>
              <a:t>and</a:t>
            </a:r>
            <a:r>
              <a:rPr sz="1600" spc="155" dirty="0">
                <a:solidFill>
                  <a:srgbClr val="FFFFFF"/>
                </a:solidFill>
                <a:latin typeface="Calibri"/>
                <a:cs typeface="Calibri"/>
              </a:rPr>
              <a:t> </a:t>
            </a:r>
            <a:r>
              <a:rPr sz="1600" dirty="0">
                <a:solidFill>
                  <a:srgbClr val="FFFFFF"/>
                </a:solidFill>
                <a:latin typeface="Calibri"/>
                <a:cs typeface="Calibri"/>
              </a:rPr>
              <a:t>empowered,</a:t>
            </a:r>
            <a:r>
              <a:rPr sz="1600" spc="160" dirty="0">
                <a:solidFill>
                  <a:srgbClr val="FFFFFF"/>
                </a:solidFill>
                <a:latin typeface="Calibri"/>
                <a:cs typeface="Calibri"/>
              </a:rPr>
              <a:t> </a:t>
            </a:r>
            <a:r>
              <a:rPr sz="1600" dirty="0">
                <a:solidFill>
                  <a:srgbClr val="FFFFFF"/>
                </a:solidFill>
                <a:latin typeface="Calibri"/>
                <a:cs typeface="Calibri"/>
              </a:rPr>
              <a:t>and</a:t>
            </a:r>
            <a:r>
              <a:rPr sz="1600" spc="160" dirty="0">
                <a:solidFill>
                  <a:srgbClr val="FFFFFF"/>
                </a:solidFill>
                <a:latin typeface="Calibri"/>
                <a:cs typeface="Calibri"/>
              </a:rPr>
              <a:t> </a:t>
            </a:r>
            <a:r>
              <a:rPr sz="1600" dirty="0">
                <a:solidFill>
                  <a:srgbClr val="FFFFFF"/>
                </a:solidFill>
                <a:latin typeface="Calibri"/>
                <a:cs typeface="Calibri"/>
              </a:rPr>
              <a:t>can</a:t>
            </a:r>
            <a:r>
              <a:rPr sz="1600" spc="160" dirty="0">
                <a:solidFill>
                  <a:srgbClr val="FFFFFF"/>
                </a:solidFill>
                <a:latin typeface="Calibri"/>
                <a:cs typeface="Calibri"/>
              </a:rPr>
              <a:t> </a:t>
            </a:r>
            <a:r>
              <a:rPr sz="1600" dirty="0">
                <a:solidFill>
                  <a:srgbClr val="FFFFFF"/>
                </a:solidFill>
                <a:latin typeface="Calibri"/>
                <a:cs typeface="Calibri"/>
              </a:rPr>
              <a:t>be</a:t>
            </a:r>
            <a:r>
              <a:rPr sz="1600" spc="160" dirty="0">
                <a:solidFill>
                  <a:srgbClr val="FFFFFF"/>
                </a:solidFill>
                <a:latin typeface="Calibri"/>
                <a:cs typeface="Calibri"/>
              </a:rPr>
              <a:t> </a:t>
            </a:r>
            <a:r>
              <a:rPr sz="1600" dirty="0">
                <a:solidFill>
                  <a:srgbClr val="FFFFFF"/>
                </a:solidFill>
                <a:latin typeface="Calibri"/>
                <a:cs typeface="Calibri"/>
              </a:rPr>
              <a:t>creative</a:t>
            </a:r>
            <a:r>
              <a:rPr sz="1600" spc="155" dirty="0">
                <a:solidFill>
                  <a:srgbClr val="FFFFFF"/>
                </a:solidFill>
                <a:latin typeface="Calibri"/>
                <a:cs typeface="Calibri"/>
              </a:rPr>
              <a:t> </a:t>
            </a:r>
            <a:r>
              <a:rPr sz="1600" dirty="0">
                <a:solidFill>
                  <a:srgbClr val="FFFFFF"/>
                </a:solidFill>
                <a:latin typeface="Calibri"/>
                <a:cs typeface="Calibri"/>
              </a:rPr>
              <a:t>and</a:t>
            </a:r>
            <a:r>
              <a:rPr sz="1600" spc="160" dirty="0">
                <a:solidFill>
                  <a:srgbClr val="FFFFFF"/>
                </a:solidFill>
                <a:latin typeface="Calibri"/>
                <a:cs typeface="Calibri"/>
              </a:rPr>
              <a:t> </a:t>
            </a:r>
            <a:r>
              <a:rPr sz="1600" dirty="0">
                <a:solidFill>
                  <a:srgbClr val="FFFFFF"/>
                </a:solidFill>
                <a:latin typeface="Calibri"/>
                <a:cs typeface="Calibri"/>
              </a:rPr>
              <a:t>supported</a:t>
            </a:r>
            <a:r>
              <a:rPr sz="1600" spc="160" dirty="0">
                <a:solidFill>
                  <a:srgbClr val="FFFFFF"/>
                </a:solidFill>
                <a:latin typeface="Calibri"/>
                <a:cs typeface="Calibri"/>
              </a:rPr>
              <a:t> </a:t>
            </a:r>
            <a:r>
              <a:rPr sz="1600" dirty="0">
                <a:solidFill>
                  <a:srgbClr val="FFFFFF"/>
                </a:solidFill>
                <a:latin typeface="Calibri"/>
                <a:cs typeface="Calibri"/>
              </a:rPr>
              <a:t>on</a:t>
            </a:r>
            <a:r>
              <a:rPr sz="1600" spc="160" dirty="0">
                <a:solidFill>
                  <a:srgbClr val="FFFFFF"/>
                </a:solidFill>
                <a:latin typeface="Calibri"/>
                <a:cs typeface="Calibri"/>
              </a:rPr>
              <a:t> </a:t>
            </a:r>
            <a:r>
              <a:rPr sz="1600" spc="-10" dirty="0">
                <a:solidFill>
                  <a:srgbClr val="FFFFFF"/>
                </a:solidFill>
                <a:latin typeface="Calibri"/>
                <a:cs typeface="Calibri"/>
              </a:rPr>
              <a:t>their </a:t>
            </a:r>
            <a:r>
              <a:rPr sz="1600" dirty="0">
                <a:solidFill>
                  <a:srgbClr val="FFFFFF"/>
                </a:solidFill>
                <a:latin typeface="Calibri"/>
                <a:cs typeface="Calibri"/>
              </a:rPr>
              <a:t>StreetGames</a:t>
            </a:r>
            <a:r>
              <a:rPr sz="1600" spc="300" dirty="0">
                <a:solidFill>
                  <a:srgbClr val="FFFFFF"/>
                </a:solidFill>
                <a:latin typeface="Calibri"/>
                <a:cs typeface="Calibri"/>
              </a:rPr>
              <a:t> </a:t>
            </a:r>
            <a:r>
              <a:rPr sz="1600" spc="-10" dirty="0">
                <a:solidFill>
                  <a:srgbClr val="FFFFFF"/>
                </a:solidFill>
                <a:latin typeface="Calibri"/>
                <a:cs typeface="Calibri"/>
              </a:rPr>
              <a:t>journey.</a:t>
            </a:r>
            <a:endParaRPr sz="1600">
              <a:latin typeface="Calibri"/>
              <a:cs typeface="Calibri"/>
            </a:endParaRPr>
          </a:p>
        </p:txBody>
      </p:sp>
      <p:sp>
        <p:nvSpPr>
          <p:cNvPr id="8" name="object 8"/>
          <p:cNvSpPr txBox="1"/>
          <p:nvPr/>
        </p:nvSpPr>
        <p:spPr>
          <a:xfrm>
            <a:off x="2465014" y="7684836"/>
            <a:ext cx="541147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Collaborative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Working</a:t>
            </a:r>
            <a:r>
              <a:rPr sz="1600" spc="170" dirty="0">
                <a:solidFill>
                  <a:srgbClr val="FFFFFF"/>
                </a:solidFill>
                <a:latin typeface="Calibri"/>
                <a:cs typeface="Calibri"/>
              </a:rPr>
              <a:t> </a:t>
            </a:r>
            <a:r>
              <a:rPr sz="1600" dirty="0">
                <a:solidFill>
                  <a:srgbClr val="FFFFFF"/>
                </a:solidFill>
                <a:latin typeface="Calibri"/>
                <a:cs typeface="Calibri"/>
              </a:rPr>
              <a:t>with</a:t>
            </a:r>
            <a:r>
              <a:rPr sz="1600" spc="170" dirty="0">
                <a:solidFill>
                  <a:srgbClr val="FFFFFF"/>
                </a:solidFill>
                <a:latin typeface="Calibri"/>
                <a:cs typeface="Calibri"/>
              </a:rPr>
              <a:t> </a:t>
            </a:r>
            <a:r>
              <a:rPr sz="1600" dirty="0">
                <a:solidFill>
                  <a:srgbClr val="FFFFFF"/>
                </a:solidFill>
                <a:latin typeface="Calibri"/>
                <a:cs typeface="Calibri"/>
              </a:rPr>
              <a:t>others,</a:t>
            </a:r>
            <a:r>
              <a:rPr sz="1600" spc="175" dirty="0">
                <a:solidFill>
                  <a:srgbClr val="FFFFFF"/>
                </a:solidFill>
                <a:latin typeface="Calibri"/>
                <a:cs typeface="Calibri"/>
              </a:rPr>
              <a:t> </a:t>
            </a:r>
            <a:r>
              <a:rPr sz="1600" dirty="0">
                <a:solidFill>
                  <a:srgbClr val="FFFFFF"/>
                </a:solidFill>
                <a:latin typeface="Calibri"/>
                <a:cs typeface="Calibri"/>
              </a:rPr>
              <a:t>seeking</a:t>
            </a:r>
            <a:r>
              <a:rPr sz="1600" spc="170" dirty="0">
                <a:solidFill>
                  <a:srgbClr val="FFFFFF"/>
                </a:solidFill>
                <a:latin typeface="Calibri"/>
                <a:cs typeface="Calibri"/>
              </a:rPr>
              <a:t> </a:t>
            </a:r>
            <a:r>
              <a:rPr sz="1600" dirty="0">
                <a:solidFill>
                  <a:srgbClr val="FFFFFF"/>
                </a:solidFill>
                <a:latin typeface="Calibri"/>
                <a:cs typeface="Calibri"/>
              </a:rPr>
              <a:t>to</a:t>
            </a:r>
            <a:r>
              <a:rPr sz="1600" spc="175" dirty="0">
                <a:solidFill>
                  <a:srgbClr val="FFFFFF"/>
                </a:solidFill>
                <a:latin typeface="Calibri"/>
                <a:cs typeface="Calibri"/>
              </a:rPr>
              <a:t> </a:t>
            </a:r>
            <a:r>
              <a:rPr sz="1600" dirty="0">
                <a:solidFill>
                  <a:srgbClr val="FFFFFF"/>
                </a:solidFill>
                <a:latin typeface="Calibri"/>
                <a:cs typeface="Calibri"/>
              </a:rPr>
              <a:t>utilise</a:t>
            </a:r>
            <a:r>
              <a:rPr sz="1600" spc="170" dirty="0">
                <a:solidFill>
                  <a:srgbClr val="FFFFFF"/>
                </a:solidFill>
                <a:latin typeface="Calibri"/>
                <a:cs typeface="Calibri"/>
              </a:rPr>
              <a:t> </a:t>
            </a:r>
            <a:r>
              <a:rPr sz="1600" dirty="0">
                <a:solidFill>
                  <a:srgbClr val="FFFFFF"/>
                </a:solidFill>
                <a:latin typeface="Calibri"/>
                <a:cs typeface="Calibri"/>
              </a:rPr>
              <a:t>the</a:t>
            </a:r>
            <a:r>
              <a:rPr sz="1600" spc="175" dirty="0">
                <a:solidFill>
                  <a:srgbClr val="FFFFFF"/>
                </a:solidFill>
                <a:latin typeface="Calibri"/>
                <a:cs typeface="Calibri"/>
              </a:rPr>
              <a:t> </a:t>
            </a:r>
            <a:r>
              <a:rPr sz="1600" dirty="0">
                <a:solidFill>
                  <a:srgbClr val="FFFFFF"/>
                </a:solidFill>
                <a:latin typeface="Calibri"/>
                <a:cs typeface="Calibri"/>
              </a:rPr>
              <a:t>skills</a:t>
            </a:r>
            <a:r>
              <a:rPr sz="1600" spc="170" dirty="0">
                <a:solidFill>
                  <a:srgbClr val="FFFFFF"/>
                </a:solidFill>
                <a:latin typeface="Calibri"/>
                <a:cs typeface="Calibri"/>
              </a:rPr>
              <a:t> </a:t>
            </a:r>
            <a:r>
              <a:rPr sz="1600" dirty="0">
                <a:solidFill>
                  <a:srgbClr val="FFFFFF"/>
                </a:solidFill>
                <a:latin typeface="Calibri"/>
                <a:cs typeface="Calibri"/>
              </a:rPr>
              <a:t>and</a:t>
            </a:r>
            <a:r>
              <a:rPr sz="1600" spc="170" dirty="0">
                <a:solidFill>
                  <a:srgbClr val="FFFFFF"/>
                </a:solidFill>
                <a:latin typeface="Calibri"/>
                <a:cs typeface="Calibri"/>
              </a:rPr>
              <a:t> </a:t>
            </a:r>
            <a:r>
              <a:rPr sz="1600" spc="-10" dirty="0">
                <a:solidFill>
                  <a:srgbClr val="FFFFFF"/>
                </a:solidFill>
                <a:latin typeface="Calibri"/>
                <a:cs typeface="Calibri"/>
              </a:rPr>
              <a:t>expertise </a:t>
            </a:r>
            <a:r>
              <a:rPr sz="1600" dirty="0">
                <a:solidFill>
                  <a:srgbClr val="FFFFFF"/>
                </a:solidFill>
                <a:latin typeface="Calibri"/>
                <a:cs typeface="Calibri"/>
              </a:rPr>
              <a:t>of</a:t>
            </a:r>
            <a:r>
              <a:rPr sz="1600" spc="175" dirty="0">
                <a:solidFill>
                  <a:srgbClr val="FFFFFF"/>
                </a:solidFill>
                <a:latin typeface="Calibri"/>
                <a:cs typeface="Calibri"/>
              </a:rPr>
              <a:t> </a:t>
            </a:r>
            <a:r>
              <a:rPr sz="1600" dirty="0">
                <a:solidFill>
                  <a:srgbClr val="FFFFFF"/>
                </a:solidFill>
                <a:latin typeface="Calibri"/>
                <a:cs typeface="Calibri"/>
              </a:rPr>
              <a:t>many.</a:t>
            </a:r>
            <a:r>
              <a:rPr sz="1600" spc="175" dirty="0">
                <a:solidFill>
                  <a:srgbClr val="FFFFFF"/>
                </a:solidFill>
                <a:latin typeface="Calibri"/>
                <a:cs typeface="Calibri"/>
              </a:rPr>
              <a:t> </a:t>
            </a:r>
            <a:r>
              <a:rPr sz="1600" dirty="0">
                <a:solidFill>
                  <a:srgbClr val="FFFFFF"/>
                </a:solidFill>
                <a:latin typeface="Calibri"/>
                <a:cs typeface="Calibri"/>
              </a:rPr>
              <a:t>Sharing</a:t>
            </a:r>
            <a:r>
              <a:rPr sz="1600" spc="180" dirty="0">
                <a:solidFill>
                  <a:srgbClr val="FFFFFF"/>
                </a:solidFill>
                <a:latin typeface="Calibri"/>
                <a:cs typeface="Calibri"/>
              </a:rPr>
              <a:t> </a:t>
            </a:r>
            <a:r>
              <a:rPr sz="1600" dirty="0">
                <a:solidFill>
                  <a:srgbClr val="FFFFFF"/>
                </a:solidFill>
                <a:latin typeface="Calibri"/>
                <a:cs typeface="Calibri"/>
              </a:rPr>
              <a:t>our</a:t>
            </a:r>
            <a:r>
              <a:rPr sz="1600" spc="175" dirty="0">
                <a:solidFill>
                  <a:srgbClr val="FFFFFF"/>
                </a:solidFill>
                <a:latin typeface="Calibri"/>
                <a:cs typeface="Calibri"/>
              </a:rPr>
              <a:t> </a:t>
            </a:r>
            <a:r>
              <a:rPr sz="1600" dirty="0">
                <a:solidFill>
                  <a:srgbClr val="FFFFFF"/>
                </a:solidFill>
                <a:latin typeface="Calibri"/>
                <a:cs typeface="Calibri"/>
              </a:rPr>
              <a:t>learning,</a:t>
            </a:r>
            <a:r>
              <a:rPr sz="1600" spc="180" dirty="0">
                <a:solidFill>
                  <a:srgbClr val="FFFFFF"/>
                </a:solidFill>
                <a:latin typeface="Calibri"/>
                <a:cs typeface="Calibri"/>
              </a:rPr>
              <a:t> </a:t>
            </a:r>
            <a:r>
              <a:rPr sz="1600" dirty="0">
                <a:solidFill>
                  <a:srgbClr val="FFFFFF"/>
                </a:solidFill>
                <a:latin typeface="Calibri"/>
                <a:cs typeface="Calibri"/>
              </a:rPr>
              <a:t>ideas,</a:t>
            </a:r>
            <a:r>
              <a:rPr sz="1600" spc="175" dirty="0">
                <a:solidFill>
                  <a:srgbClr val="FFFFFF"/>
                </a:solidFill>
                <a:latin typeface="Calibri"/>
                <a:cs typeface="Calibri"/>
              </a:rPr>
              <a:t> </a:t>
            </a:r>
            <a:r>
              <a:rPr sz="1600" dirty="0">
                <a:solidFill>
                  <a:srgbClr val="FFFFFF"/>
                </a:solidFill>
                <a:latin typeface="Calibri"/>
                <a:cs typeface="Calibri"/>
              </a:rPr>
              <a:t>and</a:t>
            </a:r>
            <a:r>
              <a:rPr sz="1600" spc="180" dirty="0">
                <a:solidFill>
                  <a:srgbClr val="FFFFFF"/>
                </a:solidFill>
                <a:latin typeface="Calibri"/>
                <a:cs typeface="Calibri"/>
              </a:rPr>
              <a:t> </a:t>
            </a:r>
            <a:r>
              <a:rPr sz="1600" dirty="0">
                <a:solidFill>
                  <a:srgbClr val="FFFFFF"/>
                </a:solidFill>
                <a:latin typeface="Calibri"/>
                <a:cs typeface="Calibri"/>
              </a:rPr>
              <a:t>listening,</a:t>
            </a:r>
            <a:r>
              <a:rPr sz="1600" spc="175" dirty="0">
                <a:solidFill>
                  <a:srgbClr val="FFFFFF"/>
                </a:solidFill>
                <a:latin typeface="Calibri"/>
                <a:cs typeface="Calibri"/>
              </a:rPr>
              <a:t> </a:t>
            </a:r>
            <a:r>
              <a:rPr sz="1600" dirty="0">
                <a:solidFill>
                  <a:srgbClr val="FFFFFF"/>
                </a:solidFill>
                <a:latin typeface="Calibri"/>
                <a:cs typeface="Calibri"/>
              </a:rPr>
              <a:t>we</a:t>
            </a:r>
            <a:r>
              <a:rPr sz="1600" spc="180" dirty="0">
                <a:solidFill>
                  <a:srgbClr val="FFFFFF"/>
                </a:solidFill>
                <a:latin typeface="Calibri"/>
                <a:cs typeface="Calibri"/>
              </a:rPr>
              <a:t> </a:t>
            </a:r>
            <a:r>
              <a:rPr sz="1600" spc="-10" dirty="0">
                <a:solidFill>
                  <a:srgbClr val="FFFFFF"/>
                </a:solidFill>
                <a:latin typeface="Calibri"/>
                <a:cs typeface="Calibri"/>
              </a:rPr>
              <a:t>achieve </a:t>
            </a:r>
            <a:r>
              <a:rPr sz="1600" dirty="0">
                <a:solidFill>
                  <a:srgbClr val="FFFFFF"/>
                </a:solidFill>
                <a:latin typeface="Calibri"/>
                <a:cs typeface="Calibri"/>
              </a:rPr>
              <a:t>the</a:t>
            </a:r>
            <a:r>
              <a:rPr sz="1600" spc="195" dirty="0">
                <a:solidFill>
                  <a:srgbClr val="FFFFFF"/>
                </a:solidFill>
                <a:latin typeface="Calibri"/>
                <a:cs typeface="Calibri"/>
              </a:rPr>
              <a:t> </a:t>
            </a:r>
            <a:r>
              <a:rPr sz="1600" dirty="0">
                <a:solidFill>
                  <a:srgbClr val="FFFFFF"/>
                </a:solidFill>
                <a:latin typeface="Calibri"/>
                <a:cs typeface="Calibri"/>
              </a:rPr>
              <a:t>best</a:t>
            </a:r>
            <a:r>
              <a:rPr sz="1600" spc="200" dirty="0">
                <a:solidFill>
                  <a:srgbClr val="FFFFFF"/>
                </a:solidFill>
                <a:latin typeface="Calibri"/>
                <a:cs typeface="Calibri"/>
              </a:rPr>
              <a:t> </a:t>
            </a:r>
            <a:r>
              <a:rPr sz="1600" dirty="0">
                <a:solidFill>
                  <a:srgbClr val="FFFFFF"/>
                </a:solidFill>
                <a:latin typeface="Calibri"/>
                <a:cs typeface="Calibri"/>
              </a:rPr>
              <a:t>outcomes</a:t>
            </a:r>
            <a:r>
              <a:rPr sz="1600" spc="200" dirty="0">
                <a:solidFill>
                  <a:srgbClr val="FFFFFF"/>
                </a:solidFill>
                <a:latin typeface="Calibri"/>
                <a:cs typeface="Calibri"/>
              </a:rPr>
              <a:t> </a:t>
            </a:r>
            <a:r>
              <a:rPr sz="1600" dirty="0">
                <a:solidFill>
                  <a:srgbClr val="FFFFFF"/>
                </a:solidFill>
                <a:latin typeface="Calibri"/>
                <a:cs typeface="Calibri"/>
              </a:rPr>
              <a:t>for</a:t>
            </a:r>
            <a:r>
              <a:rPr sz="1600" spc="195" dirty="0">
                <a:solidFill>
                  <a:srgbClr val="FFFFFF"/>
                </a:solidFill>
                <a:latin typeface="Calibri"/>
                <a:cs typeface="Calibri"/>
              </a:rPr>
              <a:t> </a:t>
            </a:r>
            <a:r>
              <a:rPr sz="1600" dirty="0">
                <a:solidFill>
                  <a:srgbClr val="FFFFFF"/>
                </a:solidFill>
                <a:latin typeface="Calibri"/>
                <a:cs typeface="Calibri"/>
              </a:rPr>
              <a:t>community</a:t>
            </a:r>
            <a:r>
              <a:rPr sz="1600" spc="200" dirty="0">
                <a:solidFill>
                  <a:srgbClr val="FFFFFF"/>
                </a:solidFill>
                <a:latin typeface="Calibri"/>
                <a:cs typeface="Calibri"/>
              </a:rPr>
              <a:t> </a:t>
            </a:r>
            <a:r>
              <a:rPr sz="1600" dirty="0">
                <a:solidFill>
                  <a:srgbClr val="FFFFFF"/>
                </a:solidFill>
                <a:latin typeface="Calibri"/>
                <a:cs typeface="Calibri"/>
              </a:rPr>
              <a:t>organisations</a:t>
            </a:r>
            <a:r>
              <a:rPr sz="1600" spc="200" dirty="0">
                <a:solidFill>
                  <a:srgbClr val="FFFFFF"/>
                </a:solidFill>
                <a:latin typeface="Calibri"/>
                <a:cs typeface="Calibri"/>
              </a:rPr>
              <a:t> </a:t>
            </a:r>
            <a:r>
              <a:rPr sz="1600" dirty="0">
                <a:solidFill>
                  <a:srgbClr val="FFFFFF"/>
                </a:solidFill>
                <a:latin typeface="Calibri"/>
                <a:cs typeface="Calibri"/>
              </a:rPr>
              <a:t>and</a:t>
            </a:r>
            <a:r>
              <a:rPr sz="1600" spc="200" dirty="0">
                <a:solidFill>
                  <a:srgbClr val="FFFFFF"/>
                </a:solidFill>
                <a:latin typeface="Calibri"/>
                <a:cs typeface="Calibri"/>
              </a:rPr>
              <a:t> </a:t>
            </a:r>
            <a:r>
              <a:rPr sz="1600" spc="-10" dirty="0">
                <a:solidFill>
                  <a:srgbClr val="FFFFFF"/>
                </a:solidFill>
                <a:latin typeface="Calibri"/>
                <a:cs typeface="Calibri"/>
              </a:rPr>
              <a:t>young people.</a:t>
            </a:r>
            <a:endParaRPr sz="1600">
              <a:latin typeface="Calibri"/>
              <a:cs typeface="Calibri"/>
            </a:endParaRPr>
          </a:p>
        </p:txBody>
      </p:sp>
      <p:sp>
        <p:nvSpPr>
          <p:cNvPr id="9" name="object 9"/>
          <p:cNvSpPr txBox="1"/>
          <p:nvPr/>
        </p:nvSpPr>
        <p:spPr>
          <a:xfrm>
            <a:off x="10719686" y="2472374"/>
            <a:ext cx="681228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Learning</a:t>
            </a:r>
            <a:r>
              <a:rPr sz="1800" b="1" spc="-45" dirty="0">
                <a:solidFill>
                  <a:srgbClr val="FFFFFF"/>
                </a:solidFill>
                <a:latin typeface="Calibri"/>
                <a:cs typeface="Calibri"/>
              </a:rPr>
              <a:t> </a:t>
            </a:r>
            <a:r>
              <a:rPr sz="1800" b="1" spc="-10" dirty="0">
                <a:solidFill>
                  <a:srgbClr val="FFFFFF"/>
                </a:solidFill>
                <a:latin typeface="Calibri"/>
                <a:cs typeface="Calibri"/>
              </a:rPr>
              <a:t>Together</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Embracing</a:t>
            </a:r>
            <a:r>
              <a:rPr sz="1600" spc="270" dirty="0">
                <a:solidFill>
                  <a:srgbClr val="FFFFFF"/>
                </a:solidFill>
                <a:latin typeface="Calibri"/>
                <a:cs typeface="Calibri"/>
              </a:rPr>
              <a:t> </a:t>
            </a:r>
            <a:r>
              <a:rPr sz="1600" dirty="0">
                <a:solidFill>
                  <a:srgbClr val="FFFFFF"/>
                </a:solidFill>
                <a:latin typeface="Calibri"/>
                <a:cs typeface="Calibri"/>
              </a:rPr>
              <a:t>critical</a:t>
            </a:r>
            <a:r>
              <a:rPr sz="1600" spc="275" dirty="0">
                <a:solidFill>
                  <a:srgbClr val="FFFFFF"/>
                </a:solidFill>
                <a:latin typeface="Calibri"/>
                <a:cs typeface="Calibri"/>
              </a:rPr>
              <a:t> </a:t>
            </a:r>
            <a:r>
              <a:rPr sz="1600" dirty="0">
                <a:solidFill>
                  <a:srgbClr val="FFFFFF"/>
                </a:solidFill>
                <a:latin typeface="Calibri"/>
                <a:cs typeface="Calibri"/>
              </a:rPr>
              <a:t>thinking,</a:t>
            </a:r>
            <a:r>
              <a:rPr sz="1600" spc="275" dirty="0">
                <a:solidFill>
                  <a:srgbClr val="FFFFFF"/>
                </a:solidFill>
                <a:latin typeface="Calibri"/>
                <a:cs typeface="Calibri"/>
              </a:rPr>
              <a:t> </a:t>
            </a:r>
            <a:r>
              <a:rPr sz="1600" dirty="0">
                <a:solidFill>
                  <a:srgbClr val="FFFFFF"/>
                </a:solidFill>
                <a:latin typeface="Calibri"/>
                <a:cs typeface="Calibri"/>
              </a:rPr>
              <a:t>celebrating</a:t>
            </a:r>
            <a:r>
              <a:rPr sz="1600" spc="275" dirty="0">
                <a:solidFill>
                  <a:srgbClr val="FFFFFF"/>
                </a:solidFill>
                <a:latin typeface="Calibri"/>
                <a:cs typeface="Calibri"/>
              </a:rPr>
              <a:t> </a:t>
            </a:r>
            <a:r>
              <a:rPr sz="1600" dirty="0">
                <a:solidFill>
                  <a:srgbClr val="FFFFFF"/>
                </a:solidFill>
                <a:latin typeface="Calibri"/>
                <a:cs typeface="Calibri"/>
              </a:rPr>
              <a:t>success,</a:t>
            </a:r>
            <a:r>
              <a:rPr sz="1600" spc="270" dirty="0">
                <a:solidFill>
                  <a:srgbClr val="FFFFFF"/>
                </a:solidFill>
                <a:latin typeface="Calibri"/>
                <a:cs typeface="Calibri"/>
              </a:rPr>
              <a:t> </a:t>
            </a:r>
            <a:r>
              <a:rPr sz="1600" dirty="0">
                <a:solidFill>
                  <a:srgbClr val="FFFFFF"/>
                </a:solidFill>
                <a:latin typeface="Calibri"/>
                <a:cs typeface="Calibri"/>
              </a:rPr>
              <a:t>and</a:t>
            </a:r>
            <a:r>
              <a:rPr sz="1600" spc="275" dirty="0">
                <a:solidFill>
                  <a:srgbClr val="FFFFFF"/>
                </a:solidFill>
                <a:latin typeface="Calibri"/>
                <a:cs typeface="Calibri"/>
              </a:rPr>
              <a:t> </a:t>
            </a:r>
            <a:r>
              <a:rPr sz="1600" dirty="0">
                <a:solidFill>
                  <a:srgbClr val="FFFFFF"/>
                </a:solidFill>
                <a:latin typeface="Calibri"/>
                <a:cs typeface="Calibri"/>
              </a:rPr>
              <a:t>encouraging</a:t>
            </a:r>
            <a:r>
              <a:rPr sz="1600" spc="275" dirty="0">
                <a:solidFill>
                  <a:srgbClr val="FFFFFF"/>
                </a:solidFill>
                <a:latin typeface="Calibri"/>
                <a:cs typeface="Calibri"/>
              </a:rPr>
              <a:t> </a:t>
            </a:r>
            <a:r>
              <a:rPr sz="1600" spc="-10" dirty="0">
                <a:solidFill>
                  <a:srgbClr val="FFFFFF"/>
                </a:solidFill>
                <a:latin typeface="Calibri"/>
                <a:cs typeface="Calibri"/>
              </a:rPr>
              <a:t>challenge </a:t>
            </a:r>
            <a:r>
              <a:rPr sz="1600" dirty="0">
                <a:solidFill>
                  <a:srgbClr val="FFFFFF"/>
                </a:solidFill>
                <a:latin typeface="Calibri"/>
                <a:cs typeface="Calibri"/>
              </a:rPr>
              <a:t>whilst</a:t>
            </a:r>
            <a:r>
              <a:rPr sz="1600" spc="170" dirty="0">
                <a:solidFill>
                  <a:srgbClr val="FFFFFF"/>
                </a:solidFill>
                <a:latin typeface="Calibri"/>
                <a:cs typeface="Calibri"/>
              </a:rPr>
              <a:t> </a:t>
            </a:r>
            <a:r>
              <a:rPr sz="1600" dirty="0">
                <a:solidFill>
                  <a:srgbClr val="FFFFFF"/>
                </a:solidFill>
                <a:latin typeface="Calibri"/>
                <a:cs typeface="Calibri"/>
              </a:rPr>
              <a:t>drawing</a:t>
            </a:r>
            <a:r>
              <a:rPr sz="1600" spc="170" dirty="0">
                <a:solidFill>
                  <a:srgbClr val="FFFFFF"/>
                </a:solidFill>
                <a:latin typeface="Calibri"/>
                <a:cs typeface="Calibri"/>
              </a:rPr>
              <a:t> </a:t>
            </a:r>
            <a:r>
              <a:rPr sz="1600" dirty="0">
                <a:solidFill>
                  <a:srgbClr val="FFFFFF"/>
                </a:solidFill>
                <a:latin typeface="Calibri"/>
                <a:cs typeface="Calibri"/>
              </a:rPr>
              <a:t>on</a:t>
            </a:r>
            <a:r>
              <a:rPr sz="1600" spc="175" dirty="0">
                <a:solidFill>
                  <a:srgbClr val="FFFFFF"/>
                </a:solidFill>
                <a:latin typeface="Calibri"/>
                <a:cs typeface="Calibri"/>
              </a:rPr>
              <a:t> </a:t>
            </a:r>
            <a:r>
              <a:rPr sz="1600" dirty="0">
                <a:solidFill>
                  <a:srgbClr val="FFFFFF"/>
                </a:solidFill>
                <a:latin typeface="Calibri"/>
                <a:cs typeface="Calibri"/>
              </a:rPr>
              <a:t>our</a:t>
            </a:r>
            <a:r>
              <a:rPr sz="1600" spc="170" dirty="0">
                <a:solidFill>
                  <a:srgbClr val="FFFFFF"/>
                </a:solidFill>
                <a:latin typeface="Calibri"/>
                <a:cs typeface="Calibri"/>
              </a:rPr>
              <a:t> </a:t>
            </a:r>
            <a:r>
              <a:rPr sz="1600" dirty="0">
                <a:solidFill>
                  <a:srgbClr val="FFFFFF"/>
                </a:solidFill>
                <a:latin typeface="Calibri"/>
                <a:cs typeface="Calibri"/>
              </a:rPr>
              <a:t>learning</a:t>
            </a:r>
            <a:r>
              <a:rPr sz="1600" spc="175" dirty="0">
                <a:solidFill>
                  <a:srgbClr val="FFFFFF"/>
                </a:solidFill>
                <a:latin typeface="Calibri"/>
                <a:cs typeface="Calibri"/>
              </a:rPr>
              <a:t> </a:t>
            </a:r>
            <a:r>
              <a:rPr sz="1600" dirty="0">
                <a:solidFill>
                  <a:srgbClr val="FFFFFF"/>
                </a:solidFill>
                <a:latin typeface="Calibri"/>
                <a:cs typeface="Calibri"/>
              </a:rPr>
              <a:t>and</a:t>
            </a:r>
            <a:r>
              <a:rPr sz="1600" spc="170" dirty="0">
                <a:solidFill>
                  <a:srgbClr val="FFFFFF"/>
                </a:solidFill>
                <a:latin typeface="Calibri"/>
                <a:cs typeface="Calibri"/>
              </a:rPr>
              <a:t> </a:t>
            </a:r>
            <a:r>
              <a:rPr sz="1600" dirty="0">
                <a:solidFill>
                  <a:srgbClr val="FFFFFF"/>
                </a:solidFill>
                <a:latin typeface="Calibri"/>
                <a:cs typeface="Calibri"/>
              </a:rPr>
              <a:t>then</a:t>
            </a:r>
            <a:r>
              <a:rPr sz="1600" spc="175" dirty="0">
                <a:solidFill>
                  <a:srgbClr val="FFFFFF"/>
                </a:solidFill>
                <a:latin typeface="Calibri"/>
                <a:cs typeface="Calibri"/>
              </a:rPr>
              <a:t> </a:t>
            </a:r>
            <a:r>
              <a:rPr sz="1600" dirty="0">
                <a:solidFill>
                  <a:srgbClr val="FFFFFF"/>
                </a:solidFill>
                <a:latin typeface="Calibri"/>
                <a:cs typeface="Calibri"/>
              </a:rPr>
              <a:t>applying</a:t>
            </a:r>
            <a:r>
              <a:rPr sz="1600" spc="170" dirty="0">
                <a:solidFill>
                  <a:srgbClr val="FFFFFF"/>
                </a:solidFill>
                <a:latin typeface="Calibri"/>
                <a:cs typeface="Calibri"/>
              </a:rPr>
              <a:t> </a:t>
            </a:r>
            <a:r>
              <a:rPr sz="1600" dirty="0">
                <a:solidFill>
                  <a:srgbClr val="FFFFFF"/>
                </a:solidFill>
                <a:latin typeface="Calibri"/>
                <a:cs typeface="Calibri"/>
              </a:rPr>
              <a:t>our</a:t>
            </a:r>
            <a:r>
              <a:rPr sz="1600" spc="175" dirty="0">
                <a:solidFill>
                  <a:srgbClr val="FFFFFF"/>
                </a:solidFill>
                <a:latin typeface="Calibri"/>
                <a:cs typeface="Calibri"/>
              </a:rPr>
              <a:t> </a:t>
            </a:r>
            <a:r>
              <a:rPr sz="1600" dirty="0">
                <a:solidFill>
                  <a:srgbClr val="FFFFFF"/>
                </a:solidFill>
                <a:latin typeface="Calibri"/>
                <a:cs typeface="Calibri"/>
              </a:rPr>
              <a:t>understanding</a:t>
            </a:r>
            <a:r>
              <a:rPr sz="1600" spc="170" dirty="0">
                <a:solidFill>
                  <a:srgbClr val="FFFFFF"/>
                </a:solidFill>
                <a:latin typeface="Calibri"/>
                <a:cs typeface="Calibri"/>
              </a:rPr>
              <a:t> </a:t>
            </a:r>
            <a:r>
              <a:rPr sz="1600" dirty="0">
                <a:solidFill>
                  <a:srgbClr val="FFFFFF"/>
                </a:solidFill>
                <a:latin typeface="Calibri"/>
                <a:cs typeface="Calibri"/>
              </a:rPr>
              <a:t>so</a:t>
            </a:r>
            <a:r>
              <a:rPr sz="1600" spc="170" dirty="0">
                <a:solidFill>
                  <a:srgbClr val="FFFFFF"/>
                </a:solidFill>
                <a:latin typeface="Calibri"/>
                <a:cs typeface="Calibri"/>
              </a:rPr>
              <a:t> </a:t>
            </a:r>
            <a:r>
              <a:rPr sz="1600" dirty="0">
                <a:solidFill>
                  <a:srgbClr val="FFFFFF"/>
                </a:solidFill>
                <a:latin typeface="Calibri"/>
                <a:cs typeface="Calibri"/>
              </a:rPr>
              <a:t>we</a:t>
            </a:r>
            <a:r>
              <a:rPr sz="1600" spc="175" dirty="0">
                <a:solidFill>
                  <a:srgbClr val="FFFFFF"/>
                </a:solidFill>
                <a:latin typeface="Calibri"/>
                <a:cs typeface="Calibri"/>
              </a:rPr>
              <a:t> </a:t>
            </a:r>
            <a:r>
              <a:rPr sz="1600" spc="-25" dirty="0">
                <a:solidFill>
                  <a:srgbClr val="FFFFFF"/>
                </a:solidFill>
                <a:latin typeface="Calibri"/>
                <a:cs typeface="Calibri"/>
              </a:rPr>
              <a:t>can </a:t>
            </a:r>
            <a:r>
              <a:rPr sz="1600" dirty="0">
                <a:solidFill>
                  <a:srgbClr val="FFFFFF"/>
                </a:solidFill>
                <a:latin typeface="Calibri"/>
                <a:cs typeface="Calibri"/>
              </a:rPr>
              <a:t>make</a:t>
            </a:r>
            <a:r>
              <a:rPr sz="1600" spc="180" dirty="0">
                <a:solidFill>
                  <a:srgbClr val="FFFFFF"/>
                </a:solidFill>
                <a:latin typeface="Calibri"/>
                <a:cs typeface="Calibri"/>
              </a:rPr>
              <a:t> </a:t>
            </a:r>
            <a:r>
              <a:rPr sz="1600" dirty="0">
                <a:solidFill>
                  <a:srgbClr val="FFFFFF"/>
                </a:solidFill>
                <a:latin typeface="Calibri"/>
                <a:cs typeface="Calibri"/>
              </a:rPr>
              <a:t>the</a:t>
            </a:r>
            <a:r>
              <a:rPr sz="1600" spc="185" dirty="0">
                <a:solidFill>
                  <a:srgbClr val="FFFFFF"/>
                </a:solidFill>
                <a:latin typeface="Calibri"/>
                <a:cs typeface="Calibri"/>
              </a:rPr>
              <a:t> </a:t>
            </a:r>
            <a:r>
              <a:rPr sz="1600" dirty="0">
                <a:solidFill>
                  <a:srgbClr val="FFFFFF"/>
                </a:solidFill>
                <a:latin typeface="Calibri"/>
                <a:cs typeface="Calibri"/>
              </a:rPr>
              <a:t>most</a:t>
            </a:r>
            <a:r>
              <a:rPr sz="1600" spc="185" dirty="0">
                <a:solidFill>
                  <a:srgbClr val="FFFFFF"/>
                </a:solidFill>
                <a:latin typeface="Calibri"/>
                <a:cs typeface="Calibri"/>
              </a:rPr>
              <a:t> </a:t>
            </a:r>
            <a:r>
              <a:rPr sz="1600" dirty="0">
                <a:solidFill>
                  <a:srgbClr val="FFFFFF"/>
                </a:solidFill>
                <a:latin typeface="Calibri"/>
                <a:cs typeface="Calibri"/>
              </a:rPr>
              <a:t>significant</a:t>
            </a:r>
            <a:r>
              <a:rPr sz="1600" spc="185" dirty="0">
                <a:solidFill>
                  <a:srgbClr val="FFFFFF"/>
                </a:solidFill>
                <a:latin typeface="Calibri"/>
                <a:cs typeface="Calibri"/>
              </a:rPr>
              <a:t> </a:t>
            </a:r>
            <a:r>
              <a:rPr sz="1600" dirty="0">
                <a:solidFill>
                  <a:srgbClr val="FFFFFF"/>
                </a:solidFill>
                <a:latin typeface="Calibri"/>
                <a:cs typeface="Calibri"/>
              </a:rPr>
              <a:t>impact</a:t>
            </a:r>
            <a:r>
              <a:rPr sz="1600" spc="180" dirty="0">
                <a:solidFill>
                  <a:srgbClr val="FFFFFF"/>
                </a:solidFill>
                <a:latin typeface="Calibri"/>
                <a:cs typeface="Calibri"/>
              </a:rPr>
              <a:t> </a:t>
            </a:r>
            <a:r>
              <a:rPr sz="1600" dirty="0">
                <a:solidFill>
                  <a:srgbClr val="FFFFFF"/>
                </a:solidFill>
                <a:latin typeface="Calibri"/>
                <a:cs typeface="Calibri"/>
              </a:rPr>
              <a:t>on</a:t>
            </a:r>
            <a:r>
              <a:rPr sz="1600" spc="185" dirty="0">
                <a:solidFill>
                  <a:srgbClr val="FFFFFF"/>
                </a:solidFill>
                <a:latin typeface="Calibri"/>
                <a:cs typeface="Calibri"/>
              </a:rPr>
              <a:t> </a:t>
            </a:r>
            <a:r>
              <a:rPr sz="1600" dirty="0">
                <a:solidFill>
                  <a:srgbClr val="FFFFFF"/>
                </a:solidFill>
                <a:latin typeface="Calibri"/>
                <a:cs typeface="Calibri"/>
              </a:rPr>
              <a:t>young</a:t>
            </a:r>
            <a:r>
              <a:rPr sz="1600" spc="185" dirty="0">
                <a:solidFill>
                  <a:srgbClr val="FFFFFF"/>
                </a:solidFill>
                <a:latin typeface="Calibri"/>
                <a:cs typeface="Calibri"/>
              </a:rPr>
              <a:t> </a:t>
            </a:r>
            <a:r>
              <a:rPr sz="1600" dirty="0">
                <a:solidFill>
                  <a:srgbClr val="FFFFFF"/>
                </a:solidFill>
                <a:latin typeface="Calibri"/>
                <a:cs typeface="Calibri"/>
              </a:rPr>
              <a:t>people</a:t>
            </a:r>
            <a:r>
              <a:rPr sz="1600" spc="185" dirty="0">
                <a:solidFill>
                  <a:srgbClr val="FFFFFF"/>
                </a:solidFill>
                <a:latin typeface="Calibri"/>
                <a:cs typeface="Calibri"/>
              </a:rPr>
              <a:t> </a:t>
            </a:r>
            <a:r>
              <a:rPr sz="1600" dirty="0">
                <a:solidFill>
                  <a:srgbClr val="FFFFFF"/>
                </a:solidFill>
                <a:latin typeface="Calibri"/>
                <a:cs typeface="Calibri"/>
              </a:rPr>
              <a:t>through</a:t>
            </a:r>
            <a:r>
              <a:rPr sz="1600" spc="180" dirty="0">
                <a:solidFill>
                  <a:srgbClr val="FFFFFF"/>
                </a:solidFill>
                <a:latin typeface="Calibri"/>
                <a:cs typeface="Calibri"/>
              </a:rPr>
              <a:t> </a:t>
            </a:r>
            <a:r>
              <a:rPr sz="1600" dirty="0">
                <a:solidFill>
                  <a:srgbClr val="FFFFFF"/>
                </a:solidFill>
                <a:latin typeface="Calibri"/>
                <a:cs typeface="Calibri"/>
              </a:rPr>
              <a:t>Doorstep</a:t>
            </a:r>
            <a:r>
              <a:rPr sz="1600" spc="185" dirty="0">
                <a:solidFill>
                  <a:srgbClr val="FFFFFF"/>
                </a:solidFill>
                <a:latin typeface="Calibri"/>
                <a:cs typeface="Calibri"/>
              </a:rPr>
              <a:t> </a:t>
            </a:r>
            <a:r>
              <a:rPr sz="1600" spc="-10" dirty="0">
                <a:solidFill>
                  <a:srgbClr val="FFFFFF"/>
                </a:solidFill>
                <a:latin typeface="Calibri"/>
                <a:cs typeface="Calibri"/>
              </a:rPr>
              <a:t>Sport together.</a:t>
            </a:r>
            <a:endParaRPr sz="1600">
              <a:latin typeface="Calibri"/>
              <a:cs typeface="Calibri"/>
            </a:endParaRPr>
          </a:p>
        </p:txBody>
      </p:sp>
      <p:sp>
        <p:nvSpPr>
          <p:cNvPr id="10" name="object 10"/>
          <p:cNvSpPr txBox="1"/>
          <p:nvPr/>
        </p:nvSpPr>
        <p:spPr>
          <a:xfrm>
            <a:off x="10770879" y="4121956"/>
            <a:ext cx="531114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Acting</a:t>
            </a:r>
            <a:r>
              <a:rPr sz="1800" b="1" spc="-30" dirty="0">
                <a:solidFill>
                  <a:srgbClr val="FFFFFF"/>
                </a:solidFill>
                <a:latin typeface="Calibri"/>
                <a:cs typeface="Calibri"/>
              </a:rPr>
              <a:t> </a:t>
            </a:r>
            <a:r>
              <a:rPr sz="1800" b="1" dirty="0">
                <a:solidFill>
                  <a:srgbClr val="FFFFFF"/>
                </a:solidFill>
                <a:latin typeface="Calibri"/>
                <a:cs typeface="Calibri"/>
              </a:rPr>
              <a:t>with</a:t>
            </a:r>
            <a:r>
              <a:rPr sz="1800" b="1" spc="-25" dirty="0">
                <a:solidFill>
                  <a:srgbClr val="FFFFFF"/>
                </a:solidFill>
                <a:latin typeface="Calibri"/>
                <a:cs typeface="Calibri"/>
              </a:rPr>
              <a:t> </a:t>
            </a:r>
            <a:r>
              <a:rPr sz="1800" b="1" spc="-10" dirty="0">
                <a:solidFill>
                  <a:srgbClr val="FFFFFF"/>
                </a:solidFill>
                <a:latin typeface="Calibri"/>
                <a:cs typeface="Calibri"/>
              </a:rPr>
              <a:t>Integrity</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Championing</a:t>
            </a:r>
            <a:r>
              <a:rPr sz="1600" spc="285" dirty="0">
                <a:solidFill>
                  <a:srgbClr val="FFFFFF"/>
                </a:solidFill>
                <a:latin typeface="Calibri"/>
                <a:cs typeface="Calibri"/>
              </a:rPr>
              <a:t> </a:t>
            </a:r>
            <a:r>
              <a:rPr sz="1600" dirty="0">
                <a:solidFill>
                  <a:srgbClr val="FFFFFF"/>
                </a:solidFill>
                <a:latin typeface="Calibri"/>
                <a:cs typeface="Calibri"/>
              </a:rPr>
              <a:t>the</a:t>
            </a:r>
            <a:r>
              <a:rPr sz="1600" spc="290" dirty="0">
                <a:solidFill>
                  <a:srgbClr val="FFFFFF"/>
                </a:solidFill>
                <a:latin typeface="Calibri"/>
                <a:cs typeface="Calibri"/>
              </a:rPr>
              <a:t> </a:t>
            </a:r>
            <a:r>
              <a:rPr sz="1600" dirty="0">
                <a:solidFill>
                  <a:srgbClr val="FFFFFF"/>
                </a:solidFill>
                <a:latin typeface="Calibri"/>
                <a:cs typeface="Calibri"/>
              </a:rPr>
              <a:t>highest</a:t>
            </a:r>
            <a:r>
              <a:rPr sz="1600" spc="290" dirty="0">
                <a:solidFill>
                  <a:srgbClr val="FFFFFF"/>
                </a:solidFill>
                <a:latin typeface="Calibri"/>
                <a:cs typeface="Calibri"/>
              </a:rPr>
              <a:t> </a:t>
            </a:r>
            <a:r>
              <a:rPr sz="1600" dirty="0">
                <a:solidFill>
                  <a:srgbClr val="FFFFFF"/>
                </a:solidFill>
                <a:latin typeface="Calibri"/>
                <a:cs typeface="Calibri"/>
              </a:rPr>
              <a:t>organisational</a:t>
            </a:r>
            <a:r>
              <a:rPr sz="1600" spc="290" dirty="0">
                <a:solidFill>
                  <a:srgbClr val="FFFFFF"/>
                </a:solidFill>
                <a:latin typeface="Calibri"/>
                <a:cs typeface="Calibri"/>
              </a:rPr>
              <a:t> </a:t>
            </a:r>
            <a:r>
              <a:rPr sz="1600" dirty="0">
                <a:solidFill>
                  <a:srgbClr val="FFFFFF"/>
                </a:solidFill>
                <a:latin typeface="Calibri"/>
                <a:cs typeface="Calibri"/>
              </a:rPr>
              <a:t>standards.</a:t>
            </a:r>
            <a:r>
              <a:rPr sz="1600" spc="290" dirty="0">
                <a:solidFill>
                  <a:srgbClr val="FFFFFF"/>
                </a:solidFill>
                <a:latin typeface="Calibri"/>
                <a:cs typeface="Calibri"/>
              </a:rPr>
              <a:t> </a:t>
            </a:r>
            <a:r>
              <a:rPr sz="1600" spc="-10" dirty="0">
                <a:solidFill>
                  <a:srgbClr val="FFFFFF"/>
                </a:solidFill>
                <a:latin typeface="Calibri"/>
                <a:cs typeface="Calibri"/>
              </a:rPr>
              <a:t>Being </a:t>
            </a:r>
            <a:r>
              <a:rPr sz="1600" dirty="0">
                <a:solidFill>
                  <a:srgbClr val="FFFFFF"/>
                </a:solidFill>
                <a:latin typeface="Calibri"/>
                <a:cs typeface="Calibri"/>
              </a:rPr>
              <a:t>greatly</a:t>
            </a:r>
            <a:r>
              <a:rPr sz="1600" spc="220" dirty="0">
                <a:solidFill>
                  <a:srgbClr val="FFFFFF"/>
                </a:solidFill>
                <a:latin typeface="Calibri"/>
                <a:cs typeface="Calibri"/>
              </a:rPr>
              <a:t> </a:t>
            </a:r>
            <a:r>
              <a:rPr sz="1600" dirty="0">
                <a:solidFill>
                  <a:srgbClr val="FFFFFF"/>
                </a:solidFill>
                <a:latin typeface="Calibri"/>
                <a:cs typeface="Calibri"/>
              </a:rPr>
              <a:t>aware</a:t>
            </a:r>
            <a:r>
              <a:rPr sz="1600" spc="225" dirty="0">
                <a:solidFill>
                  <a:srgbClr val="FFFFFF"/>
                </a:solidFill>
                <a:latin typeface="Calibri"/>
                <a:cs typeface="Calibri"/>
              </a:rPr>
              <a:t> </a:t>
            </a:r>
            <a:r>
              <a:rPr sz="1600" dirty="0">
                <a:solidFill>
                  <a:srgbClr val="FFFFFF"/>
                </a:solidFill>
                <a:latin typeface="Calibri"/>
                <a:cs typeface="Calibri"/>
              </a:rPr>
              <a:t>of</a:t>
            </a:r>
            <a:r>
              <a:rPr sz="1600" spc="225" dirty="0">
                <a:solidFill>
                  <a:srgbClr val="FFFFFF"/>
                </a:solidFill>
                <a:latin typeface="Calibri"/>
                <a:cs typeface="Calibri"/>
              </a:rPr>
              <a:t> </a:t>
            </a:r>
            <a:r>
              <a:rPr sz="1600" dirty="0">
                <a:solidFill>
                  <a:srgbClr val="FFFFFF"/>
                </a:solidFill>
                <a:latin typeface="Calibri"/>
                <a:cs typeface="Calibri"/>
              </a:rPr>
              <a:t>our</a:t>
            </a:r>
            <a:r>
              <a:rPr sz="1600" spc="225" dirty="0">
                <a:solidFill>
                  <a:srgbClr val="FFFFFF"/>
                </a:solidFill>
                <a:latin typeface="Calibri"/>
                <a:cs typeface="Calibri"/>
              </a:rPr>
              <a:t> </a:t>
            </a:r>
            <a:r>
              <a:rPr sz="1600" dirty="0">
                <a:solidFill>
                  <a:srgbClr val="FFFFFF"/>
                </a:solidFill>
                <a:latin typeface="Calibri"/>
                <a:cs typeface="Calibri"/>
              </a:rPr>
              <a:t>accountability</a:t>
            </a:r>
            <a:r>
              <a:rPr sz="1600" spc="225" dirty="0">
                <a:solidFill>
                  <a:srgbClr val="FFFFFF"/>
                </a:solidFill>
                <a:latin typeface="Calibri"/>
                <a:cs typeface="Calibri"/>
              </a:rPr>
              <a:t> </a:t>
            </a:r>
            <a:r>
              <a:rPr sz="1600" dirty="0">
                <a:solidFill>
                  <a:srgbClr val="FFFFFF"/>
                </a:solidFill>
                <a:latin typeface="Calibri"/>
                <a:cs typeface="Calibri"/>
              </a:rPr>
              <a:t>and</a:t>
            </a:r>
            <a:r>
              <a:rPr sz="1600" spc="225" dirty="0">
                <a:solidFill>
                  <a:srgbClr val="FFFFFF"/>
                </a:solidFill>
                <a:latin typeface="Calibri"/>
                <a:cs typeface="Calibri"/>
              </a:rPr>
              <a:t> </a:t>
            </a:r>
            <a:r>
              <a:rPr sz="1600" dirty="0">
                <a:solidFill>
                  <a:srgbClr val="FFFFFF"/>
                </a:solidFill>
                <a:latin typeface="Calibri"/>
                <a:cs typeface="Calibri"/>
              </a:rPr>
              <a:t>responsibility.</a:t>
            </a:r>
            <a:r>
              <a:rPr sz="1600" spc="225" dirty="0">
                <a:solidFill>
                  <a:srgbClr val="FFFFFF"/>
                </a:solidFill>
                <a:latin typeface="Calibri"/>
                <a:cs typeface="Calibri"/>
              </a:rPr>
              <a:t> </a:t>
            </a:r>
            <a:r>
              <a:rPr sz="1600" spc="-10" dirty="0">
                <a:solidFill>
                  <a:srgbClr val="FFFFFF"/>
                </a:solidFill>
                <a:latin typeface="Calibri"/>
                <a:cs typeface="Calibri"/>
              </a:rPr>
              <a:t>Doing </a:t>
            </a:r>
            <a:r>
              <a:rPr sz="1600" dirty="0">
                <a:solidFill>
                  <a:srgbClr val="FFFFFF"/>
                </a:solidFill>
                <a:latin typeface="Calibri"/>
                <a:cs typeface="Calibri"/>
              </a:rPr>
              <a:t>what</a:t>
            </a:r>
            <a:r>
              <a:rPr sz="1600" spc="135" dirty="0">
                <a:solidFill>
                  <a:srgbClr val="FFFFFF"/>
                </a:solidFill>
                <a:latin typeface="Calibri"/>
                <a:cs typeface="Calibri"/>
              </a:rPr>
              <a:t> </a:t>
            </a:r>
            <a:r>
              <a:rPr sz="1600" dirty="0">
                <a:solidFill>
                  <a:srgbClr val="FFFFFF"/>
                </a:solidFill>
                <a:latin typeface="Calibri"/>
                <a:cs typeface="Calibri"/>
              </a:rPr>
              <a:t>we</a:t>
            </a:r>
            <a:r>
              <a:rPr sz="1600" spc="135" dirty="0">
                <a:solidFill>
                  <a:srgbClr val="FFFFFF"/>
                </a:solidFill>
                <a:latin typeface="Calibri"/>
                <a:cs typeface="Calibri"/>
              </a:rPr>
              <a:t> </a:t>
            </a:r>
            <a:r>
              <a:rPr sz="1600" dirty="0">
                <a:solidFill>
                  <a:srgbClr val="FFFFFF"/>
                </a:solidFill>
                <a:latin typeface="Calibri"/>
                <a:cs typeface="Calibri"/>
              </a:rPr>
              <a:t>say</a:t>
            </a:r>
            <a:r>
              <a:rPr sz="1600" spc="140" dirty="0">
                <a:solidFill>
                  <a:srgbClr val="FFFFFF"/>
                </a:solidFill>
                <a:latin typeface="Calibri"/>
                <a:cs typeface="Calibri"/>
              </a:rPr>
              <a:t> </a:t>
            </a:r>
            <a:r>
              <a:rPr sz="1600" dirty="0">
                <a:solidFill>
                  <a:srgbClr val="FFFFFF"/>
                </a:solidFill>
                <a:latin typeface="Calibri"/>
                <a:cs typeface="Calibri"/>
              </a:rPr>
              <a:t>we</a:t>
            </a:r>
            <a:r>
              <a:rPr sz="1600" spc="135" dirty="0">
                <a:solidFill>
                  <a:srgbClr val="FFFFFF"/>
                </a:solidFill>
                <a:latin typeface="Calibri"/>
                <a:cs typeface="Calibri"/>
              </a:rPr>
              <a:t> </a:t>
            </a:r>
            <a:r>
              <a:rPr sz="1600" dirty="0">
                <a:solidFill>
                  <a:srgbClr val="FFFFFF"/>
                </a:solidFill>
                <a:latin typeface="Calibri"/>
                <a:cs typeface="Calibri"/>
              </a:rPr>
              <a:t>will</a:t>
            </a:r>
            <a:r>
              <a:rPr sz="1600" spc="135" dirty="0">
                <a:solidFill>
                  <a:srgbClr val="FFFFFF"/>
                </a:solidFill>
                <a:latin typeface="Calibri"/>
                <a:cs typeface="Calibri"/>
              </a:rPr>
              <a:t> </a:t>
            </a:r>
            <a:r>
              <a:rPr sz="1600" dirty="0">
                <a:solidFill>
                  <a:srgbClr val="FFFFFF"/>
                </a:solidFill>
                <a:latin typeface="Calibri"/>
                <a:cs typeface="Calibri"/>
              </a:rPr>
              <a:t>do</a:t>
            </a:r>
            <a:r>
              <a:rPr sz="1600" spc="140" dirty="0">
                <a:solidFill>
                  <a:srgbClr val="FFFFFF"/>
                </a:solidFill>
                <a:latin typeface="Calibri"/>
                <a:cs typeface="Calibri"/>
              </a:rPr>
              <a:t> </a:t>
            </a:r>
            <a:r>
              <a:rPr sz="1600" dirty="0">
                <a:solidFill>
                  <a:srgbClr val="FFFFFF"/>
                </a:solidFill>
                <a:latin typeface="Calibri"/>
                <a:cs typeface="Calibri"/>
              </a:rPr>
              <a:t>and</a:t>
            </a:r>
            <a:r>
              <a:rPr sz="1600" spc="135" dirty="0">
                <a:solidFill>
                  <a:srgbClr val="FFFFFF"/>
                </a:solidFill>
                <a:latin typeface="Calibri"/>
                <a:cs typeface="Calibri"/>
              </a:rPr>
              <a:t> </a:t>
            </a:r>
            <a:r>
              <a:rPr sz="1600" dirty="0">
                <a:solidFill>
                  <a:srgbClr val="FFFFFF"/>
                </a:solidFill>
                <a:latin typeface="Calibri"/>
                <a:cs typeface="Calibri"/>
              </a:rPr>
              <a:t>holding</a:t>
            </a:r>
            <a:r>
              <a:rPr sz="1600" spc="135" dirty="0">
                <a:solidFill>
                  <a:srgbClr val="FFFFFF"/>
                </a:solidFill>
                <a:latin typeface="Calibri"/>
                <a:cs typeface="Calibri"/>
              </a:rPr>
              <a:t> </a:t>
            </a:r>
            <a:r>
              <a:rPr sz="1600" dirty="0">
                <a:solidFill>
                  <a:srgbClr val="FFFFFF"/>
                </a:solidFill>
                <a:latin typeface="Calibri"/>
                <a:cs typeface="Calibri"/>
              </a:rPr>
              <a:t>ourselves</a:t>
            </a:r>
            <a:r>
              <a:rPr sz="1600" spc="140" dirty="0">
                <a:solidFill>
                  <a:srgbClr val="FFFFFF"/>
                </a:solidFill>
                <a:latin typeface="Calibri"/>
                <a:cs typeface="Calibri"/>
              </a:rPr>
              <a:t> </a:t>
            </a:r>
            <a:r>
              <a:rPr sz="1600" dirty="0">
                <a:solidFill>
                  <a:srgbClr val="FFFFFF"/>
                </a:solidFill>
                <a:latin typeface="Calibri"/>
                <a:cs typeface="Calibri"/>
              </a:rPr>
              <a:t>and</a:t>
            </a:r>
            <a:r>
              <a:rPr sz="1600" spc="135" dirty="0">
                <a:solidFill>
                  <a:srgbClr val="FFFFFF"/>
                </a:solidFill>
                <a:latin typeface="Calibri"/>
                <a:cs typeface="Calibri"/>
              </a:rPr>
              <a:t> </a:t>
            </a:r>
            <a:r>
              <a:rPr sz="1600" dirty="0">
                <a:solidFill>
                  <a:srgbClr val="FFFFFF"/>
                </a:solidFill>
                <a:latin typeface="Calibri"/>
                <a:cs typeface="Calibri"/>
              </a:rPr>
              <a:t>each</a:t>
            </a:r>
            <a:r>
              <a:rPr sz="1600" spc="135" dirty="0">
                <a:solidFill>
                  <a:srgbClr val="FFFFFF"/>
                </a:solidFill>
                <a:latin typeface="Calibri"/>
                <a:cs typeface="Calibri"/>
              </a:rPr>
              <a:t> </a:t>
            </a:r>
            <a:r>
              <a:rPr sz="1600" spc="-10" dirty="0">
                <a:solidFill>
                  <a:srgbClr val="FFFFFF"/>
                </a:solidFill>
                <a:latin typeface="Calibri"/>
                <a:cs typeface="Calibri"/>
              </a:rPr>
              <a:t>other </a:t>
            </a:r>
            <a:r>
              <a:rPr sz="1600" dirty="0">
                <a:solidFill>
                  <a:srgbClr val="FFFFFF"/>
                </a:solidFill>
                <a:latin typeface="Calibri"/>
                <a:cs typeface="Calibri"/>
              </a:rPr>
              <a:t>to</a:t>
            </a:r>
            <a:r>
              <a:rPr sz="1600" spc="110" dirty="0">
                <a:solidFill>
                  <a:srgbClr val="FFFFFF"/>
                </a:solidFill>
                <a:latin typeface="Calibri"/>
                <a:cs typeface="Calibri"/>
              </a:rPr>
              <a:t> </a:t>
            </a:r>
            <a:r>
              <a:rPr sz="1600" dirty="0">
                <a:solidFill>
                  <a:srgbClr val="FFFFFF"/>
                </a:solidFill>
                <a:latin typeface="Calibri"/>
                <a:cs typeface="Calibri"/>
              </a:rPr>
              <a:t>high</a:t>
            </a:r>
            <a:r>
              <a:rPr sz="1600" spc="114" dirty="0">
                <a:solidFill>
                  <a:srgbClr val="FFFFFF"/>
                </a:solidFill>
                <a:latin typeface="Calibri"/>
                <a:cs typeface="Calibri"/>
              </a:rPr>
              <a:t> </a:t>
            </a:r>
            <a:r>
              <a:rPr sz="1600" spc="-10" dirty="0">
                <a:solidFill>
                  <a:srgbClr val="FFFFFF"/>
                </a:solidFill>
                <a:latin typeface="Calibri"/>
                <a:cs typeface="Calibri"/>
              </a:rPr>
              <a:t>standards.</a:t>
            </a:r>
            <a:endParaRPr sz="1600">
              <a:latin typeface="Calibri"/>
              <a:cs typeface="Calibri"/>
            </a:endParaRPr>
          </a:p>
        </p:txBody>
      </p:sp>
      <p:sp>
        <p:nvSpPr>
          <p:cNvPr id="11" name="object 11"/>
          <p:cNvSpPr txBox="1"/>
          <p:nvPr/>
        </p:nvSpPr>
        <p:spPr>
          <a:xfrm>
            <a:off x="10770879" y="5906968"/>
            <a:ext cx="5259070"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Agile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By</a:t>
            </a:r>
            <a:r>
              <a:rPr sz="1600" spc="195" dirty="0">
                <a:solidFill>
                  <a:srgbClr val="FFFFFF"/>
                </a:solidFill>
                <a:latin typeface="Calibri"/>
                <a:cs typeface="Calibri"/>
              </a:rPr>
              <a:t> </a:t>
            </a:r>
            <a:r>
              <a:rPr sz="1600" dirty="0">
                <a:solidFill>
                  <a:srgbClr val="FFFFFF"/>
                </a:solidFill>
                <a:latin typeface="Calibri"/>
                <a:cs typeface="Calibri"/>
              </a:rPr>
              <a:t>being</a:t>
            </a:r>
            <a:r>
              <a:rPr sz="1600" spc="195" dirty="0">
                <a:solidFill>
                  <a:srgbClr val="FFFFFF"/>
                </a:solidFill>
                <a:latin typeface="Calibri"/>
                <a:cs typeface="Calibri"/>
              </a:rPr>
              <a:t> </a:t>
            </a:r>
            <a:r>
              <a:rPr sz="1600" dirty="0">
                <a:solidFill>
                  <a:srgbClr val="FFFFFF"/>
                </a:solidFill>
                <a:latin typeface="Calibri"/>
                <a:cs typeface="Calibri"/>
              </a:rPr>
              <a:t>curious,</a:t>
            </a:r>
            <a:r>
              <a:rPr sz="1600" spc="200" dirty="0">
                <a:solidFill>
                  <a:srgbClr val="FFFFFF"/>
                </a:solidFill>
                <a:latin typeface="Calibri"/>
                <a:cs typeface="Calibri"/>
              </a:rPr>
              <a:t> </a:t>
            </a:r>
            <a:r>
              <a:rPr sz="1600" dirty="0">
                <a:solidFill>
                  <a:srgbClr val="FFFFFF"/>
                </a:solidFill>
                <a:latin typeface="Calibri"/>
                <a:cs typeface="Calibri"/>
              </a:rPr>
              <a:t>thinking</a:t>
            </a:r>
            <a:r>
              <a:rPr sz="1600" spc="195" dirty="0">
                <a:solidFill>
                  <a:srgbClr val="FFFFFF"/>
                </a:solidFill>
                <a:latin typeface="Calibri"/>
                <a:cs typeface="Calibri"/>
              </a:rPr>
              <a:t> </a:t>
            </a:r>
            <a:r>
              <a:rPr sz="1600" dirty="0">
                <a:solidFill>
                  <a:srgbClr val="FFFFFF"/>
                </a:solidFill>
                <a:latin typeface="Calibri"/>
                <a:cs typeface="Calibri"/>
              </a:rPr>
              <a:t>flexibly</a:t>
            </a:r>
            <a:r>
              <a:rPr sz="1600" spc="200" dirty="0">
                <a:solidFill>
                  <a:srgbClr val="FFFFFF"/>
                </a:solidFill>
                <a:latin typeface="Calibri"/>
                <a:cs typeface="Calibri"/>
              </a:rPr>
              <a:t> </a:t>
            </a:r>
            <a:r>
              <a:rPr sz="1600" dirty="0">
                <a:solidFill>
                  <a:srgbClr val="FFFFFF"/>
                </a:solidFill>
                <a:latin typeface="Calibri"/>
                <a:cs typeface="Calibri"/>
              </a:rPr>
              <a:t>and</a:t>
            </a:r>
            <a:r>
              <a:rPr sz="1600" spc="195" dirty="0">
                <a:solidFill>
                  <a:srgbClr val="FFFFFF"/>
                </a:solidFill>
                <a:latin typeface="Calibri"/>
                <a:cs typeface="Calibri"/>
              </a:rPr>
              <a:t> </a:t>
            </a:r>
            <a:r>
              <a:rPr sz="1600" dirty="0">
                <a:solidFill>
                  <a:srgbClr val="FFFFFF"/>
                </a:solidFill>
                <a:latin typeface="Calibri"/>
                <a:cs typeface="Calibri"/>
              </a:rPr>
              <a:t>creatively</a:t>
            </a:r>
            <a:r>
              <a:rPr sz="1600" spc="200" dirty="0">
                <a:solidFill>
                  <a:srgbClr val="FFFFFF"/>
                </a:solidFill>
                <a:latin typeface="Calibri"/>
                <a:cs typeface="Calibri"/>
              </a:rPr>
              <a:t> </a:t>
            </a:r>
            <a:r>
              <a:rPr sz="1600" dirty="0">
                <a:solidFill>
                  <a:srgbClr val="FFFFFF"/>
                </a:solidFill>
                <a:latin typeface="Calibri"/>
                <a:cs typeface="Calibri"/>
              </a:rPr>
              <a:t>and</a:t>
            </a:r>
            <a:r>
              <a:rPr sz="1600" spc="195" dirty="0">
                <a:solidFill>
                  <a:srgbClr val="FFFFFF"/>
                </a:solidFill>
                <a:latin typeface="Calibri"/>
                <a:cs typeface="Calibri"/>
              </a:rPr>
              <a:t> </a:t>
            </a:r>
            <a:r>
              <a:rPr sz="1600" spc="-10" dirty="0">
                <a:solidFill>
                  <a:srgbClr val="FFFFFF"/>
                </a:solidFill>
                <a:latin typeface="Calibri"/>
                <a:cs typeface="Calibri"/>
              </a:rPr>
              <a:t>seeking </a:t>
            </a:r>
            <a:r>
              <a:rPr sz="1600" dirty="0">
                <a:solidFill>
                  <a:srgbClr val="FFFFFF"/>
                </a:solidFill>
                <a:latin typeface="Calibri"/>
                <a:cs typeface="Calibri"/>
              </a:rPr>
              <a:t>new</a:t>
            </a:r>
            <a:r>
              <a:rPr sz="1600" spc="204" dirty="0">
                <a:solidFill>
                  <a:srgbClr val="FFFFFF"/>
                </a:solidFill>
                <a:latin typeface="Calibri"/>
                <a:cs typeface="Calibri"/>
              </a:rPr>
              <a:t> </a:t>
            </a:r>
            <a:r>
              <a:rPr sz="1600" dirty="0">
                <a:solidFill>
                  <a:srgbClr val="FFFFFF"/>
                </a:solidFill>
                <a:latin typeface="Calibri"/>
                <a:cs typeface="Calibri"/>
              </a:rPr>
              <a:t>opportunities,</a:t>
            </a:r>
            <a:r>
              <a:rPr sz="1600" spc="204" dirty="0">
                <a:solidFill>
                  <a:srgbClr val="FFFFFF"/>
                </a:solidFill>
                <a:latin typeface="Calibri"/>
                <a:cs typeface="Calibri"/>
              </a:rPr>
              <a:t> </a:t>
            </a:r>
            <a:r>
              <a:rPr sz="1600" dirty="0">
                <a:solidFill>
                  <a:srgbClr val="FFFFFF"/>
                </a:solidFill>
                <a:latin typeface="Calibri"/>
                <a:cs typeface="Calibri"/>
              </a:rPr>
              <a:t>we</a:t>
            </a:r>
            <a:r>
              <a:rPr sz="1600" spc="204" dirty="0">
                <a:solidFill>
                  <a:srgbClr val="FFFFFF"/>
                </a:solidFill>
                <a:latin typeface="Calibri"/>
                <a:cs typeface="Calibri"/>
              </a:rPr>
              <a:t> </a:t>
            </a:r>
            <a:r>
              <a:rPr sz="1600" dirty="0">
                <a:solidFill>
                  <a:srgbClr val="FFFFFF"/>
                </a:solidFill>
                <a:latin typeface="Calibri"/>
                <a:cs typeface="Calibri"/>
              </a:rPr>
              <a:t>pro-actively</a:t>
            </a:r>
            <a:r>
              <a:rPr sz="1600" spc="204" dirty="0">
                <a:solidFill>
                  <a:srgbClr val="FFFFFF"/>
                </a:solidFill>
                <a:latin typeface="Calibri"/>
                <a:cs typeface="Calibri"/>
              </a:rPr>
              <a:t> </a:t>
            </a:r>
            <a:r>
              <a:rPr sz="1600" dirty="0">
                <a:solidFill>
                  <a:srgbClr val="FFFFFF"/>
                </a:solidFill>
                <a:latin typeface="Calibri"/>
                <a:cs typeface="Calibri"/>
              </a:rPr>
              <a:t>adapt</a:t>
            </a:r>
            <a:r>
              <a:rPr sz="1600" spc="204" dirty="0">
                <a:solidFill>
                  <a:srgbClr val="FFFFFF"/>
                </a:solidFill>
                <a:latin typeface="Calibri"/>
                <a:cs typeface="Calibri"/>
              </a:rPr>
              <a:t> </a:t>
            </a:r>
            <a:r>
              <a:rPr sz="1600" dirty="0">
                <a:solidFill>
                  <a:srgbClr val="FFFFFF"/>
                </a:solidFill>
                <a:latin typeface="Calibri"/>
                <a:cs typeface="Calibri"/>
              </a:rPr>
              <a:t>and</a:t>
            </a:r>
            <a:r>
              <a:rPr sz="1600" spc="204" dirty="0">
                <a:solidFill>
                  <a:srgbClr val="FFFFFF"/>
                </a:solidFill>
                <a:latin typeface="Calibri"/>
                <a:cs typeface="Calibri"/>
              </a:rPr>
              <a:t> </a:t>
            </a:r>
            <a:r>
              <a:rPr sz="1600" spc="-10" dirty="0">
                <a:solidFill>
                  <a:srgbClr val="FFFFFF"/>
                </a:solidFill>
                <a:latin typeface="Calibri"/>
                <a:cs typeface="Calibri"/>
              </a:rPr>
              <a:t>provide </a:t>
            </a:r>
            <a:r>
              <a:rPr sz="1600" dirty="0">
                <a:solidFill>
                  <a:srgbClr val="FFFFFF"/>
                </a:solidFill>
                <a:latin typeface="Calibri"/>
                <a:cs typeface="Calibri"/>
              </a:rPr>
              <a:t>meaningful</a:t>
            </a:r>
            <a:r>
              <a:rPr sz="1600" spc="220" dirty="0">
                <a:solidFill>
                  <a:srgbClr val="FFFFFF"/>
                </a:solidFill>
                <a:latin typeface="Calibri"/>
                <a:cs typeface="Calibri"/>
              </a:rPr>
              <a:t> </a:t>
            </a:r>
            <a:r>
              <a:rPr sz="1600" dirty="0">
                <a:solidFill>
                  <a:srgbClr val="FFFFFF"/>
                </a:solidFill>
                <a:latin typeface="Calibri"/>
                <a:cs typeface="Calibri"/>
              </a:rPr>
              <a:t>support</a:t>
            </a:r>
            <a:r>
              <a:rPr sz="1600" spc="220" dirty="0">
                <a:solidFill>
                  <a:srgbClr val="FFFFFF"/>
                </a:solidFill>
                <a:latin typeface="Calibri"/>
                <a:cs typeface="Calibri"/>
              </a:rPr>
              <a:t> </a:t>
            </a:r>
            <a:r>
              <a:rPr sz="1600" dirty="0">
                <a:solidFill>
                  <a:srgbClr val="FFFFFF"/>
                </a:solidFill>
                <a:latin typeface="Calibri"/>
                <a:cs typeface="Calibri"/>
              </a:rPr>
              <a:t>when</a:t>
            </a:r>
            <a:r>
              <a:rPr sz="1600" spc="220" dirty="0">
                <a:solidFill>
                  <a:srgbClr val="FFFFFF"/>
                </a:solidFill>
                <a:latin typeface="Calibri"/>
                <a:cs typeface="Calibri"/>
              </a:rPr>
              <a:t> </a:t>
            </a:r>
            <a:r>
              <a:rPr sz="1600" dirty="0">
                <a:solidFill>
                  <a:srgbClr val="FFFFFF"/>
                </a:solidFill>
                <a:latin typeface="Calibri"/>
                <a:cs typeface="Calibri"/>
              </a:rPr>
              <a:t>these</a:t>
            </a:r>
            <a:r>
              <a:rPr sz="1600" spc="220" dirty="0">
                <a:solidFill>
                  <a:srgbClr val="FFFFFF"/>
                </a:solidFill>
                <a:latin typeface="Calibri"/>
                <a:cs typeface="Calibri"/>
              </a:rPr>
              <a:t> </a:t>
            </a:r>
            <a:r>
              <a:rPr sz="1600" dirty="0">
                <a:solidFill>
                  <a:srgbClr val="FFFFFF"/>
                </a:solidFill>
                <a:latin typeface="Calibri"/>
                <a:cs typeface="Calibri"/>
              </a:rPr>
              <a:t>new</a:t>
            </a:r>
            <a:r>
              <a:rPr sz="1600" spc="220" dirty="0">
                <a:solidFill>
                  <a:srgbClr val="FFFFFF"/>
                </a:solidFill>
                <a:latin typeface="Calibri"/>
                <a:cs typeface="Calibri"/>
              </a:rPr>
              <a:t> </a:t>
            </a:r>
            <a:r>
              <a:rPr sz="1600" dirty="0">
                <a:solidFill>
                  <a:srgbClr val="FFFFFF"/>
                </a:solidFill>
                <a:latin typeface="Calibri"/>
                <a:cs typeface="Calibri"/>
              </a:rPr>
              <a:t>opportunities</a:t>
            </a:r>
            <a:r>
              <a:rPr sz="1600" spc="225" dirty="0">
                <a:solidFill>
                  <a:srgbClr val="FFFFFF"/>
                </a:solidFill>
                <a:latin typeface="Calibri"/>
                <a:cs typeface="Calibri"/>
              </a:rPr>
              <a:t> </a:t>
            </a:r>
            <a:r>
              <a:rPr sz="1600" spc="-10" dirty="0">
                <a:solidFill>
                  <a:srgbClr val="FFFFFF"/>
                </a:solidFill>
                <a:latin typeface="Calibri"/>
                <a:cs typeface="Calibri"/>
              </a:rPr>
              <a:t>arise.</a:t>
            </a:r>
            <a:endParaRPr sz="1600">
              <a:latin typeface="Calibri"/>
              <a:cs typeface="Calibri"/>
            </a:endParaRPr>
          </a:p>
        </p:txBody>
      </p:sp>
      <p:sp>
        <p:nvSpPr>
          <p:cNvPr id="12" name="object 12"/>
          <p:cNvSpPr txBox="1"/>
          <p:nvPr/>
        </p:nvSpPr>
        <p:spPr>
          <a:xfrm>
            <a:off x="10770879" y="7809855"/>
            <a:ext cx="5410835"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0" dirty="0">
                <a:solidFill>
                  <a:srgbClr val="FFFFFF"/>
                </a:solidFill>
                <a:latin typeface="Calibri"/>
                <a:cs typeface="Calibri"/>
              </a:rPr>
              <a:t> </a:t>
            </a:r>
            <a:r>
              <a:rPr sz="1800" b="1" dirty="0">
                <a:solidFill>
                  <a:srgbClr val="FFFFFF"/>
                </a:solidFill>
                <a:latin typeface="Calibri"/>
                <a:cs typeface="Calibri"/>
              </a:rPr>
              <a:t>the</a:t>
            </a:r>
            <a:r>
              <a:rPr sz="1800" b="1" spc="-30" dirty="0">
                <a:solidFill>
                  <a:srgbClr val="FFFFFF"/>
                </a:solidFill>
                <a:latin typeface="Calibri"/>
                <a:cs typeface="Calibri"/>
              </a:rPr>
              <a:t> </a:t>
            </a:r>
            <a:r>
              <a:rPr sz="1800" b="1" dirty="0">
                <a:solidFill>
                  <a:srgbClr val="FFFFFF"/>
                </a:solidFill>
                <a:latin typeface="Calibri"/>
                <a:cs typeface="Calibri"/>
              </a:rPr>
              <a:t>People</a:t>
            </a:r>
            <a:r>
              <a:rPr sz="1800" b="1" spc="-30" dirty="0">
                <a:solidFill>
                  <a:srgbClr val="FFFFFF"/>
                </a:solidFill>
                <a:latin typeface="Calibri"/>
                <a:cs typeface="Calibri"/>
              </a:rPr>
              <a:t> </a:t>
            </a:r>
            <a:r>
              <a:rPr sz="1800" b="1" dirty="0">
                <a:solidFill>
                  <a:srgbClr val="FFFFFF"/>
                </a:solidFill>
                <a:latin typeface="Calibri"/>
                <a:cs typeface="Calibri"/>
              </a:rPr>
              <a:t>Beside</a:t>
            </a:r>
            <a:r>
              <a:rPr sz="1800" b="1" spc="-30" dirty="0">
                <a:solidFill>
                  <a:srgbClr val="FFFFFF"/>
                </a:solidFill>
                <a:latin typeface="Calibri"/>
                <a:cs typeface="Calibri"/>
              </a:rPr>
              <a:t> </a:t>
            </a:r>
            <a:r>
              <a:rPr sz="1800" b="1" dirty="0">
                <a:solidFill>
                  <a:srgbClr val="FFFFFF"/>
                </a:solidFill>
                <a:latin typeface="Calibri"/>
                <a:cs typeface="Calibri"/>
              </a:rPr>
              <a:t>the</a:t>
            </a:r>
            <a:r>
              <a:rPr sz="1800" b="1" spc="-25" dirty="0">
                <a:solidFill>
                  <a:srgbClr val="FFFFFF"/>
                </a:solidFill>
                <a:latin typeface="Calibri"/>
                <a:cs typeface="Calibri"/>
              </a:rPr>
              <a:t> </a:t>
            </a:r>
            <a:r>
              <a:rPr sz="1800" b="1" spc="-10" dirty="0">
                <a:solidFill>
                  <a:srgbClr val="FFFFFF"/>
                </a:solidFill>
                <a:latin typeface="Calibri"/>
                <a:cs typeface="Calibri"/>
              </a:rPr>
              <a:t>People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Making</a:t>
            </a:r>
            <a:r>
              <a:rPr sz="1600" spc="155" dirty="0">
                <a:solidFill>
                  <a:srgbClr val="FFFFFF"/>
                </a:solidFill>
                <a:latin typeface="Calibri"/>
                <a:cs typeface="Calibri"/>
              </a:rPr>
              <a:t> </a:t>
            </a:r>
            <a:r>
              <a:rPr sz="1600" dirty="0">
                <a:solidFill>
                  <a:srgbClr val="FFFFFF"/>
                </a:solidFill>
                <a:latin typeface="Calibri"/>
                <a:cs typeface="Calibri"/>
              </a:rPr>
              <a:t>decisions</a:t>
            </a:r>
            <a:r>
              <a:rPr sz="1600" spc="160" dirty="0">
                <a:solidFill>
                  <a:srgbClr val="FFFFFF"/>
                </a:solidFill>
                <a:latin typeface="Calibri"/>
                <a:cs typeface="Calibri"/>
              </a:rPr>
              <a:t> </a:t>
            </a:r>
            <a:r>
              <a:rPr sz="1600" dirty="0">
                <a:solidFill>
                  <a:srgbClr val="FFFFFF"/>
                </a:solidFill>
                <a:latin typeface="Calibri"/>
                <a:cs typeface="Calibri"/>
              </a:rPr>
              <a:t>in</a:t>
            </a:r>
            <a:r>
              <a:rPr sz="1600" spc="160" dirty="0">
                <a:solidFill>
                  <a:srgbClr val="FFFFFF"/>
                </a:solidFill>
                <a:latin typeface="Calibri"/>
                <a:cs typeface="Calibri"/>
              </a:rPr>
              <a:t> </a:t>
            </a:r>
            <a:r>
              <a:rPr sz="1600" dirty="0">
                <a:solidFill>
                  <a:srgbClr val="FFFFFF"/>
                </a:solidFill>
                <a:latin typeface="Calibri"/>
                <a:cs typeface="Calibri"/>
              </a:rPr>
              <a:t>the</a:t>
            </a:r>
            <a:r>
              <a:rPr sz="1600" spc="160" dirty="0">
                <a:solidFill>
                  <a:srgbClr val="FFFFFF"/>
                </a:solidFill>
                <a:latin typeface="Calibri"/>
                <a:cs typeface="Calibri"/>
              </a:rPr>
              <a:t> </a:t>
            </a:r>
            <a:r>
              <a:rPr sz="1600" dirty="0">
                <a:solidFill>
                  <a:srgbClr val="FFFFFF"/>
                </a:solidFill>
                <a:latin typeface="Calibri"/>
                <a:cs typeface="Calibri"/>
              </a:rPr>
              <a:t>best</a:t>
            </a:r>
            <a:r>
              <a:rPr sz="1600" spc="155" dirty="0">
                <a:solidFill>
                  <a:srgbClr val="FFFFFF"/>
                </a:solidFill>
                <a:latin typeface="Calibri"/>
                <a:cs typeface="Calibri"/>
              </a:rPr>
              <a:t> </a:t>
            </a:r>
            <a:r>
              <a:rPr sz="1600" dirty="0">
                <a:solidFill>
                  <a:srgbClr val="FFFFFF"/>
                </a:solidFill>
                <a:latin typeface="Calibri"/>
                <a:cs typeface="Calibri"/>
              </a:rPr>
              <a:t>interest</a:t>
            </a:r>
            <a:r>
              <a:rPr sz="1600" spc="160" dirty="0">
                <a:solidFill>
                  <a:srgbClr val="FFFFFF"/>
                </a:solidFill>
                <a:latin typeface="Calibri"/>
                <a:cs typeface="Calibri"/>
              </a:rPr>
              <a:t> </a:t>
            </a:r>
            <a:r>
              <a:rPr sz="1600" dirty="0">
                <a:solidFill>
                  <a:srgbClr val="FFFFFF"/>
                </a:solidFill>
                <a:latin typeface="Calibri"/>
                <a:cs typeface="Calibri"/>
              </a:rPr>
              <a:t>of</a:t>
            </a:r>
            <a:r>
              <a:rPr sz="1600" spc="160" dirty="0">
                <a:solidFill>
                  <a:srgbClr val="FFFFFF"/>
                </a:solidFill>
                <a:latin typeface="Calibri"/>
                <a:cs typeface="Calibri"/>
              </a:rPr>
              <a:t> </a:t>
            </a:r>
            <a:r>
              <a:rPr sz="1600" dirty="0">
                <a:solidFill>
                  <a:srgbClr val="FFFFFF"/>
                </a:solidFill>
                <a:latin typeface="Calibri"/>
                <a:cs typeface="Calibri"/>
              </a:rPr>
              <a:t>the</a:t>
            </a:r>
            <a:r>
              <a:rPr sz="1600" spc="160" dirty="0">
                <a:solidFill>
                  <a:srgbClr val="FFFFFF"/>
                </a:solidFill>
                <a:latin typeface="Calibri"/>
                <a:cs typeface="Calibri"/>
              </a:rPr>
              <a:t> </a:t>
            </a:r>
            <a:r>
              <a:rPr sz="1600" spc="-10" dirty="0">
                <a:solidFill>
                  <a:srgbClr val="FFFFFF"/>
                </a:solidFill>
                <a:latin typeface="Calibri"/>
                <a:cs typeface="Calibri"/>
              </a:rPr>
              <a:t>community </a:t>
            </a:r>
            <a:r>
              <a:rPr sz="1600" dirty="0">
                <a:solidFill>
                  <a:srgbClr val="FFFFFF"/>
                </a:solidFill>
                <a:latin typeface="Calibri"/>
                <a:cs typeface="Calibri"/>
              </a:rPr>
              <a:t>organisations</a:t>
            </a:r>
            <a:r>
              <a:rPr sz="1600" spc="170" dirty="0">
                <a:solidFill>
                  <a:srgbClr val="FFFFFF"/>
                </a:solidFill>
                <a:latin typeface="Calibri"/>
                <a:cs typeface="Calibri"/>
              </a:rPr>
              <a:t> </a:t>
            </a:r>
            <a:r>
              <a:rPr sz="1600" dirty="0">
                <a:solidFill>
                  <a:srgbClr val="FFFFFF"/>
                </a:solidFill>
                <a:latin typeface="Calibri"/>
                <a:cs typeface="Calibri"/>
              </a:rPr>
              <a:t>and</a:t>
            </a:r>
            <a:r>
              <a:rPr sz="1600" spc="175" dirty="0">
                <a:solidFill>
                  <a:srgbClr val="FFFFFF"/>
                </a:solidFill>
                <a:latin typeface="Calibri"/>
                <a:cs typeface="Calibri"/>
              </a:rPr>
              <a:t> </a:t>
            </a:r>
            <a:r>
              <a:rPr sz="1600" dirty="0">
                <a:solidFill>
                  <a:srgbClr val="FFFFFF"/>
                </a:solidFill>
                <a:latin typeface="Calibri"/>
                <a:cs typeface="Calibri"/>
              </a:rPr>
              <a:t>the</a:t>
            </a:r>
            <a:r>
              <a:rPr sz="1600" spc="175" dirty="0">
                <a:solidFill>
                  <a:srgbClr val="FFFFFF"/>
                </a:solidFill>
                <a:latin typeface="Calibri"/>
                <a:cs typeface="Calibri"/>
              </a:rPr>
              <a:t> </a:t>
            </a:r>
            <a:r>
              <a:rPr sz="1600" dirty="0">
                <a:solidFill>
                  <a:srgbClr val="FFFFFF"/>
                </a:solidFill>
                <a:latin typeface="Calibri"/>
                <a:cs typeface="Calibri"/>
              </a:rPr>
              <a:t>young</a:t>
            </a:r>
            <a:r>
              <a:rPr sz="1600" spc="175" dirty="0">
                <a:solidFill>
                  <a:srgbClr val="FFFFFF"/>
                </a:solidFill>
                <a:latin typeface="Calibri"/>
                <a:cs typeface="Calibri"/>
              </a:rPr>
              <a:t> </a:t>
            </a:r>
            <a:r>
              <a:rPr sz="1600" dirty="0">
                <a:solidFill>
                  <a:srgbClr val="FFFFFF"/>
                </a:solidFill>
                <a:latin typeface="Calibri"/>
                <a:cs typeface="Calibri"/>
              </a:rPr>
              <a:t>people</a:t>
            </a:r>
            <a:r>
              <a:rPr sz="1600" spc="170" dirty="0">
                <a:solidFill>
                  <a:srgbClr val="FFFFFF"/>
                </a:solidFill>
                <a:latin typeface="Calibri"/>
                <a:cs typeface="Calibri"/>
              </a:rPr>
              <a:t> </a:t>
            </a:r>
            <a:r>
              <a:rPr sz="1600" dirty="0">
                <a:solidFill>
                  <a:srgbClr val="FFFFFF"/>
                </a:solidFill>
                <a:latin typeface="Calibri"/>
                <a:cs typeface="Calibri"/>
              </a:rPr>
              <a:t>we</a:t>
            </a:r>
            <a:r>
              <a:rPr sz="1600" spc="175" dirty="0">
                <a:solidFill>
                  <a:srgbClr val="FFFFFF"/>
                </a:solidFill>
                <a:latin typeface="Calibri"/>
                <a:cs typeface="Calibri"/>
              </a:rPr>
              <a:t> </a:t>
            </a:r>
            <a:r>
              <a:rPr sz="1600" dirty="0">
                <a:solidFill>
                  <a:srgbClr val="FFFFFF"/>
                </a:solidFill>
                <a:latin typeface="Calibri"/>
                <a:cs typeface="Calibri"/>
              </a:rPr>
              <a:t>support</a:t>
            </a:r>
            <a:r>
              <a:rPr sz="1600" spc="175" dirty="0">
                <a:solidFill>
                  <a:srgbClr val="FFFFFF"/>
                </a:solidFill>
                <a:latin typeface="Calibri"/>
                <a:cs typeface="Calibri"/>
              </a:rPr>
              <a:t> </a:t>
            </a:r>
            <a:r>
              <a:rPr sz="1600" dirty="0">
                <a:solidFill>
                  <a:srgbClr val="FFFFFF"/>
                </a:solidFill>
                <a:latin typeface="Calibri"/>
                <a:cs typeface="Calibri"/>
              </a:rPr>
              <a:t>and</a:t>
            </a:r>
            <a:r>
              <a:rPr sz="1600" spc="175" dirty="0">
                <a:solidFill>
                  <a:srgbClr val="FFFFFF"/>
                </a:solidFill>
                <a:latin typeface="Calibri"/>
                <a:cs typeface="Calibri"/>
              </a:rPr>
              <a:t> </a:t>
            </a:r>
            <a:r>
              <a:rPr sz="1600" spc="-10" dirty="0">
                <a:solidFill>
                  <a:srgbClr val="FFFFFF"/>
                </a:solidFill>
                <a:latin typeface="Calibri"/>
                <a:cs typeface="Calibri"/>
              </a:rPr>
              <a:t>represent </a:t>
            </a:r>
            <a:r>
              <a:rPr sz="1600" dirty="0">
                <a:solidFill>
                  <a:srgbClr val="FFFFFF"/>
                </a:solidFill>
                <a:latin typeface="Calibri"/>
                <a:cs typeface="Calibri"/>
              </a:rPr>
              <a:t>so</a:t>
            </a:r>
            <a:r>
              <a:rPr sz="1600" spc="140" dirty="0">
                <a:solidFill>
                  <a:srgbClr val="FFFFFF"/>
                </a:solidFill>
                <a:latin typeface="Calibri"/>
                <a:cs typeface="Calibri"/>
              </a:rPr>
              <a:t> </a:t>
            </a:r>
            <a:r>
              <a:rPr sz="1600" dirty="0">
                <a:solidFill>
                  <a:srgbClr val="FFFFFF"/>
                </a:solidFill>
                <a:latin typeface="Calibri"/>
                <a:cs typeface="Calibri"/>
              </a:rPr>
              <a:t>they</a:t>
            </a:r>
            <a:r>
              <a:rPr sz="1600" spc="145" dirty="0">
                <a:solidFill>
                  <a:srgbClr val="FFFFFF"/>
                </a:solidFill>
                <a:latin typeface="Calibri"/>
                <a:cs typeface="Calibri"/>
              </a:rPr>
              <a:t> </a:t>
            </a:r>
            <a:r>
              <a:rPr sz="1600" dirty="0">
                <a:solidFill>
                  <a:srgbClr val="FFFFFF"/>
                </a:solidFill>
                <a:latin typeface="Calibri"/>
                <a:cs typeface="Calibri"/>
              </a:rPr>
              <a:t>reap</a:t>
            </a:r>
            <a:r>
              <a:rPr sz="1600" spc="145" dirty="0">
                <a:solidFill>
                  <a:srgbClr val="FFFFFF"/>
                </a:solidFill>
                <a:latin typeface="Calibri"/>
                <a:cs typeface="Calibri"/>
              </a:rPr>
              <a:t> </a:t>
            </a:r>
            <a:r>
              <a:rPr sz="1600" dirty="0">
                <a:solidFill>
                  <a:srgbClr val="FFFFFF"/>
                </a:solidFill>
                <a:latin typeface="Calibri"/>
                <a:cs typeface="Calibri"/>
              </a:rPr>
              <a:t>the</a:t>
            </a:r>
            <a:r>
              <a:rPr sz="1600" spc="145" dirty="0">
                <a:solidFill>
                  <a:srgbClr val="FFFFFF"/>
                </a:solidFill>
                <a:latin typeface="Calibri"/>
                <a:cs typeface="Calibri"/>
              </a:rPr>
              <a:t> </a:t>
            </a:r>
            <a:r>
              <a:rPr sz="1600" dirty="0">
                <a:solidFill>
                  <a:srgbClr val="FFFFFF"/>
                </a:solidFill>
                <a:latin typeface="Calibri"/>
                <a:cs typeface="Calibri"/>
              </a:rPr>
              <a:t>benefits</a:t>
            </a:r>
            <a:r>
              <a:rPr sz="1600" spc="145" dirty="0">
                <a:solidFill>
                  <a:srgbClr val="FFFFFF"/>
                </a:solidFill>
                <a:latin typeface="Calibri"/>
                <a:cs typeface="Calibri"/>
              </a:rPr>
              <a:t> </a:t>
            </a:r>
            <a:r>
              <a:rPr sz="1600" dirty="0">
                <a:solidFill>
                  <a:srgbClr val="FFFFFF"/>
                </a:solidFill>
                <a:latin typeface="Calibri"/>
                <a:cs typeface="Calibri"/>
              </a:rPr>
              <a:t>of</a:t>
            </a:r>
            <a:r>
              <a:rPr sz="1600" spc="145" dirty="0">
                <a:solidFill>
                  <a:srgbClr val="FFFFFF"/>
                </a:solidFill>
                <a:latin typeface="Calibri"/>
                <a:cs typeface="Calibri"/>
              </a:rPr>
              <a:t> </a:t>
            </a:r>
            <a:r>
              <a:rPr sz="1600" dirty="0">
                <a:solidFill>
                  <a:srgbClr val="FFFFFF"/>
                </a:solidFill>
                <a:latin typeface="Calibri"/>
                <a:cs typeface="Calibri"/>
              </a:rPr>
              <a:t>Doorstep</a:t>
            </a:r>
            <a:r>
              <a:rPr sz="1600" spc="145" dirty="0">
                <a:solidFill>
                  <a:srgbClr val="FFFFFF"/>
                </a:solidFill>
                <a:latin typeface="Calibri"/>
                <a:cs typeface="Calibri"/>
              </a:rPr>
              <a:t> </a:t>
            </a:r>
            <a:r>
              <a:rPr sz="1600" spc="-10" dirty="0">
                <a:solidFill>
                  <a:srgbClr val="FFFFFF"/>
                </a:solidFill>
                <a:latin typeface="Calibri"/>
                <a:cs typeface="Calibri"/>
              </a:rPr>
              <a:t>Sport.</a:t>
            </a:r>
            <a:endParaRPr sz="1600">
              <a:latin typeface="Calibri"/>
              <a:cs typeface="Calibri"/>
            </a:endParaRPr>
          </a:p>
        </p:txBody>
      </p:sp>
      <p:grpSp>
        <p:nvGrpSpPr>
          <p:cNvPr id="13" name="object 13"/>
          <p:cNvGrpSpPr/>
          <p:nvPr/>
        </p:nvGrpSpPr>
        <p:grpSpPr>
          <a:xfrm>
            <a:off x="1009651" y="2724541"/>
            <a:ext cx="1209040" cy="1209040"/>
            <a:chOff x="1009651" y="2724541"/>
            <a:chExt cx="1209040" cy="1209040"/>
          </a:xfrm>
        </p:grpSpPr>
        <p:pic>
          <p:nvPicPr>
            <p:cNvPr id="14" name="object 14"/>
            <p:cNvPicPr/>
            <p:nvPr/>
          </p:nvPicPr>
          <p:blipFill>
            <a:blip r:embed="rId2" cstate="print"/>
            <a:stretch>
              <a:fillRect/>
            </a:stretch>
          </p:blipFill>
          <p:spPr>
            <a:xfrm>
              <a:off x="1028699" y="2743590"/>
              <a:ext cx="1170647" cy="1170647"/>
            </a:xfrm>
            <a:prstGeom prst="rect">
              <a:avLst/>
            </a:prstGeom>
          </p:spPr>
        </p:pic>
        <p:sp>
          <p:nvSpPr>
            <p:cNvPr id="15" name="object 15"/>
            <p:cNvSpPr/>
            <p:nvPr/>
          </p:nvSpPr>
          <p:spPr>
            <a:xfrm>
              <a:off x="1028701" y="2743591"/>
              <a:ext cx="1170940" cy="1170940"/>
            </a:xfrm>
            <a:custGeom>
              <a:avLst/>
              <a:gdLst/>
              <a:ahLst/>
              <a:cxnLst/>
              <a:rect l="l" t="t" r="r" b="b"/>
              <a:pathLst>
                <a:path w="1170939" h="1170939">
                  <a:moveTo>
                    <a:pt x="0" y="585294"/>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3" y="1170531"/>
                  </a:lnTo>
                </a:path>
                <a:path w="1170939" h="1170939">
                  <a:moveTo>
                    <a:pt x="585267" y="1170531"/>
                  </a:move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16" name="object 16"/>
          <p:cNvGrpSpPr/>
          <p:nvPr/>
        </p:nvGrpSpPr>
        <p:grpSpPr>
          <a:xfrm>
            <a:off x="1009651" y="4374124"/>
            <a:ext cx="1209040" cy="1209040"/>
            <a:chOff x="1009651" y="4374124"/>
            <a:chExt cx="1209040" cy="1209040"/>
          </a:xfrm>
        </p:grpSpPr>
        <p:pic>
          <p:nvPicPr>
            <p:cNvPr id="17" name="object 17"/>
            <p:cNvPicPr/>
            <p:nvPr/>
          </p:nvPicPr>
          <p:blipFill>
            <a:blip r:embed="rId3" cstate="print"/>
            <a:stretch>
              <a:fillRect/>
            </a:stretch>
          </p:blipFill>
          <p:spPr>
            <a:xfrm>
              <a:off x="1028699" y="4393173"/>
              <a:ext cx="1170647" cy="1170647"/>
            </a:xfrm>
            <a:prstGeom prst="rect">
              <a:avLst/>
            </a:prstGeom>
          </p:spPr>
        </p:pic>
        <p:sp>
          <p:nvSpPr>
            <p:cNvPr id="18" name="object 18"/>
            <p:cNvSpPr/>
            <p:nvPr/>
          </p:nvSpPr>
          <p:spPr>
            <a:xfrm>
              <a:off x="1028701" y="4393174"/>
              <a:ext cx="1170940" cy="1170940"/>
            </a:xfrm>
            <a:custGeom>
              <a:avLst/>
              <a:gdLst/>
              <a:ahLst/>
              <a:cxnLst/>
              <a:rect l="l" t="t" r="r" b="b"/>
              <a:pathLst>
                <a:path w="1170939" h="1170939">
                  <a:moveTo>
                    <a:pt x="0" y="585294"/>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19" name="object 19"/>
          <p:cNvGrpSpPr/>
          <p:nvPr/>
        </p:nvGrpSpPr>
        <p:grpSpPr>
          <a:xfrm>
            <a:off x="1009651" y="6021023"/>
            <a:ext cx="1209040" cy="1209040"/>
            <a:chOff x="1009651" y="6021023"/>
            <a:chExt cx="1209040" cy="1209040"/>
          </a:xfrm>
        </p:grpSpPr>
        <p:pic>
          <p:nvPicPr>
            <p:cNvPr id="20" name="object 20"/>
            <p:cNvPicPr/>
            <p:nvPr/>
          </p:nvPicPr>
          <p:blipFill>
            <a:blip r:embed="rId4" cstate="print"/>
            <a:stretch>
              <a:fillRect/>
            </a:stretch>
          </p:blipFill>
          <p:spPr>
            <a:xfrm>
              <a:off x="1028699" y="6040071"/>
              <a:ext cx="1170647" cy="1170647"/>
            </a:xfrm>
            <a:prstGeom prst="rect">
              <a:avLst/>
            </a:prstGeom>
          </p:spPr>
        </p:pic>
        <p:sp>
          <p:nvSpPr>
            <p:cNvPr id="21" name="object 21"/>
            <p:cNvSpPr/>
            <p:nvPr/>
          </p:nvSpPr>
          <p:spPr>
            <a:xfrm>
              <a:off x="1028701" y="6040073"/>
              <a:ext cx="1170940" cy="1170940"/>
            </a:xfrm>
            <a:custGeom>
              <a:avLst/>
              <a:gdLst/>
              <a:ahLst/>
              <a:cxnLst/>
              <a:rect l="l" t="t" r="r" b="b"/>
              <a:pathLst>
                <a:path w="1170939" h="1170940">
                  <a:moveTo>
                    <a:pt x="0" y="585293"/>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22" name="object 22"/>
          <p:cNvGrpSpPr/>
          <p:nvPr/>
        </p:nvGrpSpPr>
        <p:grpSpPr>
          <a:xfrm>
            <a:off x="1009651" y="7937003"/>
            <a:ext cx="1209040" cy="1209040"/>
            <a:chOff x="1009651" y="7937003"/>
            <a:chExt cx="1209040" cy="1209040"/>
          </a:xfrm>
        </p:grpSpPr>
        <p:pic>
          <p:nvPicPr>
            <p:cNvPr id="23" name="object 23"/>
            <p:cNvPicPr/>
            <p:nvPr/>
          </p:nvPicPr>
          <p:blipFill>
            <a:blip r:embed="rId5" cstate="print"/>
            <a:stretch>
              <a:fillRect/>
            </a:stretch>
          </p:blipFill>
          <p:spPr>
            <a:xfrm>
              <a:off x="1028699" y="7956052"/>
              <a:ext cx="1170647" cy="1170646"/>
            </a:xfrm>
            <a:prstGeom prst="rect">
              <a:avLst/>
            </a:prstGeom>
          </p:spPr>
        </p:pic>
        <p:sp>
          <p:nvSpPr>
            <p:cNvPr id="24" name="object 24"/>
            <p:cNvSpPr/>
            <p:nvPr/>
          </p:nvSpPr>
          <p:spPr>
            <a:xfrm>
              <a:off x="1028701" y="7956053"/>
              <a:ext cx="1170940" cy="1170940"/>
            </a:xfrm>
            <a:custGeom>
              <a:avLst/>
              <a:gdLst/>
              <a:ahLst/>
              <a:cxnLst/>
              <a:rect l="l" t="t" r="r" b="b"/>
              <a:pathLst>
                <a:path w="1170939" h="1170940">
                  <a:moveTo>
                    <a:pt x="0" y="585294"/>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25" name="object 25"/>
          <p:cNvGrpSpPr/>
          <p:nvPr/>
        </p:nvGrpSpPr>
        <p:grpSpPr>
          <a:xfrm>
            <a:off x="9207010" y="2724541"/>
            <a:ext cx="1209040" cy="1209040"/>
            <a:chOff x="9207010" y="2724541"/>
            <a:chExt cx="1209040" cy="1209040"/>
          </a:xfrm>
        </p:grpSpPr>
        <p:pic>
          <p:nvPicPr>
            <p:cNvPr id="26" name="object 26"/>
            <p:cNvPicPr/>
            <p:nvPr/>
          </p:nvPicPr>
          <p:blipFill>
            <a:blip r:embed="rId6" cstate="print"/>
            <a:stretch>
              <a:fillRect/>
            </a:stretch>
          </p:blipFill>
          <p:spPr>
            <a:xfrm>
              <a:off x="9226059" y="2743590"/>
              <a:ext cx="1170647" cy="1170647"/>
            </a:xfrm>
            <a:prstGeom prst="rect">
              <a:avLst/>
            </a:prstGeom>
          </p:spPr>
        </p:pic>
        <p:sp>
          <p:nvSpPr>
            <p:cNvPr id="27" name="object 27"/>
            <p:cNvSpPr/>
            <p:nvPr/>
          </p:nvSpPr>
          <p:spPr>
            <a:xfrm>
              <a:off x="9226060" y="2743591"/>
              <a:ext cx="1170940" cy="1170940"/>
            </a:xfrm>
            <a:custGeom>
              <a:avLst/>
              <a:gdLst/>
              <a:ahLst/>
              <a:cxnLst/>
              <a:rect l="l" t="t" r="r" b="b"/>
              <a:pathLst>
                <a:path w="1170940" h="1170939">
                  <a:moveTo>
                    <a:pt x="0" y="585296"/>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3" y="1170531"/>
                  </a:lnTo>
                </a:path>
                <a:path w="1170940" h="1170939">
                  <a:moveTo>
                    <a:pt x="585267" y="1170531"/>
                  </a:move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28" name="object 28"/>
          <p:cNvGrpSpPr/>
          <p:nvPr/>
        </p:nvGrpSpPr>
        <p:grpSpPr>
          <a:xfrm>
            <a:off x="9258204" y="4374124"/>
            <a:ext cx="1209040" cy="1209040"/>
            <a:chOff x="9258204" y="4374124"/>
            <a:chExt cx="1209040" cy="1209040"/>
          </a:xfrm>
        </p:grpSpPr>
        <p:pic>
          <p:nvPicPr>
            <p:cNvPr id="29" name="object 29"/>
            <p:cNvPicPr/>
            <p:nvPr/>
          </p:nvPicPr>
          <p:blipFill>
            <a:blip r:embed="rId7" cstate="print"/>
            <a:stretch>
              <a:fillRect/>
            </a:stretch>
          </p:blipFill>
          <p:spPr>
            <a:xfrm>
              <a:off x="9277253" y="4393173"/>
              <a:ext cx="1170647" cy="1170647"/>
            </a:xfrm>
            <a:prstGeom prst="rect">
              <a:avLst/>
            </a:prstGeom>
          </p:spPr>
        </p:pic>
        <p:sp>
          <p:nvSpPr>
            <p:cNvPr id="30" name="object 30"/>
            <p:cNvSpPr/>
            <p:nvPr/>
          </p:nvSpPr>
          <p:spPr>
            <a:xfrm>
              <a:off x="9277254" y="4393174"/>
              <a:ext cx="1170940" cy="1170940"/>
            </a:xfrm>
            <a:custGeom>
              <a:avLst/>
              <a:gdLst/>
              <a:ahLst/>
              <a:cxnLst/>
              <a:rect l="l" t="t" r="r" b="b"/>
              <a:pathLst>
                <a:path w="1170940" h="1170939">
                  <a:moveTo>
                    <a:pt x="0" y="585296"/>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31" name="object 31"/>
          <p:cNvGrpSpPr/>
          <p:nvPr/>
        </p:nvGrpSpPr>
        <p:grpSpPr>
          <a:xfrm>
            <a:off x="9258204" y="6021023"/>
            <a:ext cx="1209040" cy="1209040"/>
            <a:chOff x="9258204" y="6021023"/>
            <a:chExt cx="1209040" cy="1209040"/>
          </a:xfrm>
        </p:grpSpPr>
        <p:pic>
          <p:nvPicPr>
            <p:cNvPr id="32" name="object 32"/>
            <p:cNvPicPr/>
            <p:nvPr/>
          </p:nvPicPr>
          <p:blipFill>
            <a:blip r:embed="rId8" cstate="print"/>
            <a:stretch>
              <a:fillRect/>
            </a:stretch>
          </p:blipFill>
          <p:spPr>
            <a:xfrm>
              <a:off x="9277253" y="6040071"/>
              <a:ext cx="1170647" cy="1170647"/>
            </a:xfrm>
            <a:prstGeom prst="rect">
              <a:avLst/>
            </a:prstGeom>
          </p:spPr>
        </p:pic>
        <p:sp>
          <p:nvSpPr>
            <p:cNvPr id="33" name="object 33"/>
            <p:cNvSpPr/>
            <p:nvPr/>
          </p:nvSpPr>
          <p:spPr>
            <a:xfrm>
              <a:off x="9277254" y="6040073"/>
              <a:ext cx="1170940" cy="1170940"/>
            </a:xfrm>
            <a:custGeom>
              <a:avLst/>
              <a:gdLst/>
              <a:ahLst/>
              <a:cxnLst/>
              <a:rect l="l" t="t" r="r" b="b"/>
              <a:pathLst>
                <a:path w="1170940" h="1170940">
                  <a:moveTo>
                    <a:pt x="0" y="585295"/>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34" name="object 34"/>
          <p:cNvGrpSpPr/>
          <p:nvPr/>
        </p:nvGrpSpPr>
        <p:grpSpPr>
          <a:xfrm>
            <a:off x="9258204" y="7937003"/>
            <a:ext cx="1209040" cy="1209040"/>
            <a:chOff x="9258204" y="7937003"/>
            <a:chExt cx="1209040" cy="1209040"/>
          </a:xfrm>
        </p:grpSpPr>
        <p:pic>
          <p:nvPicPr>
            <p:cNvPr id="35" name="object 35"/>
            <p:cNvPicPr/>
            <p:nvPr/>
          </p:nvPicPr>
          <p:blipFill>
            <a:blip r:embed="rId9" cstate="print"/>
            <a:stretch>
              <a:fillRect/>
            </a:stretch>
          </p:blipFill>
          <p:spPr>
            <a:xfrm>
              <a:off x="9277253" y="7956052"/>
              <a:ext cx="1170647" cy="1170646"/>
            </a:xfrm>
            <a:prstGeom prst="rect">
              <a:avLst/>
            </a:prstGeom>
          </p:spPr>
        </p:pic>
        <p:sp>
          <p:nvSpPr>
            <p:cNvPr id="36" name="object 36"/>
            <p:cNvSpPr/>
            <p:nvPr/>
          </p:nvSpPr>
          <p:spPr>
            <a:xfrm>
              <a:off x="9277254" y="7956053"/>
              <a:ext cx="1170940" cy="1170940"/>
            </a:xfrm>
            <a:custGeom>
              <a:avLst/>
              <a:gdLst/>
              <a:ahLst/>
              <a:cxnLst/>
              <a:rect l="l" t="t" r="r" b="b"/>
              <a:pathLst>
                <a:path w="1170940" h="1170940">
                  <a:moveTo>
                    <a:pt x="0" y="585296"/>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sp>
        <p:nvSpPr>
          <p:cNvPr id="37" name="object 3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5</a:t>
            </a:fld>
            <a:endParaRPr spc="-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554755" y="0"/>
            <a:ext cx="8733790" cy="10287000"/>
            <a:chOff x="9554755" y="0"/>
            <a:chExt cx="8733790" cy="10287000"/>
          </a:xfrm>
        </p:grpSpPr>
        <p:sp>
          <p:nvSpPr>
            <p:cNvPr id="3" name="object 3"/>
            <p:cNvSpPr/>
            <p:nvPr/>
          </p:nvSpPr>
          <p:spPr>
            <a:xfrm>
              <a:off x="15719817" y="0"/>
              <a:ext cx="2568575" cy="10287000"/>
            </a:xfrm>
            <a:custGeom>
              <a:avLst/>
              <a:gdLst/>
              <a:ahLst/>
              <a:cxnLst/>
              <a:rect l="l" t="t" r="r" b="b"/>
              <a:pathLst>
                <a:path w="2568575" h="10287000">
                  <a:moveTo>
                    <a:pt x="2568181" y="10286999"/>
                  </a:moveTo>
                  <a:lnTo>
                    <a:pt x="0" y="10286999"/>
                  </a:lnTo>
                  <a:lnTo>
                    <a:pt x="0" y="0"/>
                  </a:lnTo>
                  <a:lnTo>
                    <a:pt x="2568181" y="0"/>
                  </a:lnTo>
                  <a:lnTo>
                    <a:pt x="2568181" y="10286999"/>
                  </a:lnTo>
                  <a:close/>
                </a:path>
              </a:pathLst>
            </a:custGeom>
            <a:solidFill>
              <a:srgbClr val="C7263D"/>
            </a:solidFill>
          </p:spPr>
          <p:txBody>
            <a:bodyPr wrap="square" lIns="0" tIns="0" rIns="0" bIns="0" rtlCol="0"/>
            <a:lstStyle/>
            <a:p>
              <a:endParaRPr/>
            </a:p>
          </p:txBody>
        </p:sp>
        <p:pic>
          <p:nvPicPr>
            <p:cNvPr id="4" name="object 4"/>
            <p:cNvPicPr/>
            <p:nvPr/>
          </p:nvPicPr>
          <p:blipFill>
            <a:blip r:embed="rId2" cstate="print"/>
            <a:stretch>
              <a:fillRect/>
            </a:stretch>
          </p:blipFill>
          <p:spPr>
            <a:xfrm>
              <a:off x="9554755" y="5930987"/>
              <a:ext cx="8733243" cy="4356012"/>
            </a:xfrm>
            <a:prstGeom prst="rect">
              <a:avLst/>
            </a:prstGeom>
          </p:spPr>
        </p:pic>
      </p:grpSp>
      <p:sp>
        <p:nvSpPr>
          <p:cNvPr id="5" name="object 5"/>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spc="-580" dirty="0"/>
              <a:t> </a:t>
            </a:r>
            <a:r>
              <a:rPr lang="en-GB" spc="-175" dirty="0"/>
              <a:t>EQUALITY,</a:t>
            </a:r>
            <a:r>
              <a:rPr spc="-170" dirty="0"/>
              <a:t>DIVERSITY</a:t>
            </a:r>
            <a:r>
              <a:rPr lang="en-GB" spc="-170" dirty="0"/>
              <a:t>,</a:t>
            </a:r>
            <a:r>
              <a:rPr spc="-114" dirty="0"/>
              <a:t>INCLUSION</a:t>
            </a:r>
            <a:r>
              <a:rPr lang="en-GB" spc="-114" dirty="0"/>
              <a:t> and BELONGING</a:t>
            </a:r>
            <a:endParaRPr spc="-114" dirty="0"/>
          </a:p>
        </p:txBody>
      </p:sp>
      <p:sp>
        <p:nvSpPr>
          <p:cNvPr id="6" name="object 6"/>
          <p:cNvSpPr/>
          <p:nvPr/>
        </p:nvSpPr>
        <p:spPr>
          <a:xfrm>
            <a:off x="1028700" y="2166293"/>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7" name="object 7"/>
          <p:cNvSpPr txBox="1"/>
          <p:nvPr/>
        </p:nvSpPr>
        <p:spPr>
          <a:xfrm>
            <a:off x="1016000" y="2426298"/>
            <a:ext cx="13982065" cy="6373155"/>
          </a:xfrm>
          <a:prstGeom prst="rect">
            <a:avLst/>
          </a:prstGeom>
        </p:spPr>
        <p:txBody>
          <a:bodyPr vert="horz" wrap="square" lIns="0" tIns="12700" rIns="0" bIns="0" rtlCol="0">
            <a:spAutoFit/>
          </a:bodyPr>
          <a:lstStyle/>
          <a:p>
            <a:pPr marL="12700" marR="156210">
              <a:lnSpc>
                <a:spcPct val="114599"/>
              </a:lnSpc>
              <a:spcBef>
                <a:spcPts val="100"/>
              </a:spcBef>
            </a:pPr>
            <a:r>
              <a:rPr sz="1800" spc="-95" dirty="0">
                <a:solidFill>
                  <a:srgbClr val="FFFFFF"/>
                </a:solidFill>
                <a:latin typeface="Arial"/>
                <a:cs typeface="Arial"/>
              </a:rPr>
              <a:t>StreetGames</a:t>
            </a:r>
            <a:r>
              <a:rPr sz="1800" spc="-105"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dirty="0">
                <a:solidFill>
                  <a:srgbClr val="FFFFFF"/>
                </a:solidFill>
                <a:latin typeface="Arial"/>
                <a:cs typeface="Arial"/>
              </a:rPr>
              <a:t>fully</a:t>
            </a:r>
            <a:r>
              <a:rPr sz="1800" spc="-105" dirty="0">
                <a:solidFill>
                  <a:srgbClr val="FFFFFF"/>
                </a:solidFill>
                <a:latin typeface="Arial"/>
                <a:cs typeface="Arial"/>
              </a:rPr>
              <a:t> </a:t>
            </a:r>
            <a:r>
              <a:rPr sz="1800" spc="-10" dirty="0">
                <a:solidFill>
                  <a:srgbClr val="FFFFFF"/>
                </a:solidFill>
                <a:latin typeface="Arial"/>
                <a:cs typeface="Arial"/>
              </a:rPr>
              <a:t>committed</a:t>
            </a:r>
            <a:r>
              <a:rPr sz="1800" spc="-105"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15" dirty="0">
                <a:solidFill>
                  <a:srgbClr val="FFFFFF"/>
                </a:solidFill>
                <a:latin typeface="Arial"/>
                <a:cs typeface="Arial"/>
              </a:rPr>
              <a:t>the</a:t>
            </a:r>
            <a:r>
              <a:rPr sz="1800" spc="-105" dirty="0">
                <a:solidFill>
                  <a:srgbClr val="FFFFFF"/>
                </a:solidFill>
                <a:latin typeface="Arial"/>
                <a:cs typeface="Arial"/>
              </a:rPr>
              <a:t> </a:t>
            </a:r>
            <a:r>
              <a:rPr sz="1800" spc="-35" dirty="0">
                <a:solidFill>
                  <a:srgbClr val="FFFFFF"/>
                </a:solidFill>
                <a:latin typeface="Arial"/>
                <a:cs typeface="Arial"/>
              </a:rPr>
              <a:t>principles</a:t>
            </a:r>
            <a:r>
              <a:rPr sz="1800" spc="-105"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spc="-25" dirty="0">
                <a:solidFill>
                  <a:srgbClr val="FFFFFF"/>
                </a:solidFill>
                <a:latin typeface="Arial"/>
                <a:cs typeface="Arial"/>
              </a:rPr>
              <a:t>equality</a:t>
            </a:r>
            <a:r>
              <a:rPr sz="1800" spc="-100"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dirty="0">
                <a:solidFill>
                  <a:srgbClr val="FFFFFF"/>
                </a:solidFill>
                <a:latin typeface="Arial"/>
                <a:cs typeface="Arial"/>
              </a:rPr>
              <a:t>opportunity</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spc="-55" dirty="0">
                <a:solidFill>
                  <a:srgbClr val="FFFFFF"/>
                </a:solidFill>
                <a:latin typeface="Arial"/>
                <a:cs typeface="Arial"/>
              </a:rPr>
              <a:t>responsible</a:t>
            </a:r>
            <a:r>
              <a:rPr sz="1800" spc="-105" dirty="0">
                <a:solidFill>
                  <a:srgbClr val="FFFFFF"/>
                </a:solidFill>
                <a:latin typeface="Arial"/>
                <a:cs typeface="Arial"/>
              </a:rPr>
              <a:t> </a:t>
            </a:r>
            <a:r>
              <a:rPr sz="1800" dirty="0">
                <a:solidFill>
                  <a:srgbClr val="FFFFFF"/>
                </a:solidFill>
                <a:latin typeface="Arial"/>
                <a:cs typeface="Arial"/>
              </a:rPr>
              <a:t>for</a:t>
            </a:r>
            <a:r>
              <a:rPr sz="1800" spc="-105" dirty="0">
                <a:solidFill>
                  <a:srgbClr val="FFFFFF"/>
                </a:solidFill>
                <a:latin typeface="Arial"/>
                <a:cs typeface="Arial"/>
              </a:rPr>
              <a:t> </a:t>
            </a:r>
            <a:r>
              <a:rPr sz="1800" spc="-60" dirty="0">
                <a:solidFill>
                  <a:srgbClr val="FFFFFF"/>
                </a:solidFill>
                <a:latin typeface="Arial"/>
                <a:cs typeface="Arial"/>
              </a:rPr>
              <a:t>ensuring</a:t>
            </a:r>
            <a:r>
              <a:rPr sz="1800" spc="-105" dirty="0">
                <a:solidFill>
                  <a:srgbClr val="FFFFFF"/>
                </a:solidFill>
                <a:latin typeface="Arial"/>
                <a:cs typeface="Arial"/>
              </a:rPr>
              <a:t> </a:t>
            </a:r>
            <a:r>
              <a:rPr sz="1800" dirty="0">
                <a:solidFill>
                  <a:srgbClr val="FFFFFF"/>
                </a:solidFill>
                <a:latin typeface="Arial"/>
                <a:cs typeface="Arial"/>
              </a:rPr>
              <a:t>that</a:t>
            </a:r>
            <a:r>
              <a:rPr sz="1800" spc="-100" dirty="0">
                <a:solidFill>
                  <a:srgbClr val="FFFFFF"/>
                </a:solidFill>
                <a:latin typeface="Arial"/>
                <a:cs typeface="Arial"/>
              </a:rPr>
              <a:t> </a:t>
            </a:r>
            <a:r>
              <a:rPr sz="1800" spc="-35" dirty="0">
                <a:solidFill>
                  <a:srgbClr val="FFFFFF"/>
                </a:solidFill>
                <a:latin typeface="Arial"/>
                <a:cs typeface="Arial"/>
              </a:rPr>
              <a:t>no</a:t>
            </a:r>
            <a:r>
              <a:rPr sz="1800" spc="-105" dirty="0">
                <a:solidFill>
                  <a:srgbClr val="FFFFFF"/>
                </a:solidFill>
                <a:latin typeface="Arial"/>
                <a:cs typeface="Arial"/>
              </a:rPr>
              <a:t> </a:t>
            </a:r>
            <a:r>
              <a:rPr sz="1800" spc="-10" dirty="0">
                <a:solidFill>
                  <a:srgbClr val="FFFFFF"/>
                </a:solidFill>
                <a:latin typeface="Arial"/>
                <a:cs typeface="Arial"/>
              </a:rPr>
              <a:t>job</a:t>
            </a:r>
            <a:r>
              <a:rPr sz="1800" spc="-105" dirty="0">
                <a:solidFill>
                  <a:srgbClr val="FFFFFF"/>
                </a:solidFill>
                <a:latin typeface="Arial"/>
                <a:cs typeface="Arial"/>
              </a:rPr>
              <a:t> </a:t>
            </a:r>
            <a:r>
              <a:rPr sz="1800" spc="-30" dirty="0">
                <a:solidFill>
                  <a:srgbClr val="FFFFFF"/>
                </a:solidFill>
                <a:latin typeface="Arial"/>
                <a:cs typeface="Arial"/>
              </a:rPr>
              <a:t>applicant,</a:t>
            </a:r>
            <a:r>
              <a:rPr sz="1800" spc="-105" dirty="0">
                <a:solidFill>
                  <a:srgbClr val="FFFFFF"/>
                </a:solidFill>
                <a:latin typeface="Arial"/>
                <a:cs typeface="Arial"/>
              </a:rPr>
              <a:t> </a:t>
            </a:r>
            <a:r>
              <a:rPr sz="1800" spc="-10" dirty="0">
                <a:solidFill>
                  <a:srgbClr val="FFFFFF"/>
                </a:solidFill>
                <a:latin typeface="Arial"/>
                <a:cs typeface="Arial"/>
              </a:rPr>
              <a:t>employee, </a:t>
            </a:r>
            <a:r>
              <a:rPr sz="1800" spc="-30" dirty="0">
                <a:solidFill>
                  <a:srgbClr val="FFFFFF"/>
                </a:solidFill>
                <a:latin typeface="Arial"/>
                <a:cs typeface="Arial"/>
              </a:rPr>
              <a:t>volunteer</a:t>
            </a:r>
            <a:r>
              <a:rPr sz="1800" spc="-114" dirty="0">
                <a:solidFill>
                  <a:srgbClr val="FFFFFF"/>
                </a:solidFill>
                <a:latin typeface="Arial"/>
                <a:cs typeface="Arial"/>
              </a:rPr>
              <a:t> </a:t>
            </a:r>
            <a:r>
              <a:rPr sz="1800" spc="-10" dirty="0">
                <a:solidFill>
                  <a:srgbClr val="FFFFFF"/>
                </a:solidFill>
                <a:latin typeface="Arial"/>
                <a:cs typeface="Arial"/>
              </a:rPr>
              <a:t>or</a:t>
            </a:r>
            <a:r>
              <a:rPr sz="1800" spc="-110" dirty="0">
                <a:solidFill>
                  <a:srgbClr val="FFFFFF"/>
                </a:solidFill>
                <a:latin typeface="Arial"/>
                <a:cs typeface="Arial"/>
              </a:rPr>
              <a:t> </a:t>
            </a:r>
            <a:r>
              <a:rPr sz="1800" spc="-50" dirty="0">
                <a:solidFill>
                  <a:srgbClr val="FFFFFF"/>
                </a:solidFill>
                <a:latin typeface="Arial"/>
                <a:cs typeface="Arial"/>
              </a:rPr>
              <a:t>member</a:t>
            </a:r>
            <a:r>
              <a:rPr sz="1800" spc="-110" dirty="0">
                <a:solidFill>
                  <a:srgbClr val="FFFFFF"/>
                </a:solidFill>
                <a:latin typeface="Arial"/>
                <a:cs typeface="Arial"/>
              </a:rPr>
              <a:t> </a:t>
            </a:r>
            <a:r>
              <a:rPr sz="1800" spc="-80" dirty="0">
                <a:solidFill>
                  <a:srgbClr val="FFFFFF"/>
                </a:solidFill>
                <a:latin typeface="Arial"/>
                <a:cs typeface="Arial"/>
              </a:rPr>
              <a:t>receives</a:t>
            </a:r>
            <a:r>
              <a:rPr sz="1800" spc="-110" dirty="0">
                <a:solidFill>
                  <a:srgbClr val="FFFFFF"/>
                </a:solidFill>
                <a:latin typeface="Arial"/>
                <a:cs typeface="Arial"/>
              </a:rPr>
              <a:t> </a:t>
            </a:r>
            <a:r>
              <a:rPr sz="1800" spc="-100" dirty="0">
                <a:solidFill>
                  <a:srgbClr val="FFFFFF"/>
                </a:solidFill>
                <a:latin typeface="Arial"/>
                <a:cs typeface="Arial"/>
              </a:rPr>
              <a:t>less</a:t>
            </a:r>
            <a:r>
              <a:rPr sz="1800" spc="-110" dirty="0">
                <a:solidFill>
                  <a:srgbClr val="FFFFFF"/>
                </a:solidFill>
                <a:latin typeface="Arial"/>
                <a:cs typeface="Arial"/>
              </a:rPr>
              <a:t> </a:t>
            </a:r>
            <a:r>
              <a:rPr sz="1800" spc="-45" dirty="0">
                <a:solidFill>
                  <a:srgbClr val="FFFFFF"/>
                </a:solidFill>
                <a:latin typeface="Arial"/>
                <a:cs typeface="Arial"/>
              </a:rPr>
              <a:t>favourable</a:t>
            </a:r>
            <a:r>
              <a:rPr sz="1800" spc="-110" dirty="0">
                <a:solidFill>
                  <a:srgbClr val="FFFFFF"/>
                </a:solidFill>
                <a:latin typeface="Arial"/>
                <a:cs typeface="Arial"/>
              </a:rPr>
              <a:t> </a:t>
            </a:r>
            <a:r>
              <a:rPr sz="1800" spc="-10" dirty="0">
                <a:solidFill>
                  <a:srgbClr val="FFFFFF"/>
                </a:solidFill>
                <a:latin typeface="Arial"/>
                <a:cs typeface="Arial"/>
              </a:rPr>
              <a:t>treatment</a:t>
            </a:r>
            <a:r>
              <a:rPr sz="1800" spc="-110" dirty="0">
                <a:solidFill>
                  <a:srgbClr val="FFFFFF"/>
                </a:solidFill>
                <a:latin typeface="Arial"/>
                <a:cs typeface="Arial"/>
              </a:rPr>
              <a:t> </a:t>
            </a:r>
            <a:r>
              <a:rPr sz="1800" spc="-35" dirty="0">
                <a:solidFill>
                  <a:srgbClr val="FFFFFF"/>
                </a:solidFill>
                <a:latin typeface="Arial"/>
                <a:cs typeface="Arial"/>
              </a:rPr>
              <a:t>on</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spc="-55" dirty="0">
                <a:solidFill>
                  <a:srgbClr val="FFFFFF"/>
                </a:solidFill>
                <a:latin typeface="Arial"/>
                <a:cs typeface="Arial"/>
              </a:rPr>
              <a:t>grounds</a:t>
            </a:r>
            <a:r>
              <a:rPr sz="1800" spc="-110" dirty="0">
                <a:solidFill>
                  <a:srgbClr val="FFFFFF"/>
                </a:solidFill>
                <a:latin typeface="Arial"/>
                <a:cs typeface="Arial"/>
              </a:rPr>
              <a:t> </a:t>
            </a:r>
            <a:r>
              <a:rPr sz="1800" spc="-10" dirty="0">
                <a:solidFill>
                  <a:srgbClr val="FFFFFF"/>
                </a:solidFill>
                <a:latin typeface="Arial"/>
                <a:cs typeface="Arial"/>
              </a:rPr>
              <a:t>of</a:t>
            </a:r>
            <a:r>
              <a:rPr sz="1800" spc="-110" dirty="0">
                <a:solidFill>
                  <a:srgbClr val="FFFFFF"/>
                </a:solidFill>
                <a:latin typeface="Arial"/>
                <a:cs typeface="Arial"/>
              </a:rPr>
              <a:t> </a:t>
            </a:r>
            <a:r>
              <a:rPr sz="1800" spc="-95" dirty="0">
                <a:solidFill>
                  <a:srgbClr val="FFFFFF"/>
                </a:solidFill>
                <a:latin typeface="Arial"/>
                <a:cs typeface="Arial"/>
              </a:rPr>
              <a:t>age,</a:t>
            </a:r>
            <a:r>
              <a:rPr sz="1800" spc="-110" dirty="0">
                <a:solidFill>
                  <a:srgbClr val="FFFFFF"/>
                </a:solidFill>
                <a:latin typeface="Arial"/>
                <a:cs typeface="Arial"/>
              </a:rPr>
              <a:t> </a:t>
            </a:r>
            <a:r>
              <a:rPr sz="1800" spc="-65" dirty="0">
                <a:solidFill>
                  <a:srgbClr val="FFFFFF"/>
                </a:solidFill>
                <a:latin typeface="Arial"/>
                <a:cs typeface="Arial"/>
              </a:rPr>
              <a:t>gender,</a:t>
            </a:r>
            <a:r>
              <a:rPr sz="1800" spc="-110" dirty="0">
                <a:solidFill>
                  <a:srgbClr val="FFFFFF"/>
                </a:solidFill>
                <a:latin typeface="Arial"/>
                <a:cs typeface="Arial"/>
              </a:rPr>
              <a:t> </a:t>
            </a:r>
            <a:r>
              <a:rPr sz="1800" spc="-20" dirty="0">
                <a:solidFill>
                  <a:srgbClr val="FFFFFF"/>
                </a:solidFill>
                <a:latin typeface="Arial"/>
                <a:cs typeface="Arial"/>
              </a:rPr>
              <a:t>disability,</a:t>
            </a:r>
            <a:r>
              <a:rPr sz="1800" spc="-110" dirty="0">
                <a:solidFill>
                  <a:srgbClr val="FFFFFF"/>
                </a:solidFill>
                <a:latin typeface="Arial"/>
                <a:cs typeface="Arial"/>
              </a:rPr>
              <a:t> </a:t>
            </a:r>
            <a:r>
              <a:rPr sz="1800" spc="-75" dirty="0">
                <a:solidFill>
                  <a:srgbClr val="FFFFFF"/>
                </a:solidFill>
                <a:latin typeface="Arial"/>
                <a:cs typeface="Arial"/>
              </a:rPr>
              <a:t>race,</a:t>
            </a:r>
            <a:r>
              <a:rPr sz="1800" spc="-110" dirty="0">
                <a:solidFill>
                  <a:srgbClr val="FFFFFF"/>
                </a:solidFill>
                <a:latin typeface="Arial"/>
                <a:cs typeface="Arial"/>
              </a:rPr>
              <a:t> </a:t>
            </a:r>
            <a:r>
              <a:rPr sz="1800" spc="-30" dirty="0">
                <a:solidFill>
                  <a:srgbClr val="FFFFFF"/>
                </a:solidFill>
                <a:latin typeface="Arial"/>
                <a:cs typeface="Arial"/>
              </a:rPr>
              <a:t>ethnic</a:t>
            </a:r>
            <a:r>
              <a:rPr sz="1800" spc="-110" dirty="0">
                <a:solidFill>
                  <a:srgbClr val="FFFFFF"/>
                </a:solidFill>
                <a:latin typeface="Arial"/>
                <a:cs typeface="Arial"/>
              </a:rPr>
              <a:t> </a:t>
            </a:r>
            <a:r>
              <a:rPr sz="1800" spc="-25" dirty="0">
                <a:solidFill>
                  <a:srgbClr val="FFFFFF"/>
                </a:solidFill>
                <a:latin typeface="Arial"/>
                <a:cs typeface="Arial"/>
              </a:rPr>
              <a:t>origin,</a:t>
            </a:r>
            <a:r>
              <a:rPr sz="1800" spc="-110" dirty="0">
                <a:solidFill>
                  <a:srgbClr val="FFFFFF"/>
                </a:solidFill>
                <a:latin typeface="Arial"/>
                <a:cs typeface="Arial"/>
              </a:rPr>
              <a:t> </a:t>
            </a:r>
            <a:r>
              <a:rPr sz="1800" spc="-10" dirty="0">
                <a:solidFill>
                  <a:srgbClr val="FFFFFF"/>
                </a:solidFill>
                <a:latin typeface="Arial"/>
                <a:cs typeface="Arial"/>
              </a:rPr>
              <a:t>nationality,</a:t>
            </a:r>
            <a:r>
              <a:rPr sz="1800" spc="-110" dirty="0">
                <a:solidFill>
                  <a:srgbClr val="FFFFFF"/>
                </a:solidFill>
                <a:latin typeface="Arial"/>
                <a:cs typeface="Arial"/>
              </a:rPr>
              <a:t> </a:t>
            </a:r>
            <a:r>
              <a:rPr sz="1800" spc="-35" dirty="0">
                <a:solidFill>
                  <a:srgbClr val="FFFFFF"/>
                </a:solidFill>
                <a:latin typeface="Arial"/>
                <a:cs typeface="Arial"/>
              </a:rPr>
              <a:t>colour,</a:t>
            </a:r>
            <a:r>
              <a:rPr sz="1800" spc="-110" dirty="0">
                <a:solidFill>
                  <a:srgbClr val="FFFFFF"/>
                </a:solidFill>
                <a:latin typeface="Arial"/>
                <a:cs typeface="Arial"/>
              </a:rPr>
              <a:t> </a:t>
            </a:r>
            <a:r>
              <a:rPr sz="1800" spc="-10" dirty="0">
                <a:solidFill>
                  <a:srgbClr val="FFFFFF"/>
                </a:solidFill>
                <a:latin typeface="Arial"/>
                <a:cs typeface="Arial"/>
              </a:rPr>
              <a:t>parental or</a:t>
            </a:r>
            <a:r>
              <a:rPr sz="1800" spc="-105" dirty="0">
                <a:solidFill>
                  <a:srgbClr val="FFFFFF"/>
                </a:solidFill>
                <a:latin typeface="Arial"/>
                <a:cs typeface="Arial"/>
              </a:rPr>
              <a:t> </a:t>
            </a:r>
            <a:r>
              <a:rPr sz="1800" spc="-10" dirty="0">
                <a:solidFill>
                  <a:srgbClr val="FFFFFF"/>
                </a:solidFill>
                <a:latin typeface="Arial"/>
                <a:cs typeface="Arial"/>
              </a:rPr>
              <a:t>marital</a:t>
            </a:r>
            <a:r>
              <a:rPr sz="1800" spc="-105" dirty="0">
                <a:solidFill>
                  <a:srgbClr val="FFFFFF"/>
                </a:solidFill>
                <a:latin typeface="Arial"/>
                <a:cs typeface="Arial"/>
              </a:rPr>
              <a:t> </a:t>
            </a:r>
            <a:r>
              <a:rPr sz="1800" spc="-50" dirty="0">
                <a:solidFill>
                  <a:srgbClr val="FFFFFF"/>
                </a:solidFill>
                <a:latin typeface="Arial"/>
                <a:cs typeface="Arial"/>
              </a:rPr>
              <a:t>status,</a:t>
            </a:r>
            <a:r>
              <a:rPr sz="1800" spc="-100" dirty="0">
                <a:solidFill>
                  <a:srgbClr val="FFFFFF"/>
                </a:solidFill>
                <a:latin typeface="Arial"/>
                <a:cs typeface="Arial"/>
              </a:rPr>
              <a:t> </a:t>
            </a:r>
            <a:r>
              <a:rPr sz="1800" spc="-65" dirty="0">
                <a:solidFill>
                  <a:srgbClr val="FFFFFF"/>
                </a:solidFill>
                <a:latin typeface="Arial"/>
                <a:cs typeface="Arial"/>
              </a:rPr>
              <a:t>pregnancy,</a:t>
            </a:r>
            <a:r>
              <a:rPr sz="1800" spc="-105" dirty="0">
                <a:solidFill>
                  <a:srgbClr val="FFFFFF"/>
                </a:solidFill>
                <a:latin typeface="Arial"/>
                <a:cs typeface="Arial"/>
              </a:rPr>
              <a:t> </a:t>
            </a:r>
            <a:r>
              <a:rPr sz="1800" spc="-40" dirty="0">
                <a:solidFill>
                  <a:srgbClr val="FFFFFF"/>
                </a:solidFill>
                <a:latin typeface="Arial"/>
                <a:cs typeface="Arial"/>
              </a:rPr>
              <a:t>religious</a:t>
            </a:r>
            <a:r>
              <a:rPr sz="1800" spc="-100" dirty="0">
                <a:solidFill>
                  <a:srgbClr val="FFFFFF"/>
                </a:solidFill>
                <a:latin typeface="Arial"/>
                <a:cs typeface="Arial"/>
              </a:rPr>
              <a:t> </a:t>
            </a:r>
            <a:r>
              <a:rPr sz="1800" spc="-35" dirty="0">
                <a:solidFill>
                  <a:srgbClr val="FFFFFF"/>
                </a:solidFill>
                <a:latin typeface="Arial"/>
                <a:cs typeface="Arial"/>
              </a:rPr>
              <a:t>belief,</a:t>
            </a:r>
            <a:r>
              <a:rPr sz="1800" spc="-105" dirty="0">
                <a:solidFill>
                  <a:srgbClr val="FFFFFF"/>
                </a:solidFill>
                <a:latin typeface="Arial"/>
                <a:cs typeface="Arial"/>
              </a:rPr>
              <a:t> </a:t>
            </a:r>
            <a:r>
              <a:rPr sz="1800" spc="-100" dirty="0">
                <a:solidFill>
                  <a:srgbClr val="FFFFFF"/>
                </a:solidFill>
                <a:latin typeface="Arial"/>
                <a:cs typeface="Arial"/>
              </a:rPr>
              <a:t>class </a:t>
            </a:r>
            <a:r>
              <a:rPr sz="1800" spc="-10" dirty="0">
                <a:solidFill>
                  <a:srgbClr val="FFFFFF"/>
                </a:solidFill>
                <a:latin typeface="Arial"/>
                <a:cs typeface="Arial"/>
              </a:rPr>
              <a:t>or</a:t>
            </a:r>
            <a:r>
              <a:rPr sz="1800" spc="-105" dirty="0">
                <a:solidFill>
                  <a:srgbClr val="FFFFFF"/>
                </a:solidFill>
                <a:latin typeface="Arial"/>
                <a:cs typeface="Arial"/>
              </a:rPr>
              <a:t> </a:t>
            </a:r>
            <a:r>
              <a:rPr sz="1800" spc="-55" dirty="0">
                <a:solidFill>
                  <a:srgbClr val="FFFFFF"/>
                </a:solidFill>
                <a:latin typeface="Arial"/>
                <a:cs typeface="Arial"/>
              </a:rPr>
              <a:t>social</a:t>
            </a:r>
            <a:r>
              <a:rPr sz="1800" spc="-100" dirty="0">
                <a:solidFill>
                  <a:srgbClr val="FFFFFF"/>
                </a:solidFill>
                <a:latin typeface="Arial"/>
                <a:cs typeface="Arial"/>
              </a:rPr>
              <a:t> </a:t>
            </a:r>
            <a:r>
              <a:rPr sz="1800" spc="-50" dirty="0">
                <a:solidFill>
                  <a:srgbClr val="FFFFFF"/>
                </a:solidFill>
                <a:latin typeface="Arial"/>
                <a:cs typeface="Arial"/>
              </a:rPr>
              <a:t>background,</a:t>
            </a:r>
            <a:r>
              <a:rPr sz="1800" spc="-105" dirty="0">
                <a:solidFill>
                  <a:srgbClr val="FFFFFF"/>
                </a:solidFill>
                <a:latin typeface="Arial"/>
                <a:cs typeface="Arial"/>
              </a:rPr>
              <a:t> </a:t>
            </a:r>
            <a:r>
              <a:rPr sz="1800" spc="-50" dirty="0">
                <a:solidFill>
                  <a:srgbClr val="FFFFFF"/>
                </a:solidFill>
                <a:latin typeface="Arial"/>
                <a:cs typeface="Arial"/>
              </a:rPr>
              <a:t>sexuality</a:t>
            </a:r>
            <a:r>
              <a:rPr sz="1800" spc="-100" dirty="0">
                <a:solidFill>
                  <a:srgbClr val="FFFFFF"/>
                </a:solidFill>
                <a:latin typeface="Arial"/>
                <a:cs typeface="Arial"/>
              </a:rPr>
              <a:t> </a:t>
            </a:r>
            <a:r>
              <a:rPr sz="1800" spc="-10" dirty="0">
                <a:solidFill>
                  <a:srgbClr val="FFFFFF"/>
                </a:solidFill>
                <a:latin typeface="Arial"/>
                <a:cs typeface="Arial"/>
              </a:rPr>
              <a:t>or</a:t>
            </a:r>
            <a:r>
              <a:rPr sz="1800" spc="-105" dirty="0">
                <a:solidFill>
                  <a:srgbClr val="FFFFFF"/>
                </a:solidFill>
                <a:latin typeface="Arial"/>
                <a:cs typeface="Arial"/>
              </a:rPr>
              <a:t> </a:t>
            </a:r>
            <a:r>
              <a:rPr sz="1800" dirty="0">
                <a:solidFill>
                  <a:srgbClr val="FFFFFF"/>
                </a:solidFill>
                <a:latin typeface="Arial"/>
                <a:cs typeface="Arial"/>
              </a:rPr>
              <a:t>political</a:t>
            </a:r>
            <a:r>
              <a:rPr sz="1800" spc="-100" dirty="0">
                <a:solidFill>
                  <a:srgbClr val="FFFFFF"/>
                </a:solidFill>
                <a:latin typeface="Arial"/>
                <a:cs typeface="Arial"/>
              </a:rPr>
              <a:t> </a:t>
            </a:r>
            <a:r>
              <a:rPr sz="1800" spc="-10" dirty="0">
                <a:solidFill>
                  <a:srgbClr val="FFFFFF"/>
                </a:solidFill>
                <a:latin typeface="Arial"/>
                <a:cs typeface="Arial"/>
              </a:rPr>
              <a:t>belief.</a:t>
            </a:r>
            <a:endParaRPr sz="1800" dirty="0">
              <a:latin typeface="Arial"/>
              <a:cs typeface="Arial"/>
            </a:endParaRPr>
          </a:p>
          <a:p>
            <a:pPr>
              <a:lnSpc>
                <a:spcPct val="100000"/>
              </a:lnSpc>
              <a:spcBef>
                <a:spcPts val="400"/>
              </a:spcBef>
            </a:pPr>
            <a:endParaRPr sz="1800" dirty="0">
              <a:latin typeface="Arial"/>
              <a:cs typeface="Arial"/>
            </a:endParaRPr>
          </a:p>
          <a:p>
            <a:pPr marL="12700" marR="72390">
              <a:lnSpc>
                <a:spcPct val="114599"/>
              </a:lnSpc>
              <a:spcBef>
                <a:spcPts val="5"/>
              </a:spcBef>
            </a:pPr>
            <a:r>
              <a:rPr sz="1800" spc="-95" dirty="0">
                <a:solidFill>
                  <a:srgbClr val="FFFFFF"/>
                </a:solidFill>
                <a:latin typeface="Arial"/>
                <a:cs typeface="Arial"/>
              </a:rPr>
              <a:t>StreetGames</a:t>
            </a:r>
            <a:r>
              <a:rPr sz="1800" spc="-110"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spc="-10" dirty="0">
                <a:solidFill>
                  <a:srgbClr val="FFFFFF"/>
                </a:solidFill>
                <a:latin typeface="Arial"/>
                <a:cs typeface="Arial"/>
              </a:rPr>
              <a:t>committed</a:t>
            </a:r>
            <a:r>
              <a:rPr sz="1800" spc="-105"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65" dirty="0">
                <a:solidFill>
                  <a:srgbClr val="FFFFFF"/>
                </a:solidFill>
                <a:latin typeface="Arial"/>
                <a:cs typeface="Arial"/>
              </a:rPr>
              <a:t>safeguarding</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10" dirty="0">
                <a:solidFill>
                  <a:srgbClr val="FFFFFF"/>
                </a:solidFill>
                <a:latin typeface="Arial"/>
                <a:cs typeface="Arial"/>
              </a:rPr>
              <a:t>promoting</a:t>
            </a:r>
            <a:r>
              <a:rPr sz="1800" spc="-105" dirty="0">
                <a:solidFill>
                  <a:srgbClr val="FFFFFF"/>
                </a:solidFill>
                <a:latin typeface="Arial"/>
                <a:cs typeface="Arial"/>
              </a:rPr>
              <a:t> </a:t>
            </a:r>
            <a:r>
              <a:rPr sz="1800" spc="-15" dirty="0">
                <a:solidFill>
                  <a:srgbClr val="FFFFFF"/>
                </a:solidFill>
                <a:latin typeface="Arial"/>
                <a:cs typeface="Arial"/>
              </a:rPr>
              <a:t>the</a:t>
            </a:r>
            <a:r>
              <a:rPr sz="1800" spc="-105" dirty="0">
                <a:solidFill>
                  <a:srgbClr val="FFFFFF"/>
                </a:solidFill>
                <a:latin typeface="Arial"/>
                <a:cs typeface="Arial"/>
              </a:rPr>
              <a:t> </a:t>
            </a:r>
            <a:r>
              <a:rPr sz="1800" spc="-45" dirty="0">
                <a:solidFill>
                  <a:srgbClr val="FFFFFF"/>
                </a:solidFill>
                <a:latin typeface="Arial"/>
                <a:cs typeface="Arial"/>
              </a:rPr>
              <a:t>welfare</a:t>
            </a:r>
            <a:r>
              <a:rPr sz="1800" spc="-105"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spc="-30" dirty="0">
                <a:solidFill>
                  <a:srgbClr val="FFFFFF"/>
                </a:solidFill>
                <a:latin typeface="Arial"/>
                <a:cs typeface="Arial"/>
              </a:rPr>
              <a:t>children</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45" dirty="0">
                <a:solidFill>
                  <a:srgbClr val="FFFFFF"/>
                </a:solidFill>
                <a:latin typeface="Arial"/>
                <a:cs typeface="Arial"/>
              </a:rPr>
              <a:t>vulnerable</a:t>
            </a:r>
            <a:r>
              <a:rPr sz="1800" spc="-105" dirty="0">
                <a:solidFill>
                  <a:srgbClr val="FFFFFF"/>
                </a:solidFill>
                <a:latin typeface="Arial"/>
                <a:cs typeface="Arial"/>
              </a:rPr>
              <a:t> </a:t>
            </a:r>
            <a:r>
              <a:rPr sz="1800" spc="-35" dirty="0">
                <a:solidFill>
                  <a:srgbClr val="FFFFFF"/>
                </a:solidFill>
                <a:latin typeface="Arial"/>
                <a:cs typeface="Arial"/>
              </a:rPr>
              <a:t>adults</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75" dirty="0">
                <a:solidFill>
                  <a:srgbClr val="FFFFFF"/>
                </a:solidFill>
                <a:latin typeface="Arial"/>
                <a:cs typeface="Arial"/>
              </a:rPr>
              <a:t>expects</a:t>
            </a:r>
            <a:r>
              <a:rPr sz="1800" spc="-110" dirty="0">
                <a:solidFill>
                  <a:srgbClr val="FFFFFF"/>
                </a:solidFill>
                <a:latin typeface="Arial"/>
                <a:cs typeface="Arial"/>
              </a:rPr>
              <a:t> </a:t>
            </a:r>
            <a:r>
              <a:rPr sz="1800" dirty="0">
                <a:solidFill>
                  <a:srgbClr val="FFFFFF"/>
                </a:solidFill>
                <a:latin typeface="Arial"/>
                <a:cs typeface="Arial"/>
              </a:rPr>
              <a:t>all</a:t>
            </a:r>
            <a:r>
              <a:rPr sz="1800" spc="-105" dirty="0">
                <a:solidFill>
                  <a:srgbClr val="FFFFFF"/>
                </a:solidFill>
                <a:latin typeface="Arial"/>
                <a:cs typeface="Arial"/>
              </a:rPr>
              <a:t> </a:t>
            </a:r>
            <a:r>
              <a:rPr sz="1800" spc="-65" dirty="0">
                <a:solidFill>
                  <a:srgbClr val="FFFFFF"/>
                </a:solidFill>
                <a:latin typeface="Arial"/>
                <a:cs typeface="Arial"/>
              </a:rPr>
              <a:t>employees</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10" dirty="0">
                <a:solidFill>
                  <a:srgbClr val="FFFFFF"/>
                </a:solidFill>
                <a:latin typeface="Arial"/>
                <a:cs typeface="Arial"/>
              </a:rPr>
              <a:t>volunteers </a:t>
            </a:r>
            <a:r>
              <a:rPr sz="1800" dirty="0">
                <a:solidFill>
                  <a:srgbClr val="FFFFFF"/>
                </a:solidFill>
                <a:latin typeface="Arial"/>
                <a:cs typeface="Arial"/>
              </a:rPr>
              <a:t>to</a:t>
            </a:r>
            <a:r>
              <a:rPr sz="1800" spc="-105" dirty="0">
                <a:solidFill>
                  <a:srgbClr val="FFFFFF"/>
                </a:solidFill>
                <a:latin typeface="Arial"/>
                <a:cs typeface="Arial"/>
              </a:rPr>
              <a:t> </a:t>
            </a:r>
            <a:r>
              <a:rPr sz="1800" spc="-85" dirty="0">
                <a:solidFill>
                  <a:srgbClr val="FFFFFF"/>
                </a:solidFill>
                <a:latin typeface="Arial"/>
                <a:cs typeface="Arial"/>
              </a:rPr>
              <a:t>share</a:t>
            </a:r>
            <a:r>
              <a:rPr sz="1800" spc="-100" dirty="0">
                <a:solidFill>
                  <a:srgbClr val="FFFFFF"/>
                </a:solidFill>
                <a:latin typeface="Arial"/>
                <a:cs typeface="Arial"/>
              </a:rPr>
              <a:t> </a:t>
            </a:r>
            <a:r>
              <a:rPr sz="1800" spc="-20" dirty="0">
                <a:solidFill>
                  <a:srgbClr val="FFFFFF"/>
                </a:solidFill>
                <a:latin typeface="Arial"/>
                <a:cs typeface="Arial"/>
              </a:rPr>
              <a:t>this</a:t>
            </a:r>
            <a:r>
              <a:rPr sz="1800" spc="-100" dirty="0">
                <a:solidFill>
                  <a:srgbClr val="FFFFFF"/>
                </a:solidFill>
                <a:latin typeface="Arial"/>
                <a:cs typeface="Arial"/>
              </a:rPr>
              <a:t> </a:t>
            </a:r>
            <a:r>
              <a:rPr sz="1800" spc="-10" dirty="0">
                <a:solidFill>
                  <a:srgbClr val="FFFFFF"/>
                </a:solidFill>
                <a:latin typeface="Arial"/>
                <a:cs typeface="Arial"/>
              </a:rPr>
              <a:t>commitment.</a:t>
            </a:r>
            <a:endParaRPr sz="1800" dirty="0">
              <a:latin typeface="Arial"/>
              <a:cs typeface="Arial"/>
            </a:endParaRPr>
          </a:p>
          <a:p>
            <a:pPr>
              <a:lnSpc>
                <a:spcPct val="100000"/>
              </a:lnSpc>
              <a:spcBef>
                <a:spcPts val="400"/>
              </a:spcBef>
            </a:pPr>
            <a:endParaRPr sz="1800" dirty="0">
              <a:latin typeface="Arial"/>
              <a:cs typeface="Arial"/>
            </a:endParaRPr>
          </a:p>
          <a:p>
            <a:pPr marL="12700" marR="5080">
              <a:lnSpc>
                <a:spcPct val="114599"/>
              </a:lnSpc>
              <a:spcBef>
                <a:spcPts val="5"/>
              </a:spcBef>
            </a:pPr>
            <a:r>
              <a:rPr sz="1800" spc="-210" dirty="0">
                <a:solidFill>
                  <a:srgbClr val="FFFFFF"/>
                </a:solidFill>
                <a:latin typeface="Arial"/>
                <a:cs typeface="Arial"/>
              </a:rPr>
              <a:t>We</a:t>
            </a:r>
            <a:r>
              <a:rPr sz="1800" spc="-114" dirty="0">
                <a:solidFill>
                  <a:srgbClr val="FFFFFF"/>
                </a:solidFill>
                <a:latin typeface="Arial"/>
                <a:cs typeface="Arial"/>
              </a:rPr>
              <a:t> </a:t>
            </a:r>
            <a:r>
              <a:rPr sz="1800" spc="-30" dirty="0">
                <a:solidFill>
                  <a:srgbClr val="FFFFFF"/>
                </a:solidFill>
                <a:latin typeface="Arial"/>
                <a:cs typeface="Arial"/>
              </a:rPr>
              <a:t>do</a:t>
            </a:r>
            <a:r>
              <a:rPr sz="1800" spc="-114" dirty="0">
                <a:solidFill>
                  <a:srgbClr val="FFFFFF"/>
                </a:solidFill>
                <a:latin typeface="Arial"/>
                <a:cs typeface="Arial"/>
              </a:rPr>
              <a:t> </a:t>
            </a:r>
            <a:r>
              <a:rPr sz="1800" dirty="0">
                <a:solidFill>
                  <a:srgbClr val="FFFFFF"/>
                </a:solidFill>
                <a:latin typeface="Arial"/>
                <a:cs typeface="Arial"/>
              </a:rPr>
              <a:t>not</a:t>
            </a:r>
            <a:r>
              <a:rPr sz="1800" spc="-110" dirty="0">
                <a:solidFill>
                  <a:srgbClr val="FFFFFF"/>
                </a:solidFill>
                <a:latin typeface="Arial"/>
                <a:cs typeface="Arial"/>
              </a:rPr>
              <a:t> </a:t>
            </a:r>
            <a:r>
              <a:rPr sz="1800" spc="-20" dirty="0">
                <a:solidFill>
                  <a:srgbClr val="FFFFFF"/>
                </a:solidFill>
                <a:latin typeface="Arial"/>
                <a:cs typeface="Arial"/>
              </a:rPr>
              <a:t>want</a:t>
            </a:r>
            <a:r>
              <a:rPr sz="1800" spc="-114" dirty="0">
                <a:solidFill>
                  <a:srgbClr val="FFFFFF"/>
                </a:solidFill>
                <a:latin typeface="Arial"/>
                <a:cs typeface="Arial"/>
              </a:rPr>
              <a:t> </a:t>
            </a:r>
            <a:r>
              <a:rPr sz="1800" spc="-20" dirty="0">
                <a:solidFill>
                  <a:srgbClr val="FFFFFF"/>
                </a:solidFill>
                <a:latin typeface="Arial"/>
                <a:cs typeface="Arial"/>
              </a:rPr>
              <a:t>recruitment</a:t>
            </a:r>
            <a:r>
              <a:rPr sz="1800" spc="-114" dirty="0">
                <a:solidFill>
                  <a:srgbClr val="FFFFFF"/>
                </a:solidFill>
                <a:latin typeface="Arial"/>
                <a:cs typeface="Arial"/>
              </a:rPr>
              <a:t> </a:t>
            </a:r>
            <a:r>
              <a:rPr sz="1800" dirty="0">
                <a:solidFill>
                  <a:srgbClr val="FFFFFF"/>
                </a:solidFill>
                <a:latin typeface="Arial"/>
                <a:cs typeface="Arial"/>
              </a:rPr>
              <a:t>for</a:t>
            </a:r>
            <a:r>
              <a:rPr sz="1800" spc="-110" dirty="0">
                <a:solidFill>
                  <a:srgbClr val="FFFFFF"/>
                </a:solidFill>
                <a:latin typeface="Arial"/>
                <a:cs typeface="Arial"/>
              </a:rPr>
              <a:t> </a:t>
            </a:r>
            <a:r>
              <a:rPr sz="1800" spc="-35" dirty="0">
                <a:solidFill>
                  <a:srgbClr val="FFFFFF"/>
                </a:solidFill>
                <a:latin typeface="Arial"/>
                <a:cs typeface="Arial"/>
              </a:rPr>
              <a:t>diversity</a:t>
            </a:r>
            <a:r>
              <a:rPr sz="1800" spc="-114" dirty="0">
                <a:solidFill>
                  <a:srgbClr val="FFFFFF"/>
                </a:solidFill>
                <a:latin typeface="Arial"/>
                <a:cs typeface="Arial"/>
              </a:rPr>
              <a:t> </a:t>
            </a:r>
            <a:r>
              <a:rPr sz="1800" dirty="0">
                <a:solidFill>
                  <a:srgbClr val="FFFFFF"/>
                </a:solidFill>
                <a:latin typeface="Arial"/>
                <a:cs typeface="Arial"/>
              </a:rPr>
              <a:t>to</a:t>
            </a:r>
            <a:r>
              <a:rPr sz="1800" spc="-110" dirty="0">
                <a:solidFill>
                  <a:srgbClr val="FFFFFF"/>
                </a:solidFill>
                <a:latin typeface="Arial"/>
                <a:cs typeface="Arial"/>
              </a:rPr>
              <a:t> </a:t>
            </a:r>
            <a:r>
              <a:rPr sz="1800" spc="-35" dirty="0">
                <a:solidFill>
                  <a:srgbClr val="FFFFFF"/>
                </a:solidFill>
                <a:latin typeface="Arial"/>
                <a:cs typeface="Arial"/>
              </a:rPr>
              <a:t>simply</a:t>
            </a:r>
            <a:r>
              <a:rPr sz="1800" spc="-114" dirty="0">
                <a:solidFill>
                  <a:srgbClr val="FFFFFF"/>
                </a:solidFill>
                <a:latin typeface="Arial"/>
                <a:cs typeface="Arial"/>
              </a:rPr>
              <a:t> </a:t>
            </a:r>
            <a:r>
              <a:rPr sz="1800" spc="-70" dirty="0">
                <a:solidFill>
                  <a:srgbClr val="FFFFFF"/>
                </a:solidFill>
                <a:latin typeface="Arial"/>
                <a:cs typeface="Arial"/>
              </a:rPr>
              <a:t>be</a:t>
            </a:r>
            <a:r>
              <a:rPr sz="1800" spc="-114" dirty="0">
                <a:solidFill>
                  <a:srgbClr val="FFFFFF"/>
                </a:solidFill>
                <a:latin typeface="Arial"/>
                <a:cs typeface="Arial"/>
              </a:rPr>
              <a:t> </a:t>
            </a:r>
            <a:r>
              <a:rPr sz="1800" spc="-100" dirty="0">
                <a:solidFill>
                  <a:srgbClr val="FFFFFF"/>
                </a:solidFill>
                <a:latin typeface="Arial"/>
                <a:cs typeface="Arial"/>
              </a:rPr>
              <a:t>a</a:t>
            </a:r>
            <a:r>
              <a:rPr sz="1800" spc="-110" dirty="0">
                <a:solidFill>
                  <a:srgbClr val="FFFFFF"/>
                </a:solidFill>
                <a:latin typeface="Arial"/>
                <a:cs typeface="Arial"/>
              </a:rPr>
              <a:t> </a:t>
            </a:r>
            <a:r>
              <a:rPr sz="1800" dirty="0">
                <a:solidFill>
                  <a:srgbClr val="FFFFFF"/>
                </a:solidFill>
                <a:latin typeface="Arial"/>
                <a:cs typeface="Arial"/>
              </a:rPr>
              <a:t>tick</a:t>
            </a:r>
            <a:r>
              <a:rPr sz="1800" spc="-114" dirty="0">
                <a:solidFill>
                  <a:srgbClr val="FFFFFF"/>
                </a:solidFill>
                <a:latin typeface="Arial"/>
                <a:cs typeface="Arial"/>
              </a:rPr>
              <a:t> </a:t>
            </a:r>
            <a:r>
              <a:rPr sz="1800" spc="-55" dirty="0">
                <a:solidFill>
                  <a:srgbClr val="FFFFFF"/>
                </a:solidFill>
                <a:latin typeface="Arial"/>
                <a:cs typeface="Arial"/>
              </a:rPr>
              <a:t>box</a:t>
            </a:r>
            <a:r>
              <a:rPr sz="1800" spc="-114" dirty="0">
                <a:solidFill>
                  <a:srgbClr val="FFFFFF"/>
                </a:solidFill>
                <a:latin typeface="Arial"/>
                <a:cs typeface="Arial"/>
              </a:rPr>
              <a:t> </a:t>
            </a:r>
            <a:r>
              <a:rPr sz="1800" spc="-85" dirty="0">
                <a:solidFill>
                  <a:srgbClr val="FFFFFF"/>
                </a:solidFill>
                <a:latin typeface="Arial"/>
                <a:cs typeface="Arial"/>
              </a:rPr>
              <a:t>exercise</a:t>
            </a:r>
            <a:r>
              <a:rPr sz="1800" spc="-110" dirty="0">
                <a:solidFill>
                  <a:srgbClr val="FFFFFF"/>
                </a:solidFill>
                <a:latin typeface="Arial"/>
                <a:cs typeface="Arial"/>
              </a:rPr>
              <a:t> </a:t>
            </a:r>
            <a:r>
              <a:rPr sz="1800" dirty="0">
                <a:solidFill>
                  <a:srgbClr val="FFFFFF"/>
                </a:solidFill>
                <a:latin typeface="Arial"/>
                <a:cs typeface="Arial"/>
              </a:rPr>
              <a:t>at</a:t>
            </a:r>
            <a:r>
              <a:rPr sz="1800" spc="-114" dirty="0">
                <a:solidFill>
                  <a:srgbClr val="FFFFFF"/>
                </a:solidFill>
                <a:latin typeface="Arial"/>
                <a:cs typeface="Arial"/>
              </a:rPr>
              <a:t> </a:t>
            </a:r>
            <a:r>
              <a:rPr sz="1800" spc="-90" dirty="0">
                <a:solidFill>
                  <a:srgbClr val="FFFFFF"/>
                </a:solidFill>
                <a:latin typeface="Arial"/>
                <a:cs typeface="Arial"/>
              </a:rPr>
              <a:t>StreetGames,</a:t>
            </a:r>
            <a:r>
              <a:rPr sz="1800" spc="-110" dirty="0">
                <a:solidFill>
                  <a:srgbClr val="FFFFFF"/>
                </a:solidFill>
                <a:latin typeface="Arial"/>
                <a:cs typeface="Arial"/>
              </a:rPr>
              <a:t> </a:t>
            </a:r>
            <a:r>
              <a:rPr sz="1800" spc="70" dirty="0">
                <a:solidFill>
                  <a:srgbClr val="FFFFFF"/>
                </a:solidFill>
                <a:latin typeface="Arial"/>
                <a:cs typeface="Arial"/>
              </a:rPr>
              <a:t>it</a:t>
            </a:r>
            <a:r>
              <a:rPr sz="1800" spc="-114" dirty="0">
                <a:solidFill>
                  <a:srgbClr val="FFFFFF"/>
                </a:solidFill>
                <a:latin typeface="Arial"/>
                <a:cs typeface="Arial"/>
              </a:rPr>
              <a:t> </a:t>
            </a:r>
            <a:r>
              <a:rPr sz="1800" spc="-65" dirty="0">
                <a:solidFill>
                  <a:srgbClr val="FFFFFF"/>
                </a:solidFill>
                <a:latin typeface="Arial"/>
                <a:cs typeface="Arial"/>
              </a:rPr>
              <a:t>is</a:t>
            </a:r>
            <a:r>
              <a:rPr sz="1800" spc="-114"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dirty="0">
                <a:solidFill>
                  <a:srgbClr val="FFFFFF"/>
                </a:solidFill>
                <a:latin typeface="Arial"/>
                <a:cs typeface="Arial"/>
              </a:rPr>
              <a:t>right</a:t>
            </a:r>
            <a:r>
              <a:rPr sz="1800" spc="-114" dirty="0">
                <a:solidFill>
                  <a:srgbClr val="FFFFFF"/>
                </a:solidFill>
                <a:latin typeface="Arial"/>
                <a:cs typeface="Arial"/>
              </a:rPr>
              <a:t> </a:t>
            </a:r>
            <a:r>
              <a:rPr sz="1800" spc="-10" dirty="0">
                <a:solidFill>
                  <a:srgbClr val="FFFFFF"/>
                </a:solidFill>
                <a:latin typeface="Arial"/>
                <a:cs typeface="Arial"/>
              </a:rPr>
              <a:t>thing</a:t>
            </a:r>
            <a:r>
              <a:rPr sz="1800" spc="-114" dirty="0">
                <a:solidFill>
                  <a:srgbClr val="FFFFFF"/>
                </a:solidFill>
                <a:latin typeface="Arial"/>
                <a:cs typeface="Arial"/>
              </a:rPr>
              <a:t> </a:t>
            </a:r>
            <a:r>
              <a:rPr sz="1800" dirty="0">
                <a:solidFill>
                  <a:srgbClr val="FFFFFF"/>
                </a:solidFill>
                <a:latin typeface="Arial"/>
                <a:cs typeface="Arial"/>
              </a:rPr>
              <a:t>to</a:t>
            </a:r>
            <a:r>
              <a:rPr sz="1800" spc="-110" dirty="0">
                <a:solidFill>
                  <a:srgbClr val="FFFFFF"/>
                </a:solidFill>
                <a:latin typeface="Arial"/>
                <a:cs typeface="Arial"/>
              </a:rPr>
              <a:t> </a:t>
            </a:r>
            <a:r>
              <a:rPr sz="1800" spc="-30" dirty="0">
                <a:solidFill>
                  <a:srgbClr val="FFFFFF"/>
                </a:solidFill>
                <a:latin typeface="Arial"/>
                <a:cs typeface="Arial"/>
              </a:rPr>
              <a:t>do</a:t>
            </a:r>
            <a:r>
              <a:rPr sz="1800" spc="-114" dirty="0">
                <a:solidFill>
                  <a:srgbClr val="FFFFFF"/>
                </a:solidFill>
                <a:latin typeface="Arial"/>
                <a:cs typeface="Arial"/>
              </a:rPr>
              <a:t> </a:t>
            </a:r>
            <a:r>
              <a:rPr sz="1800" spc="-55" dirty="0">
                <a:solidFill>
                  <a:srgbClr val="FFFFFF"/>
                </a:solidFill>
                <a:latin typeface="Arial"/>
                <a:cs typeface="Arial"/>
              </a:rPr>
              <a:t>and</a:t>
            </a:r>
            <a:r>
              <a:rPr sz="1800" spc="-110" dirty="0">
                <a:solidFill>
                  <a:srgbClr val="FFFFFF"/>
                </a:solidFill>
                <a:latin typeface="Arial"/>
                <a:cs typeface="Arial"/>
              </a:rPr>
              <a:t> </a:t>
            </a:r>
            <a:r>
              <a:rPr sz="1800" spc="-15" dirty="0">
                <a:solidFill>
                  <a:srgbClr val="FFFFFF"/>
                </a:solidFill>
                <a:latin typeface="Arial"/>
                <a:cs typeface="Arial"/>
              </a:rPr>
              <a:t>the</a:t>
            </a:r>
            <a:r>
              <a:rPr sz="1800" spc="-114" dirty="0">
                <a:solidFill>
                  <a:srgbClr val="FFFFFF"/>
                </a:solidFill>
                <a:latin typeface="Arial"/>
                <a:cs typeface="Arial"/>
              </a:rPr>
              <a:t> </a:t>
            </a:r>
            <a:r>
              <a:rPr sz="1800" spc="-50" dirty="0">
                <a:solidFill>
                  <a:srgbClr val="FFFFFF"/>
                </a:solidFill>
                <a:latin typeface="Arial"/>
                <a:cs typeface="Arial"/>
              </a:rPr>
              <a:t>smartest</a:t>
            </a:r>
            <a:r>
              <a:rPr sz="1800" spc="-114" dirty="0">
                <a:solidFill>
                  <a:srgbClr val="FFFFFF"/>
                </a:solidFill>
                <a:latin typeface="Arial"/>
                <a:cs typeface="Arial"/>
              </a:rPr>
              <a:t> </a:t>
            </a:r>
            <a:r>
              <a:rPr sz="1800" spc="-70" dirty="0">
                <a:solidFill>
                  <a:srgbClr val="FFFFFF"/>
                </a:solidFill>
                <a:latin typeface="Arial"/>
                <a:cs typeface="Arial"/>
              </a:rPr>
              <a:t>way</a:t>
            </a:r>
            <a:r>
              <a:rPr sz="1800" spc="-110" dirty="0">
                <a:solidFill>
                  <a:srgbClr val="FFFFFF"/>
                </a:solidFill>
                <a:latin typeface="Arial"/>
                <a:cs typeface="Arial"/>
              </a:rPr>
              <a:t> </a:t>
            </a:r>
            <a:r>
              <a:rPr sz="1800" dirty="0">
                <a:solidFill>
                  <a:srgbClr val="FFFFFF"/>
                </a:solidFill>
                <a:latin typeface="Arial"/>
                <a:cs typeface="Arial"/>
              </a:rPr>
              <a:t>for</a:t>
            </a:r>
            <a:r>
              <a:rPr sz="1800" spc="-114" dirty="0">
                <a:solidFill>
                  <a:srgbClr val="FFFFFF"/>
                </a:solidFill>
                <a:latin typeface="Arial"/>
                <a:cs typeface="Arial"/>
              </a:rPr>
              <a:t> </a:t>
            </a:r>
            <a:r>
              <a:rPr sz="1800" spc="-100" dirty="0">
                <a:solidFill>
                  <a:srgbClr val="FFFFFF"/>
                </a:solidFill>
                <a:latin typeface="Arial"/>
                <a:cs typeface="Arial"/>
              </a:rPr>
              <a:t>us</a:t>
            </a:r>
            <a:r>
              <a:rPr sz="1800" spc="-110" dirty="0">
                <a:solidFill>
                  <a:srgbClr val="FFFFFF"/>
                </a:solidFill>
                <a:latin typeface="Arial"/>
                <a:cs typeface="Arial"/>
              </a:rPr>
              <a:t> </a:t>
            </a:r>
            <a:r>
              <a:rPr sz="1800" dirty="0">
                <a:solidFill>
                  <a:srgbClr val="FFFFFF"/>
                </a:solidFill>
                <a:latin typeface="Arial"/>
                <a:cs typeface="Arial"/>
              </a:rPr>
              <a:t>to</a:t>
            </a:r>
            <a:r>
              <a:rPr sz="1800" spc="-114" dirty="0">
                <a:solidFill>
                  <a:srgbClr val="FFFFFF"/>
                </a:solidFill>
                <a:latin typeface="Arial"/>
                <a:cs typeface="Arial"/>
              </a:rPr>
              <a:t> </a:t>
            </a:r>
            <a:r>
              <a:rPr sz="1800" spc="-25" dirty="0">
                <a:solidFill>
                  <a:srgbClr val="FFFFFF"/>
                </a:solidFill>
                <a:latin typeface="Arial"/>
                <a:cs typeface="Arial"/>
              </a:rPr>
              <a:t>do our</a:t>
            </a:r>
            <a:r>
              <a:rPr sz="1800" spc="-100" dirty="0">
                <a:solidFill>
                  <a:srgbClr val="FFFFFF"/>
                </a:solidFill>
                <a:latin typeface="Arial"/>
                <a:cs typeface="Arial"/>
              </a:rPr>
              <a:t> </a:t>
            </a:r>
            <a:r>
              <a:rPr sz="1800" spc="-85" dirty="0">
                <a:solidFill>
                  <a:srgbClr val="FFFFFF"/>
                </a:solidFill>
                <a:latin typeface="Arial"/>
                <a:cs typeface="Arial"/>
              </a:rPr>
              <a:t>business</a:t>
            </a:r>
            <a:r>
              <a:rPr lang="en-GB" spc="-85" dirty="0">
                <a:solidFill>
                  <a:srgbClr val="FFFFFF"/>
                </a:solidFill>
                <a:latin typeface="Arial"/>
                <a:cs typeface="Arial"/>
              </a:rPr>
              <a:t> and enabling us to be </a:t>
            </a:r>
            <a:r>
              <a:rPr sz="1800" spc="-45" dirty="0">
                <a:solidFill>
                  <a:srgbClr val="FFFFFF"/>
                </a:solidFill>
                <a:latin typeface="Arial"/>
                <a:cs typeface="Arial"/>
              </a:rPr>
              <a:t>representative</a:t>
            </a:r>
            <a:r>
              <a:rPr sz="1800" spc="-110" dirty="0">
                <a:solidFill>
                  <a:srgbClr val="FFFFFF"/>
                </a:solidFill>
                <a:latin typeface="Arial"/>
                <a:cs typeface="Arial"/>
              </a:rPr>
              <a:t> </a:t>
            </a:r>
            <a:r>
              <a:rPr sz="1800" spc="-10" dirty="0">
                <a:solidFill>
                  <a:srgbClr val="FFFFFF"/>
                </a:solidFill>
                <a:latin typeface="Arial"/>
                <a:cs typeface="Arial"/>
              </a:rPr>
              <a:t>of</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lang="en-GB" sz="1800" spc="-55" dirty="0">
                <a:solidFill>
                  <a:srgbClr val="FFFFFF"/>
                </a:solidFill>
                <a:latin typeface="Arial"/>
                <a:cs typeface="Arial"/>
              </a:rPr>
              <a:t>communities</a:t>
            </a:r>
            <a:r>
              <a:rPr sz="1800" spc="-110" dirty="0">
                <a:solidFill>
                  <a:srgbClr val="FFFFFF"/>
                </a:solidFill>
                <a:latin typeface="Arial"/>
                <a:cs typeface="Arial"/>
              </a:rPr>
              <a:t> </a:t>
            </a:r>
            <a:r>
              <a:rPr sz="1800" spc="-70" dirty="0">
                <a:solidFill>
                  <a:srgbClr val="FFFFFF"/>
                </a:solidFill>
                <a:latin typeface="Arial"/>
                <a:cs typeface="Arial"/>
              </a:rPr>
              <a:t>we</a:t>
            </a:r>
            <a:r>
              <a:rPr sz="1800" spc="-110" dirty="0">
                <a:solidFill>
                  <a:srgbClr val="FFFFFF"/>
                </a:solidFill>
                <a:latin typeface="Arial"/>
                <a:cs typeface="Arial"/>
              </a:rPr>
              <a:t> </a:t>
            </a:r>
            <a:r>
              <a:rPr sz="1800" spc="-90" dirty="0">
                <a:solidFill>
                  <a:srgbClr val="FFFFFF"/>
                </a:solidFill>
                <a:latin typeface="Arial"/>
                <a:cs typeface="Arial"/>
              </a:rPr>
              <a:t>serve,</a:t>
            </a:r>
            <a:r>
              <a:rPr sz="1800" spc="-110" dirty="0">
                <a:solidFill>
                  <a:srgbClr val="FFFFFF"/>
                </a:solidFill>
                <a:latin typeface="Arial"/>
                <a:cs typeface="Arial"/>
              </a:rPr>
              <a:t> </a:t>
            </a:r>
            <a:r>
              <a:rPr sz="1800" spc="-55" dirty="0">
                <a:solidFill>
                  <a:srgbClr val="FFFFFF"/>
                </a:solidFill>
                <a:latin typeface="Arial"/>
                <a:cs typeface="Arial"/>
              </a:rPr>
              <a:t>and</a:t>
            </a:r>
            <a:r>
              <a:rPr sz="1800" spc="-110" dirty="0">
                <a:solidFill>
                  <a:srgbClr val="FFFFFF"/>
                </a:solidFill>
                <a:latin typeface="Arial"/>
                <a:cs typeface="Arial"/>
              </a:rPr>
              <a:t> </a:t>
            </a:r>
            <a:r>
              <a:rPr sz="1800" spc="-40" dirty="0">
                <a:solidFill>
                  <a:srgbClr val="FFFFFF"/>
                </a:solidFill>
                <a:latin typeface="Arial"/>
                <a:cs typeface="Arial"/>
              </a:rPr>
              <a:t>creating</a:t>
            </a:r>
            <a:r>
              <a:rPr sz="1800" spc="-110" dirty="0">
                <a:solidFill>
                  <a:srgbClr val="FFFFFF"/>
                </a:solidFill>
                <a:latin typeface="Arial"/>
                <a:cs typeface="Arial"/>
              </a:rPr>
              <a:t> </a:t>
            </a:r>
            <a:r>
              <a:rPr sz="1800" spc="-100" dirty="0">
                <a:solidFill>
                  <a:srgbClr val="FFFFFF"/>
                </a:solidFill>
                <a:latin typeface="Arial"/>
                <a:cs typeface="Arial"/>
              </a:rPr>
              <a:t>a</a:t>
            </a:r>
            <a:r>
              <a:rPr sz="1800" spc="-110" dirty="0">
                <a:solidFill>
                  <a:srgbClr val="FFFFFF"/>
                </a:solidFill>
                <a:latin typeface="Arial"/>
                <a:cs typeface="Arial"/>
              </a:rPr>
              <a:t> </a:t>
            </a:r>
            <a:r>
              <a:rPr sz="1800" spc="-65" dirty="0">
                <a:solidFill>
                  <a:srgbClr val="FFFFFF"/>
                </a:solidFill>
                <a:latin typeface="Arial"/>
                <a:cs typeface="Arial"/>
              </a:rPr>
              <a:t>diverse</a:t>
            </a:r>
            <a:r>
              <a:rPr sz="1800" spc="-110" dirty="0">
                <a:solidFill>
                  <a:srgbClr val="FFFFFF"/>
                </a:solidFill>
                <a:latin typeface="Arial"/>
                <a:cs typeface="Arial"/>
              </a:rPr>
              <a:t> </a:t>
            </a:r>
            <a:r>
              <a:rPr sz="1800" spc="-40" dirty="0">
                <a:solidFill>
                  <a:srgbClr val="FFFFFF"/>
                </a:solidFill>
                <a:latin typeface="Arial"/>
                <a:cs typeface="Arial"/>
              </a:rPr>
              <a:t>team</a:t>
            </a:r>
            <a:r>
              <a:rPr sz="1800" spc="-110" dirty="0">
                <a:solidFill>
                  <a:srgbClr val="FFFFFF"/>
                </a:solidFill>
                <a:latin typeface="Arial"/>
                <a:cs typeface="Arial"/>
              </a:rPr>
              <a:t> </a:t>
            </a:r>
            <a:r>
              <a:rPr sz="1800" spc="-65" dirty="0">
                <a:solidFill>
                  <a:srgbClr val="FFFFFF"/>
                </a:solidFill>
                <a:latin typeface="Arial"/>
                <a:cs typeface="Arial"/>
              </a:rPr>
              <a:t>is</a:t>
            </a:r>
            <a:r>
              <a:rPr sz="1800" spc="-110" dirty="0">
                <a:solidFill>
                  <a:srgbClr val="FFFFFF"/>
                </a:solidFill>
                <a:latin typeface="Arial"/>
                <a:cs typeface="Arial"/>
              </a:rPr>
              <a:t> </a:t>
            </a:r>
            <a:r>
              <a:rPr sz="1800" dirty="0">
                <a:solidFill>
                  <a:srgbClr val="FFFFFF"/>
                </a:solidFill>
                <a:latin typeface="Arial"/>
                <a:cs typeface="Arial"/>
              </a:rPr>
              <a:t>in</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spc="-55" dirty="0">
                <a:solidFill>
                  <a:srgbClr val="FFFFFF"/>
                </a:solidFill>
                <a:latin typeface="Arial"/>
                <a:cs typeface="Arial"/>
              </a:rPr>
              <a:t>best</a:t>
            </a:r>
            <a:r>
              <a:rPr sz="1800" spc="-110" dirty="0">
                <a:solidFill>
                  <a:srgbClr val="FFFFFF"/>
                </a:solidFill>
                <a:latin typeface="Arial"/>
                <a:cs typeface="Arial"/>
              </a:rPr>
              <a:t> </a:t>
            </a:r>
            <a:r>
              <a:rPr sz="1800" spc="-25" dirty="0">
                <a:solidFill>
                  <a:srgbClr val="FFFFFF"/>
                </a:solidFill>
                <a:latin typeface="Arial"/>
                <a:cs typeface="Arial"/>
              </a:rPr>
              <a:t>interest</a:t>
            </a:r>
            <a:r>
              <a:rPr sz="1800" spc="-110"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lang="en-GB" sz="1800" spc="-105" dirty="0">
                <a:solidFill>
                  <a:srgbClr val="FFFFFF"/>
                </a:solidFill>
                <a:latin typeface="Arial"/>
                <a:cs typeface="Arial"/>
              </a:rPr>
              <a:t>all </a:t>
            </a:r>
            <a:r>
              <a:rPr sz="1800" spc="-25" dirty="0">
                <a:solidFill>
                  <a:srgbClr val="FFFFFF"/>
                </a:solidFill>
                <a:latin typeface="Arial"/>
                <a:cs typeface="Arial"/>
              </a:rPr>
              <a:t>our </a:t>
            </a:r>
            <a:r>
              <a:rPr sz="1800" spc="-10" dirty="0">
                <a:solidFill>
                  <a:srgbClr val="FFFFFF"/>
                </a:solidFill>
                <a:latin typeface="Arial"/>
                <a:cs typeface="Arial"/>
              </a:rPr>
              <a:t>stakeholders.</a:t>
            </a:r>
            <a:endParaRPr sz="1800" dirty="0">
              <a:latin typeface="Arial"/>
              <a:cs typeface="Arial"/>
            </a:endParaRPr>
          </a:p>
          <a:p>
            <a:pPr>
              <a:lnSpc>
                <a:spcPct val="100000"/>
              </a:lnSpc>
            </a:pPr>
            <a:endParaRPr sz="1800" dirty="0">
              <a:latin typeface="Arial"/>
              <a:cs typeface="Arial"/>
            </a:endParaRPr>
          </a:p>
          <a:p>
            <a:pPr>
              <a:lnSpc>
                <a:spcPct val="100000"/>
              </a:lnSpc>
              <a:spcBef>
                <a:spcPts val="120"/>
              </a:spcBef>
            </a:pPr>
            <a:endParaRPr sz="1800" dirty="0">
              <a:latin typeface="Arial"/>
              <a:cs typeface="Arial"/>
            </a:endParaRPr>
          </a:p>
          <a:p>
            <a:pPr marL="12700">
              <a:lnSpc>
                <a:spcPct val="100000"/>
              </a:lnSpc>
              <a:spcBef>
                <a:spcPts val="5"/>
              </a:spcBef>
            </a:pPr>
            <a:r>
              <a:rPr sz="4000" b="1" spc="-190" dirty="0">
                <a:solidFill>
                  <a:srgbClr val="FFFFFF"/>
                </a:solidFill>
                <a:latin typeface="Arial"/>
                <a:cs typeface="Arial"/>
              </a:rPr>
              <a:t>MORE</a:t>
            </a:r>
            <a:r>
              <a:rPr sz="4000" b="1" spc="-509" dirty="0">
                <a:solidFill>
                  <a:srgbClr val="FFFFFF"/>
                </a:solidFill>
                <a:latin typeface="Arial"/>
                <a:cs typeface="Arial"/>
              </a:rPr>
              <a:t> </a:t>
            </a:r>
            <a:r>
              <a:rPr sz="4000" b="1" spc="-35" dirty="0">
                <a:solidFill>
                  <a:srgbClr val="FFFFFF"/>
                </a:solidFill>
                <a:latin typeface="Arial"/>
                <a:cs typeface="Arial"/>
              </a:rPr>
              <a:t>INFORMATION</a:t>
            </a:r>
            <a:endParaRPr sz="4000" dirty="0">
              <a:latin typeface="Arial"/>
              <a:cs typeface="Arial"/>
            </a:endParaRPr>
          </a:p>
          <a:p>
            <a:pPr marL="58419" marR="7271384" indent="-46355">
              <a:lnSpc>
                <a:spcPct val="114599"/>
              </a:lnSpc>
              <a:spcBef>
                <a:spcPts val="3090"/>
              </a:spcBef>
            </a:pPr>
            <a:r>
              <a:rPr sz="1800" spc="-10" dirty="0">
                <a:solidFill>
                  <a:srgbClr val="FFFFFF"/>
                </a:solidFill>
                <a:latin typeface="Arial"/>
                <a:cs typeface="Arial"/>
              </a:rPr>
              <a:t>If</a:t>
            </a:r>
            <a:r>
              <a:rPr sz="1800" spc="-105" dirty="0">
                <a:solidFill>
                  <a:srgbClr val="FFFFFF"/>
                </a:solidFill>
                <a:latin typeface="Arial"/>
                <a:cs typeface="Arial"/>
              </a:rPr>
              <a:t> </a:t>
            </a:r>
            <a:r>
              <a:rPr sz="1800" spc="-30" dirty="0">
                <a:solidFill>
                  <a:srgbClr val="FFFFFF"/>
                </a:solidFill>
                <a:latin typeface="Arial"/>
                <a:cs typeface="Arial"/>
              </a:rPr>
              <a:t>you’d</a:t>
            </a:r>
            <a:r>
              <a:rPr sz="1800" spc="-105" dirty="0">
                <a:solidFill>
                  <a:srgbClr val="FFFFFF"/>
                </a:solidFill>
                <a:latin typeface="Arial"/>
                <a:cs typeface="Arial"/>
              </a:rPr>
              <a:t> </a:t>
            </a:r>
            <a:r>
              <a:rPr sz="1800" spc="-10" dirty="0">
                <a:solidFill>
                  <a:srgbClr val="FFFFFF"/>
                </a:solidFill>
                <a:latin typeface="Arial"/>
                <a:cs typeface="Arial"/>
              </a:rPr>
              <a:t>like</a:t>
            </a:r>
            <a:r>
              <a:rPr sz="1800" spc="-100"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30" dirty="0">
                <a:solidFill>
                  <a:srgbClr val="FFFFFF"/>
                </a:solidFill>
                <a:latin typeface="Arial"/>
                <a:cs typeface="Arial"/>
              </a:rPr>
              <a:t>know</a:t>
            </a:r>
            <a:r>
              <a:rPr sz="1800" spc="-100" dirty="0">
                <a:solidFill>
                  <a:srgbClr val="FFFFFF"/>
                </a:solidFill>
                <a:latin typeface="Arial"/>
                <a:cs typeface="Arial"/>
              </a:rPr>
              <a:t> </a:t>
            </a:r>
            <a:r>
              <a:rPr sz="1800" spc="-45" dirty="0">
                <a:solidFill>
                  <a:srgbClr val="FFFFFF"/>
                </a:solidFill>
                <a:latin typeface="Arial"/>
                <a:cs typeface="Arial"/>
              </a:rPr>
              <a:t>more</a:t>
            </a:r>
            <a:r>
              <a:rPr sz="1800" spc="-105" dirty="0">
                <a:solidFill>
                  <a:srgbClr val="FFFFFF"/>
                </a:solidFill>
                <a:latin typeface="Arial"/>
                <a:cs typeface="Arial"/>
              </a:rPr>
              <a:t> </a:t>
            </a:r>
            <a:r>
              <a:rPr sz="1800" spc="-25" dirty="0">
                <a:solidFill>
                  <a:srgbClr val="FFFFFF"/>
                </a:solidFill>
                <a:latin typeface="Arial"/>
                <a:cs typeface="Arial"/>
              </a:rPr>
              <a:t>about</a:t>
            </a:r>
            <a:r>
              <a:rPr sz="1800" spc="-100" dirty="0">
                <a:solidFill>
                  <a:srgbClr val="FFFFFF"/>
                </a:solidFill>
                <a:latin typeface="Arial"/>
                <a:cs typeface="Arial"/>
              </a:rPr>
              <a:t> </a:t>
            </a:r>
            <a:r>
              <a:rPr sz="1800" spc="-95" dirty="0">
                <a:solidFill>
                  <a:srgbClr val="FFFFFF"/>
                </a:solidFill>
                <a:latin typeface="Arial"/>
                <a:cs typeface="Arial"/>
              </a:rPr>
              <a:t>StreetGames</a:t>
            </a:r>
            <a:r>
              <a:rPr sz="1800" spc="-105" dirty="0">
                <a:solidFill>
                  <a:srgbClr val="FFFFFF"/>
                </a:solidFill>
                <a:latin typeface="Arial"/>
                <a:cs typeface="Arial"/>
              </a:rPr>
              <a:t> </a:t>
            </a:r>
            <a:r>
              <a:rPr sz="1800" spc="-85" dirty="0">
                <a:solidFill>
                  <a:srgbClr val="FFFFFF"/>
                </a:solidFill>
                <a:latin typeface="Arial"/>
                <a:cs typeface="Arial"/>
              </a:rPr>
              <a:t>please</a:t>
            </a:r>
            <a:r>
              <a:rPr sz="1800" spc="-100" dirty="0">
                <a:solidFill>
                  <a:srgbClr val="FFFFFF"/>
                </a:solidFill>
                <a:latin typeface="Arial"/>
                <a:cs typeface="Arial"/>
              </a:rPr>
              <a:t> </a:t>
            </a:r>
            <a:r>
              <a:rPr sz="1800" spc="-20" dirty="0">
                <a:solidFill>
                  <a:srgbClr val="FFFFFF"/>
                </a:solidFill>
                <a:latin typeface="Arial"/>
                <a:cs typeface="Arial"/>
              </a:rPr>
              <a:t>visit</a:t>
            </a:r>
            <a:r>
              <a:rPr sz="1800" spc="-105" dirty="0">
                <a:solidFill>
                  <a:srgbClr val="FFFFFF"/>
                </a:solidFill>
                <a:latin typeface="Arial"/>
                <a:cs typeface="Arial"/>
              </a:rPr>
              <a:t> </a:t>
            </a:r>
            <a:r>
              <a:rPr sz="1800" spc="-25" dirty="0">
                <a:solidFill>
                  <a:srgbClr val="FFFFFF"/>
                </a:solidFill>
                <a:latin typeface="Arial"/>
                <a:cs typeface="Arial"/>
              </a:rPr>
              <a:t>our</a:t>
            </a:r>
            <a:r>
              <a:rPr sz="1800" spc="-100" dirty="0">
                <a:solidFill>
                  <a:srgbClr val="FFFFFF"/>
                </a:solidFill>
                <a:latin typeface="Arial"/>
                <a:cs typeface="Arial"/>
              </a:rPr>
              <a:t> </a:t>
            </a:r>
            <a:r>
              <a:rPr sz="1800" spc="-10" dirty="0">
                <a:solidFill>
                  <a:srgbClr val="FFFFFF"/>
                </a:solidFill>
                <a:latin typeface="Arial"/>
                <a:cs typeface="Arial"/>
              </a:rPr>
              <a:t>website: </a:t>
            </a:r>
            <a:r>
              <a:rPr sz="1800" u="heavy" spc="-10" dirty="0">
                <a:solidFill>
                  <a:srgbClr val="C7263D"/>
                </a:solidFill>
                <a:uFill>
                  <a:solidFill>
                    <a:srgbClr val="C7263D"/>
                  </a:solidFill>
                </a:uFill>
                <a:latin typeface="Arial"/>
                <a:cs typeface="Arial"/>
                <a:hlinkClick r:id="rId3"/>
              </a:rPr>
              <a:t>www.street</a:t>
            </a:r>
            <a:r>
              <a:rPr sz="1800" spc="-10" dirty="0">
                <a:solidFill>
                  <a:srgbClr val="C7263D"/>
                </a:solidFill>
                <a:latin typeface="Arial"/>
                <a:cs typeface="Arial"/>
                <a:hlinkClick r:id="rId3"/>
              </a:rPr>
              <a:t>g</a:t>
            </a:r>
            <a:r>
              <a:rPr sz="1800" u="heavy" spc="-10" dirty="0">
                <a:solidFill>
                  <a:srgbClr val="C7263D"/>
                </a:solidFill>
                <a:uFill>
                  <a:solidFill>
                    <a:srgbClr val="C7263D"/>
                  </a:solidFill>
                </a:uFill>
                <a:latin typeface="Arial"/>
                <a:cs typeface="Arial"/>
                <a:hlinkClick r:id="rId3"/>
              </a:rPr>
              <a:t>ames.org</a:t>
            </a:r>
            <a:endParaRPr sz="1800" dirty="0">
              <a:latin typeface="Arial"/>
              <a:cs typeface="Arial"/>
            </a:endParaRPr>
          </a:p>
          <a:p>
            <a:pPr>
              <a:lnSpc>
                <a:spcPct val="100000"/>
              </a:lnSpc>
              <a:spcBef>
                <a:spcPts val="405"/>
              </a:spcBef>
            </a:pPr>
            <a:endParaRPr sz="1800" dirty="0">
              <a:latin typeface="Arial"/>
              <a:cs typeface="Arial"/>
            </a:endParaRPr>
          </a:p>
          <a:p>
            <a:pPr marL="12700" marR="10132695">
              <a:lnSpc>
                <a:spcPct val="114599"/>
              </a:lnSpc>
            </a:pPr>
            <a:r>
              <a:rPr sz="1800" spc="-50" dirty="0">
                <a:solidFill>
                  <a:srgbClr val="FFFFFF"/>
                </a:solidFill>
                <a:latin typeface="Arial"/>
                <a:cs typeface="Arial"/>
              </a:rPr>
              <a:t>About</a:t>
            </a:r>
            <a:r>
              <a:rPr sz="1800" spc="-105" dirty="0">
                <a:solidFill>
                  <a:srgbClr val="FFFFFF"/>
                </a:solidFill>
                <a:latin typeface="Arial"/>
                <a:cs typeface="Arial"/>
              </a:rPr>
              <a:t> </a:t>
            </a:r>
            <a:r>
              <a:rPr sz="1800" spc="-95" dirty="0">
                <a:solidFill>
                  <a:srgbClr val="FFFFFF"/>
                </a:solidFill>
                <a:latin typeface="Arial"/>
                <a:cs typeface="Arial"/>
              </a:rPr>
              <a:t>StreetGames </a:t>
            </a:r>
            <a:r>
              <a:rPr sz="1800" spc="-55" dirty="0">
                <a:solidFill>
                  <a:srgbClr val="FFFFFF"/>
                </a:solidFill>
                <a:latin typeface="Arial"/>
                <a:cs typeface="Arial"/>
              </a:rPr>
              <a:t>and</a:t>
            </a:r>
            <a:r>
              <a:rPr sz="1800" spc="-95" dirty="0">
                <a:solidFill>
                  <a:srgbClr val="FFFFFF"/>
                </a:solidFill>
                <a:latin typeface="Arial"/>
                <a:cs typeface="Arial"/>
              </a:rPr>
              <a:t> </a:t>
            </a:r>
            <a:r>
              <a:rPr sz="1800" spc="-60" dirty="0">
                <a:solidFill>
                  <a:srgbClr val="FFFFFF"/>
                </a:solidFill>
                <a:latin typeface="Arial"/>
                <a:cs typeface="Arial"/>
              </a:rPr>
              <a:t>Doorstep</a:t>
            </a:r>
            <a:r>
              <a:rPr sz="1800" spc="-90" dirty="0">
                <a:solidFill>
                  <a:srgbClr val="FFFFFF"/>
                </a:solidFill>
                <a:latin typeface="Arial"/>
                <a:cs typeface="Arial"/>
              </a:rPr>
              <a:t> </a:t>
            </a:r>
            <a:r>
              <a:rPr sz="1800" spc="-10" dirty="0">
                <a:solidFill>
                  <a:srgbClr val="FFFFFF"/>
                </a:solidFill>
                <a:latin typeface="Arial"/>
                <a:cs typeface="Arial"/>
              </a:rPr>
              <a:t>Sport: </a:t>
            </a:r>
            <a:r>
              <a:rPr sz="1800" u="heavy" spc="-90" dirty="0">
                <a:solidFill>
                  <a:srgbClr val="C7263D"/>
                </a:solidFill>
                <a:uFill>
                  <a:solidFill>
                    <a:srgbClr val="C7263D"/>
                  </a:solidFill>
                </a:uFill>
                <a:latin typeface="Arial"/>
                <a:cs typeface="Arial"/>
                <a:hlinkClick r:id="rId4"/>
              </a:rPr>
              <a:t>Watch</a:t>
            </a:r>
            <a:r>
              <a:rPr sz="1800" u="heavy" spc="-114" dirty="0">
                <a:solidFill>
                  <a:srgbClr val="C7263D"/>
                </a:solidFill>
                <a:uFill>
                  <a:solidFill>
                    <a:srgbClr val="C7263D"/>
                  </a:solidFill>
                </a:uFill>
                <a:latin typeface="Arial"/>
                <a:cs typeface="Arial"/>
                <a:hlinkClick r:id="rId4"/>
              </a:rPr>
              <a:t> </a:t>
            </a:r>
            <a:r>
              <a:rPr sz="1800" u="heavy" spc="-25" dirty="0">
                <a:solidFill>
                  <a:srgbClr val="C7263D"/>
                </a:solidFill>
                <a:uFill>
                  <a:solidFill>
                    <a:srgbClr val="C7263D"/>
                  </a:solidFill>
                </a:uFill>
                <a:latin typeface="Arial"/>
                <a:cs typeface="Arial"/>
                <a:hlinkClick r:id="rId4"/>
              </a:rPr>
              <a:t>our</a:t>
            </a:r>
            <a:r>
              <a:rPr sz="1800" u="heavy" spc="-114" dirty="0">
                <a:solidFill>
                  <a:srgbClr val="C7263D"/>
                </a:solidFill>
                <a:uFill>
                  <a:solidFill>
                    <a:srgbClr val="C7263D"/>
                  </a:solidFill>
                </a:uFill>
                <a:latin typeface="Arial"/>
                <a:cs typeface="Arial"/>
                <a:hlinkClick r:id="rId4"/>
              </a:rPr>
              <a:t> </a:t>
            </a:r>
            <a:r>
              <a:rPr sz="1800" u="heavy" spc="-45" dirty="0">
                <a:solidFill>
                  <a:srgbClr val="C7263D"/>
                </a:solidFill>
                <a:uFill>
                  <a:solidFill>
                    <a:srgbClr val="C7263D"/>
                  </a:solidFill>
                </a:uFill>
                <a:latin typeface="Arial"/>
                <a:cs typeface="Arial"/>
                <a:hlinkClick r:id="rId4"/>
              </a:rPr>
              <a:t>video</a:t>
            </a:r>
            <a:r>
              <a:rPr sz="1800" u="heavy" spc="-110" dirty="0">
                <a:solidFill>
                  <a:srgbClr val="C7263D"/>
                </a:solidFill>
                <a:uFill>
                  <a:solidFill>
                    <a:srgbClr val="C7263D"/>
                  </a:solidFill>
                </a:uFill>
                <a:latin typeface="Arial"/>
                <a:cs typeface="Arial"/>
                <a:hlinkClick r:id="rId4"/>
              </a:rPr>
              <a:t> </a:t>
            </a:r>
            <a:r>
              <a:rPr sz="1800" u="heavy" spc="-20" dirty="0">
                <a:solidFill>
                  <a:srgbClr val="C7263D"/>
                </a:solidFill>
                <a:uFill>
                  <a:solidFill>
                    <a:srgbClr val="C7263D"/>
                  </a:solidFill>
                </a:uFill>
                <a:latin typeface="Arial"/>
                <a:cs typeface="Arial"/>
                <a:hlinkClick r:id="rId4"/>
              </a:rPr>
              <a:t>here.</a:t>
            </a:r>
            <a:endParaRPr sz="1800" dirty="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6</a:t>
            </a:fld>
            <a:endParaRPr spc="-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62061" y="0"/>
            <a:ext cx="7826375" cy="10287000"/>
          </a:xfrm>
          <a:custGeom>
            <a:avLst/>
            <a:gdLst/>
            <a:ahLst/>
            <a:cxnLst/>
            <a:rect l="l" t="t" r="r" b="b"/>
            <a:pathLst>
              <a:path w="7826375" h="10287000">
                <a:moveTo>
                  <a:pt x="7825937" y="10286999"/>
                </a:moveTo>
                <a:lnTo>
                  <a:pt x="0" y="10286999"/>
                </a:lnTo>
                <a:lnTo>
                  <a:pt x="0" y="0"/>
                </a:lnTo>
                <a:lnTo>
                  <a:pt x="7825937" y="0"/>
                </a:lnTo>
                <a:lnTo>
                  <a:pt x="7825937" y="10286999"/>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55893" rIns="0" bIns="0" rtlCol="0">
            <a:spAutoFit/>
          </a:bodyPr>
          <a:lstStyle/>
          <a:p>
            <a:pPr marL="12700">
              <a:lnSpc>
                <a:spcPct val="100000"/>
              </a:lnSpc>
              <a:spcBef>
                <a:spcPts val="100"/>
              </a:spcBef>
            </a:pPr>
            <a:r>
              <a:rPr spc="-225" dirty="0"/>
              <a:t>JOB</a:t>
            </a:r>
            <a:r>
              <a:rPr spc="-595" dirty="0"/>
              <a:t> </a:t>
            </a:r>
            <a:r>
              <a:rPr spc="-195" dirty="0"/>
              <a:t>DESCRIPTION</a:t>
            </a:r>
          </a:p>
        </p:txBody>
      </p:sp>
      <p:sp>
        <p:nvSpPr>
          <p:cNvPr id="4" name="object 4"/>
          <p:cNvSpPr/>
          <p:nvPr/>
        </p:nvSpPr>
        <p:spPr>
          <a:xfrm>
            <a:off x="1057275" y="252002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5" name="object 5"/>
          <p:cNvSpPr txBox="1"/>
          <p:nvPr/>
        </p:nvSpPr>
        <p:spPr>
          <a:xfrm>
            <a:off x="1016000" y="2705100"/>
            <a:ext cx="7828915" cy="7433060"/>
          </a:xfrm>
          <a:prstGeom prst="rect">
            <a:avLst/>
          </a:prstGeom>
        </p:spPr>
        <p:txBody>
          <a:bodyPr vert="horz" wrap="square" lIns="0" tIns="12700" rIns="0" bIns="0" rtlCol="0">
            <a:spAutoFit/>
          </a:bodyPr>
          <a:lstStyle/>
          <a:p>
            <a:pPr marL="40640" marR="1648460">
              <a:lnSpc>
                <a:spcPct val="114599"/>
              </a:lnSpc>
              <a:spcBef>
                <a:spcPts val="100"/>
              </a:spcBef>
            </a:pPr>
            <a:r>
              <a:rPr sz="1800" b="1" dirty="0">
                <a:solidFill>
                  <a:srgbClr val="FFFFFF"/>
                </a:solidFill>
                <a:latin typeface="Calibri"/>
                <a:cs typeface="Calibri"/>
              </a:rPr>
              <a:t>Job</a:t>
            </a:r>
            <a:r>
              <a:rPr sz="1800" b="1" spc="-25" dirty="0">
                <a:solidFill>
                  <a:srgbClr val="FFFFFF"/>
                </a:solidFill>
                <a:latin typeface="Calibri"/>
                <a:cs typeface="Calibri"/>
              </a:rPr>
              <a:t> </a:t>
            </a:r>
            <a:r>
              <a:rPr sz="1800" b="1" dirty="0">
                <a:solidFill>
                  <a:srgbClr val="FFFFFF"/>
                </a:solidFill>
                <a:latin typeface="Calibri"/>
                <a:cs typeface="Calibri"/>
              </a:rPr>
              <a:t>Title:</a:t>
            </a:r>
            <a:r>
              <a:rPr sz="1800" b="1" spc="-20" dirty="0">
                <a:solidFill>
                  <a:srgbClr val="FFFFFF"/>
                </a:solidFill>
                <a:latin typeface="Calibri"/>
                <a:cs typeface="Calibri"/>
              </a:rPr>
              <a:t> </a:t>
            </a:r>
            <a:r>
              <a:rPr lang="en-GB" sz="1800" b="1" dirty="0">
                <a:solidFill>
                  <a:schemeClr val="bg1"/>
                </a:solidFill>
                <a:effectLst/>
                <a:latin typeface="Calibri" panose="020F0502020204030204" pitchFamily="34" charset="0"/>
                <a:ea typeface="Times New Roman" panose="02020603050405020304" pitchFamily="18" charset="0"/>
              </a:rPr>
              <a:t>Doorstep Sport Fieldworker (North Wales)</a:t>
            </a:r>
            <a:endParaRPr lang="en-GB" sz="1800" b="1" spc="-20" dirty="0">
              <a:solidFill>
                <a:schemeClr val="bg1"/>
              </a:solidFill>
              <a:latin typeface="Calibri"/>
              <a:cs typeface="Calibri"/>
            </a:endParaRPr>
          </a:p>
          <a:p>
            <a:pPr marL="40640" marR="1648460">
              <a:lnSpc>
                <a:spcPct val="114599"/>
              </a:lnSpc>
              <a:spcBef>
                <a:spcPts val="100"/>
              </a:spcBef>
            </a:pPr>
            <a:r>
              <a:rPr sz="1800" b="1" dirty="0">
                <a:solidFill>
                  <a:srgbClr val="FFFFFF"/>
                </a:solidFill>
                <a:latin typeface="Calibri"/>
                <a:cs typeface="Calibri"/>
              </a:rPr>
              <a:t>Location:</a:t>
            </a:r>
            <a:r>
              <a:rPr sz="1800" b="1" spc="-60" dirty="0">
                <a:solidFill>
                  <a:srgbClr val="FFFFFF"/>
                </a:solidFill>
                <a:latin typeface="Calibri"/>
                <a:cs typeface="Calibri"/>
              </a:rPr>
              <a:t> </a:t>
            </a:r>
            <a:r>
              <a:rPr lang="en-GB" sz="1800" b="1" spc="-60" dirty="0">
                <a:solidFill>
                  <a:srgbClr val="FFFFFF"/>
                </a:solidFill>
                <a:latin typeface="Calibri"/>
                <a:cs typeface="Calibri"/>
              </a:rPr>
              <a:t>North Wales </a:t>
            </a:r>
            <a:r>
              <a:rPr sz="1800" spc="-55" dirty="0">
                <a:solidFill>
                  <a:srgbClr val="FFFFFF"/>
                </a:solidFill>
                <a:latin typeface="Calibri"/>
                <a:cs typeface="Calibri"/>
              </a:rPr>
              <a:t> </a:t>
            </a:r>
            <a:endParaRPr lang="en-GB" sz="1800" dirty="0">
              <a:solidFill>
                <a:srgbClr val="FFFFFF"/>
              </a:solidFill>
              <a:latin typeface="Calibri"/>
              <a:cs typeface="Calibri"/>
            </a:endParaRPr>
          </a:p>
          <a:p>
            <a:r>
              <a:rPr sz="1800" b="1" dirty="0">
                <a:solidFill>
                  <a:srgbClr val="FFFFFF"/>
                </a:solidFill>
                <a:latin typeface="Calibri"/>
                <a:cs typeface="Calibri"/>
              </a:rPr>
              <a:t>Grade/Salary</a:t>
            </a:r>
            <a:r>
              <a:rPr sz="1800" b="1" spc="-60" dirty="0">
                <a:solidFill>
                  <a:srgbClr val="FFFFFF"/>
                </a:solidFill>
                <a:latin typeface="Calibri"/>
                <a:cs typeface="Calibri"/>
              </a:rPr>
              <a:t> </a:t>
            </a:r>
            <a:r>
              <a:rPr sz="1800" b="1" dirty="0">
                <a:solidFill>
                  <a:srgbClr val="FFFFFF"/>
                </a:solidFill>
                <a:latin typeface="Calibri"/>
                <a:cs typeface="Calibri"/>
              </a:rPr>
              <a:t>Range:</a:t>
            </a:r>
            <a:r>
              <a:rPr lang="en-GB" sz="1800" b="1" dirty="0">
                <a:solidFill>
                  <a:srgbClr val="FFFFFF"/>
                </a:solidFill>
                <a:latin typeface="Calibri"/>
                <a:cs typeface="Calibri"/>
              </a:rPr>
              <a:t> </a:t>
            </a:r>
            <a:r>
              <a:rPr lang="en-GB" sz="1800" dirty="0">
                <a:solidFill>
                  <a:schemeClr val="bg1"/>
                </a:solidFill>
                <a:effectLst/>
                <a:latin typeface="Calibri" panose="020F0502020204030204" pitchFamily="34" charset="0"/>
                <a:ea typeface="Times New Roman" panose="02020603050405020304" pitchFamily="18" charset="0"/>
              </a:rPr>
              <a:t>SO1 £33,843 - £36,083 (Scale Point 29 – 31) (Fixed Term for 24 months)</a:t>
            </a:r>
            <a:endParaRPr sz="1800" dirty="0">
              <a:solidFill>
                <a:schemeClr val="bg1"/>
              </a:solidFill>
              <a:latin typeface="Calibri"/>
              <a:cs typeface="Calibri"/>
            </a:endParaRPr>
          </a:p>
          <a:p>
            <a:pPr>
              <a:lnSpc>
                <a:spcPct val="100000"/>
              </a:lnSpc>
              <a:spcBef>
                <a:spcPts val="515"/>
              </a:spcBef>
            </a:pPr>
            <a:endParaRPr sz="1800" dirty="0">
              <a:latin typeface="Calibri"/>
              <a:cs typeface="Calibri"/>
            </a:endParaRPr>
          </a:p>
          <a:p>
            <a:pPr marL="12700" marR="40005">
              <a:lnSpc>
                <a:spcPct val="114599"/>
              </a:lnSpc>
            </a:pPr>
            <a:r>
              <a:rPr sz="1800" dirty="0">
                <a:solidFill>
                  <a:srgbClr val="FFFFFF"/>
                </a:solidFill>
                <a:latin typeface="Calibri"/>
                <a:cs typeface="Calibri"/>
              </a:rPr>
              <a:t>StreetGames</a:t>
            </a:r>
            <a:r>
              <a:rPr sz="1800" spc="-50" dirty="0">
                <a:solidFill>
                  <a:srgbClr val="FFFFFF"/>
                </a:solidFill>
                <a:latin typeface="Calibri"/>
                <a:cs typeface="Calibri"/>
              </a:rPr>
              <a:t> </a:t>
            </a:r>
            <a:r>
              <a:rPr sz="1800" dirty="0">
                <a:solidFill>
                  <a:srgbClr val="FFFFFF"/>
                </a:solidFill>
                <a:latin typeface="Calibri"/>
                <a:cs typeface="Calibri"/>
              </a:rPr>
              <a:t>is</a:t>
            </a:r>
            <a:r>
              <a:rPr sz="1800" spc="-45" dirty="0">
                <a:solidFill>
                  <a:srgbClr val="FFFFFF"/>
                </a:solidFill>
                <a:latin typeface="Calibri"/>
                <a:cs typeface="Calibri"/>
              </a:rPr>
              <a:t> </a:t>
            </a:r>
            <a:r>
              <a:rPr sz="1800" dirty="0">
                <a:solidFill>
                  <a:srgbClr val="FFFFFF"/>
                </a:solidFill>
                <a:latin typeface="Calibri"/>
                <a:cs typeface="Calibri"/>
              </a:rPr>
              <a:t>an</a:t>
            </a:r>
            <a:r>
              <a:rPr sz="1800" spc="-45" dirty="0">
                <a:solidFill>
                  <a:srgbClr val="FFFFFF"/>
                </a:solidFill>
                <a:latin typeface="Calibri"/>
                <a:cs typeface="Calibri"/>
              </a:rPr>
              <a:t> </a:t>
            </a:r>
            <a:r>
              <a:rPr sz="1800" dirty="0">
                <a:solidFill>
                  <a:srgbClr val="FFFFFF"/>
                </a:solidFill>
                <a:latin typeface="Calibri"/>
                <a:cs typeface="Calibri"/>
              </a:rPr>
              <a:t>innovative</a:t>
            </a:r>
            <a:r>
              <a:rPr sz="1800" spc="-45" dirty="0">
                <a:solidFill>
                  <a:srgbClr val="FFFFFF"/>
                </a:solidFill>
                <a:latin typeface="Calibri"/>
                <a:cs typeface="Calibri"/>
              </a:rPr>
              <a:t> </a:t>
            </a:r>
            <a:r>
              <a:rPr sz="1800" dirty="0">
                <a:solidFill>
                  <a:srgbClr val="FFFFFF"/>
                </a:solidFill>
                <a:latin typeface="Calibri"/>
                <a:cs typeface="Calibri"/>
              </a:rPr>
              <a:t>UK</a:t>
            </a:r>
            <a:r>
              <a:rPr sz="1800" spc="-45" dirty="0">
                <a:solidFill>
                  <a:srgbClr val="FFFFFF"/>
                </a:solidFill>
                <a:latin typeface="Calibri"/>
                <a:cs typeface="Calibri"/>
              </a:rPr>
              <a:t> </a:t>
            </a:r>
            <a:r>
              <a:rPr sz="1800" dirty="0">
                <a:solidFill>
                  <a:srgbClr val="FFFFFF"/>
                </a:solidFill>
                <a:latin typeface="Calibri"/>
                <a:cs typeface="Calibri"/>
              </a:rPr>
              <a:t>charity</a:t>
            </a:r>
            <a:r>
              <a:rPr sz="1800" spc="-50" dirty="0">
                <a:solidFill>
                  <a:srgbClr val="FFFFFF"/>
                </a:solidFill>
                <a:latin typeface="Calibri"/>
                <a:cs typeface="Calibri"/>
              </a:rPr>
              <a:t> </a:t>
            </a:r>
            <a:r>
              <a:rPr sz="1800" dirty="0">
                <a:solidFill>
                  <a:srgbClr val="FFFFFF"/>
                </a:solidFill>
                <a:latin typeface="Calibri"/>
                <a:cs typeface="Calibri"/>
              </a:rPr>
              <a:t>with</a:t>
            </a:r>
            <a:r>
              <a:rPr sz="1800" spc="-45" dirty="0">
                <a:solidFill>
                  <a:srgbClr val="FFFFFF"/>
                </a:solidFill>
                <a:latin typeface="Calibri"/>
                <a:cs typeface="Calibri"/>
              </a:rPr>
              <a:t> </a:t>
            </a:r>
            <a:r>
              <a:rPr sz="1800" dirty="0">
                <a:solidFill>
                  <a:srgbClr val="FFFFFF"/>
                </a:solidFill>
                <a:latin typeface="Calibri"/>
                <a:cs typeface="Calibri"/>
              </a:rPr>
              <a:t>an</a:t>
            </a:r>
            <a:r>
              <a:rPr sz="1800" spc="-45" dirty="0">
                <a:solidFill>
                  <a:srgbClr val="FFFFFF"/>
                </a:solidFill>
                <a:latin typeface="Calibri"/>
                <a:cs typeface="Calibri"/>
              </a:rPr>
              <a:t> </a:t>
            </a:r>
            <a:r>
              <a:rPr sz="1800" dirty="0">
                <a:solidFill>
                  <a:srgbClr val="FFFFFF"/>
                </a:solidFill>
                <a:latin typeface="Calibri"/>
                <a:cs typeface="Calibri"/>
              </a:rPr>
              <a:t>absolute</a:t>
            </a:r>
            <a:r>
              <a:rPr sz="1800" spc="-45" dirty="0">
                <a:solidFill>
                  <a:srgbClr val="FFFFFF"/>
                </a:solidFill>
                <a:latin typeface="Calibri"/>
                <a:cs typeface="Calibri"/>
              </a:rPr>
              <a:t> </a:t>
            </a:r>
            <a:r>
              <a:rPr sz="1800" dirty="0">
                <a:solidFill>
                  <a:srgbClr val="FFFFFF"/>
                </a:solidFill>
                <a:latin typeface="Calibri"/>
                <a:cs typeface="Calibri"/>
              </a:rPr>
              <a:t>focus</a:t>
            </a:r>
            <a:r>
              <a:rPr sz="1800" spc="-45" dirty="0">
                <a:solidFill>
                  <a:srgbClr val="FFFFFF"/>
                </a:solidFill>
                <a:latin typeface="Calibri"/>
                <a:cs typeface="Calibri"/>
              </a:rPr>
              <a:t> </a:t>
            </a:r>
            <a:r>
              <a:rPr sz="1800" dirty="0">
                <a:solidFill>
                  <a:srgbClr val="FFFFFF"/>
                </a:solidFill>
                <a:latin typeface="Calibri"/>
                <a:cs typeface="Calibri"/>
              </a:rPr>
              <a:t>on</a:t>
            </a:r>
            <a:r>
              <a:rPr sz="1800" spc="-45" dirty="0">
                <a:solidFill>
                  <a:srgbClr val="FFFFFF"/>
                </a:solidFill>
                <a:latin typeface="Calibri"/>
                <a:cs typeface="Calibri"/>
              </a:rPr>
              <a:t> </a:t>
            </a:r>
            <a:r>
              <a:rPr sz="1800" spc="-10" dirty="0">
                <a:solidFill>
                  <a:srgbClr val="FFFFFF"/>
                </a:solidFill>
                <a:latin typeface="Calibri"/>
                <a:cs typeface="Calibri"/>
              </a:rPr>
              <a:t>transforming</a:t>
            </a:r>
            <a:r>
              <a:rPr sz="1800" spc="-50"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lives</a:t>
            </a:r>
            <a:r>
              <a:rPr sz="1800" spc="-50"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children</a:t>
            </a:r>
            <a:r>
              <a:rPr sz="1800" spc="-45" dirty="0">
                <a:solidFill>
                  <a:srgbClr val="FFFFFF"/>
                </a:solidFill>
                <a:latin typeface="Calibri"/>
                <a:cs typeface="Calibri"/>
              </a:rPr>
              <a:t> </a:t>
            </a:r>
            <a:r>
              <a:rPr sz="1800" dirty="0">
                <a:solidFill>
                  <a:srgbClr val="FFFFFF"/>
                </a:solidFill>
                <a:latin typeface="Calibri"/>
                <a:cs typeface="Calibri"/>
              </a:rPr>
              <a:t>and</a:t>
            </a:r>
            <a:r>
              <a:rPr sz="1800" spc="-45" dirty="0">
                <a:solidFill>
                  <a:srgbClr val="FFFFFF"/>
                </a:solidFill>
                <a:latin typeface="Calibri"/>
                <a:cs typeface="Calibri"/>
              </a:rPr>
              <a:t> </a:t>
            </a:r>
            <a:r>
              <a:rPr sz="1800" dirty="0">
                <a:solidFill>
                  <a:srgbClr val="FFFFFF"/>
                </a:solidFill>
                <a:latin typeface="Calibri"/>
                <a:cs typeface="Calibri"/>
              </a:rPr>
              <a:t>young</a:t>
            </a:r>
            <a:r>
              <a:rPr sz="1800" spc="-45" dirty="0">
                <a:solidFill>
                  <a:srgbClr val="FFFFFF"/>
                </a:solidFill>
                <a:latin typeface="Calibri"/>
                <a:cs typeface="Calibri"/>
              </a:rPr>
              <a:t> </a:t>
            </a:r>
            <a:r>
              <a:rPr sz="1800" dirty="0">
                <a:solidFill>
                  <a:srgbClr val="FFFFFF"/>
                </a:solidFill>
                <a:latin typeface="Calibri"/>
                <a:cs typeface="Calibri"/>
              </a:rPr>
              <a:t>people</a:t>
            </a:r>
            <a:r>
              <a:rPr sz="1800" spc="-45" dirty="0">
                <a:solidFill>
                  <a:srgbClr val="FFFFFF"/>
                </a:solidFill>
                <a:latin typeface="Calibri"/>
                <a:cs typeface="Calibri"/>
              </a:rPr>
              <a:t> </a:t>
            </a:r>
            <a:r>
              <a:rPr sz="1800" dirty="0">
                <a:solidFill>
                  <a:srgbClr val="FFFFFF"/>
                </a:solidFill>
                <a:latin typeface="Calibri"/>
                <a:cs typeface="Calibri"/>
              </a:rPr>
              <a:t>from</a:t>
            </a:r>
            <a:r>
              <a:rPr sz="1800" spc="-45" dirty="0">
                <a:solidFill>
                  <a:srgbClr val="FFFFFF"/>
                </a:solidFill>
                <a:latin typeface="Calibri"/>
                <a:cs typeface="Calibri"/>
              </a:rPr>
              <a:t> </a:t>
            </a:r>
            <a:r>
              <a:rPr sz="1800" spc="-20" dirty="0">
                <a:solidFill>
                  <a:srgbClr val="FFFFFF"/>
                </a:solidFill>
                <a:latin typeface="Calibri"/>
                <a:cs typeface="Calibri"/>
              </a:rPr>
              <a:t>low-</a:t>
            </a:r>
            <a:r>
              <a:rPr sz="1800" dirty="0">
                <a:solidFill>
                  <a:srgbClr val="FFFFFF"/>
                </a:solidFill>
                <a:latin typeface="Calibri"/>
                <a:cs typeface="Calibri"/>
              </a:rPr>
              <a:t>income,</a:t>
            </a:r>
            <a:r>
              <a:rPr sz="1800" spc="-45" dirty="0">
                <a:solidFill>
                  <a:srgbClr val="FFFFFF"/>
                </a:solidFill>
                <a:latin typeface="Calibri"/>
                <a:cs typeface="Calibri"/>
              </a:rPr>
              <a:t> </a:t>
            </a:r>
            <a:r>
              <a:rPr sz="1800" spc="-10" dirty="0">
                <a:solidFill>
                  <a:srgbClr val="FFFFFF"/>
                </a:solidFill>
                <a:latin typeface="Calibri"/>
                <a:cs typeface="Calibri"/>
              </a:rPr>
              <a:t>underserved</a:t>
            </a:r>
            <a:r>
              <a:rPr sz="1800" spc="-45" dirty="0">
                <a:solidFill>
                  <a:srgbClr val="FFFFFF"/>
                </a:solidFill>
                <a:latin typeface="Calibri"/>
                <a:cs typeface="Calibri"/>
              </a:rPr>
              <a:t> </a:t>
            </a:r>
            <a:r>
              <a:rPr sz="1800" spc="-10" dirty="0">
                <a:solidFill>
                  <a:srgbClr val="FFFFFF"/>
                </a:solidFill>
                <a:latin typeface="Calibri"/>
                <a:cs typeface="Calibri"/>
              </a:rPr>
              <a:t>communities </a:t>
            </a:r>
            <a:r>
              <a:rPr sz="1800" dirty="0">
                <a:solidFill>
                  <a:srgbClr val="FFFFFF"/>
                </a:solidFill>
                <a:latin typeface="Calibri"/>
                <a:cs typeface="Calibri"/>
              </a:rPr>
              <a:t>through</a:t>
            </a:r>
            <a:r>
              <a:rPr sz="1800" spc="-65" dirty="0">
                <a:solidFill>
                  <a:srgbClr val="FFFFFF"/>
                </a:solidFill>
                <a:latin typeface="Calibri"/>
                <a:cs typeface="Calibri"/>
              </a:rPr>
              <a:t> </a:t>
            </a:r>
            <a:r>
              <a:rPr sz="1800" dirty="0">
                <a:solidFill>
                  <a:srgbClr val="FFFFFF"/>
                </a:solidFill>
                <a:latin typeface="Calibri"/>
                <a:cs typeface="Calibri"/>
              </a:rPr>
              <a:t>sport</a:t>
            </a:r>
            <a:r>
              <a:rPr sz="1800" spc="-60" dirty="0">
                <a:solidFill>
                  <a:srgbClr val="FFFFFF"/>
                </a:solidFill>
                <a:latin typeface="Calibri"/>
                <a:cs typeface="Calibri"/>
              </a:rPr>
              <a:t> </a:t>
            </a:r>
            <a:r>
              <a:rPr sz="1800" dirty="0">
                <a:solidFill>
                  <a:srgbClr val="FFFFFF"/>
                </a:solidFill>
                <a:latin typeface="Calibri"/>
                <a:cs typeface="Calibri"/>
              </a:rPr>
              <a:t>and</a:t>
            </a:r>
            <a:r>
              <a:rPr sz="1800" spc="-60" dirty="0">
                <a:solidFill>
                  <a:srgbClr val="FFFFFF"/>
                </a:solidFill>
                <a:latin typeface="Calibri"/>
                <a:cs typeface="Calibri"/>
              </a:rPr>
              <a:t> </a:t>
            </a:r>
            <a:r>
              <a:rPr sz="1800" dirty="0">
                <a:solidFill>
                  <a:srgbClr val="FFFFFF"/>
                </a:solidFill>
                <a:latin typeface="Calibri"/>
                <a:cs typeface="Calibri"/>
              </a:rPr>
              <a:t>physical</a:t>
            </a:r>
            <a:r>
              <a:rPr sz="1800" spc="-60" dirty="0">
                <a:solidFill>
                  <a:srgbClr val="FFFFFF"/>
                </a:solidFill>
                <a:latin typeface="Calibri"/>
                <a:cs typeface="Calibri"/>
              </a:rPr>
              <a:t> </a:t>
            </a:r>
            <a:r>
              <a:rPr sz="1800" spc="-10" dirty="0">
                <a:solidFill>
                  <a:srgbClr val="FFFFFF"/>
                </a:solidFill>
                <a:latin typeface="Calibri"/>
                <a:cs typeface="Calibri"/>
              </a:rPr>
              <a:t>activity.</a:t>
            </a:r>
            <a:endParaRPr sz="1800" dirty="0">
              <a:latin typeface="Calibri"/>
              <a:cs typeface="Calibri"/>
            </a:endParaRPr>
          </a:p>
          <a:p>
            <a:pPr>
              <a:lnSpc>
                <a:spcPct val="100000"/>
              </a:lnSpc>
              <a:spcBef>
                <a:spcPts val="275"/>
              </a:spcBef>
            </a:pPr>
            <a:endParaRPr sz="1800" dirty="0">
              <a:latin typeface="Calibri"/>
              <a:cs typeface="Calibri"/>
            </a:endParaRPr>
          </a:p>
          <a:p>
            <a:pPr marL="12700" marR="10160">
              <a:lnSpc>
                <a:spcPct val="114599"/>
              </a:lnSpc>
              <a:spcBef>
                <a:spcPts val="5"/>
              </a:spcBef>
            </a:pPr>
            <a:r>
              <a:rPr lang="en-GB" sz="1800" b="1" dirty="0">
                <a:solidFill>
                  <a:srgbClr val="FFFFFF"/>
                </a:solidFill>
                <a:latin typeface="Calibri"/>
                <a:cs typeface="Calibri"/>
              </a:rPr>
              <a:t>Role description </a:t>
            </a:r>
            <a:endParaRPr sz="1800" dirty="0">
              <a:latin typeface="Calibri"/>
              <a:cs typeface="Calibri"/>
            </a:endParaRPr>
          </a:p>
          <a:p>
            <a:pPr algn="just">
              <a:spcBef>
                <a:spcPts val="300"/>
              </a:spcBef>
              <a:spcAft>
                <a:spcPts val="300"/>
              </a:spcAft>
            </a:pPr>
            <a:r>
              <a:rPr sz="1800" dirty="0">
                <a:solidFill>
                  <a:srgbClr val="FFFFFF"/>
                </a:solidFill>
                <a:latin typeface="Calibri"/>
                <a:cs typeface="Calibri"/>
              </a:rPr>
              <a:t>This</a:t>
            </a:r>
            <a:r>
              <a:rPr sz="1800" spc="-40" dirty="0">
                <a:solidFill>
                  <a:srgbClr val="FFFFFF"/>
                </a:solidFill>
                <a:latin typeface="Calibri"/>
                <a:cs typeface="Calibri"/>
              </a:rPr>
              <a:t> </a:t>
            </a:r>
            <a:r>
              <a:rPr sz="1800" dirty="0">
                <a:solidFill>
                  <a:srgbClr val="FFFFFF"/>
                </a:solidFill>
                <a:latin typeface="Calibri"/>
                <a:cs typeface="Calibri"/>
              </a:rPr>
              <a:t>is</a:t>
            </a:r>
            <a:r>
              <a:rPr sz="1800" spc="-35" dirty="0">
                <a:solidFill>
                  <a:srgbClr val="FFFFFF"/>
                </a:solidFill>
                <a:latin typeface="Calibri"/>
                <a:cs typeface="Calibri"/>
              </a:rPr>
              <a:t> </a:t>
            </a:r>
            <a:r>
              <a:rPr sz="1800" dirty="0">
                <a:solidFill>
                  <a:srgbClr val="FFFFFF"/>
                </a:solidFill>
                <a:latin typeface="Calibri"/>
                <a:cs typeface="Calibri"/>
              </a:rPr>
              <a:t>an</a:t>
            </a:r>
            <a:r>
              <a:rPr sz="1800" spc="-40" dirty="0">
                <a:solidFill>
                  <a:srgbClr val="FFFFFF"/>
                </a:solidFill>
                <a:latin typeface="Calibri"/>
                <a:cs typeface="Calibri"/>
              </a:rPr>
              <a:t> </a:t>
            </a:r>
            <a:r>
              <a:rPr sz="1800" dirty="0">
                <a:solidFill>
                  <a:srgbClr val="FFFFFF"/>
                </a:solidFill>
                <a:latin typeface="Calibri"/>
                <a:cs typeface="Calibri"/>
              </a:rPr>
              <a:t>exciting</a:t>
            </a:r>
            <a:r>
              <a:rPr sz="1800" spc="-35" dirty="0">
                <a:solidFill>
                  <a:srgbClr val="FFFFFF"/>
                </a:solidFill>
                <a:latin typeface="Calibri"/>
                <a:cs typeface="Calibri"/>
              </a:rPr>
              <a:t> </a:t>
            </a:r>
            <a:r>
              <a:rPr sz="1800" spc="-10" dirty="0">
                <a:solidFill>
                  <a:srgbClr val="FFFFFF"/>
                </a:solidFill>
                <a:latin typeface="Calibri"/>
                <a:cs typeface="Calibri"/>
              </a:rPr>
              <a:t>opportunity</a:t>
            </a:r>
            <a:r>
              <a:rPr sz="1800" spc="-40" dirty="0">
                <a:solidFill>
                  <a:srgbClr val="FFFFFF"/>
                </a:solidFill>
                <a:latin typeface="Calibri"/>
                <a:cs typeface="Calibri"/>
              </a:rPr>
              <a:t> </a:t>
            </a:r>
            <a:r>
              <a:rPr sz="1800" dirty="0">
                <a:solidFill>
                  <a:srgbClr val="FFFFFF"/>
                </a:solidFill>
                <a:latin typeface="Calibri"/>
                <a:cs typeface="Calibri"/>
              </a:rPr>
              <a:t>for</a:t>
            </a:r>
            <a:r>
              <a:rPr sz="1800" spc="-35" dirty="0">
                <a:solidFill>
                  <a:srgbClr val="FFFFFF"/>
                </a:solidFill>
                <a:latin typeface="Calibri"/>
                <a:cs typeface="Calibri"/>
              </a:rPr>
              <a:t> </a:t>
            </a:r>
            <a:r>
              <a:rPr sz="1800" dirty="0">
                <a:solidFill>
                  <a:srgbClr val="FFFFFF"/>
                </a:solidFill>
                <a:latin typeface="Calibri"/>
                <a:cs typeface="Calibri"/>
              </a:rPr>
              <a:t>a</a:t>
            </a:r>
            <a:r>
              <a:rPr sz="1800" spc="-40" dirty="0">
                <a:solidFill>
                  <a:srgbClr val="FFFFFF"/>
                </a:solidFill>
                <a:latin typeface="Calibri"/>
                <a:cs typeface="Calibri"/>
              </a:rPr>
              <a:t> </a:t>
            </a:r>
            <a:r>
              <a:rPr lang="en-GB" spc="-40" dirty="0">
                <a:solidFill>
                  <a:srgbClr val="FFFFFF"/>
                </a:solidFill>
                <a:latin typeface="Calibri"/>
                <a:cs typeface="Calibri"/>
              </a:rPr>
              <a:t>passionate and creative project manager to join our Wales team. This full-time role </a:t>
            </a:r>
            <a:r>
              <a:rPr lang="en-GB" spc="-40" dirty="0">
                <a:solidFill>
                  <a:schemeClr val="bg1"/>
                </a:solidFill>
                <a:latin typeface="Calibri"/>
                <a:cs typeface="Calibri"/>
              </a:rPr>
              <a:t>will </a:t>
            </a:r>
            <a:r>
              <a:rPr lang="en-GB" sz="1800" dirty="0">
                <a:solidFill>
                  <a:schemeClr val="bg1"/>
                </a:solidFill>
                <a:effectLst/>
                <a:latin typeface="Calibri" panose="020F0502020204030204" pitchFamily="34" charset="0"/>
                <a:ea typeface="Times New Roman" panose="02020603050405020304" pitchFamily="18" charset="0"/>
              </a:rPr>
              <a:t>be responsible for managing and delivering the North Wales Doorstep Sport project, over the 2-year funded period (2024 – 2026).</a:t>
            </a:r>
          </a:p>
          <a:p>
            <a:pPr algn="just">
              <a:spcBef>
                <a:spcPts val="300"/>
              </a:spcBef>
              <a:spcAft>
                <a:spcPts val="300"/>
              </a:spcAft>
            </a:pPr>
            <a:endParaRPr lang="en-GB" sz="1800" dirty="0">
              <a:solidFill>
                <a:schemeClr val="bg1"/>
              </a:solidFill>
              <a:effectLst/>
              <a:latin typeface="Calibri" panose="020F0502020204030204" pitchFamily="34" charset="0"/>
              <a:ea typeface="Times New Roman" panose="02020603050405020304" pitchFamily="18" charset="0"/>
            </a:endParaRPr>
          </a:p>
          <a:p>
            <a:pPr algn="just">
              <a:spcBef>
                <a:spcPts val="300"/>
              </a:spcBef>
              <a:spcAft>
                <a:spcPts val="300"/>
              </a:spcAft>
            </a:pPr>
            <a:r>
              <a:rPr lang="en-GB" sz="1800" dirty="0">
                <a:solidFill>
                  <a:schemeClr val="bg1"/>
                </a:solidFill>
                <a:effectLst/>
                <a:latin typeface="Calibri" panose="020F0502020204030204" pitchFamily="34" charset="0"/>
                <a:ea typeface="Times New Roman" panose="02020603050405020304" pitchFamily="18" charset="0"/>
              </a:rPr>
              <a:t>The project will implement an innovative place-based approach to increasing participation and engagement levels of young people living in low-income, underserved communities in sport and physical activity, focusing on 6 local communities across the region. </a:t>
            </a:r>
          </a:p>
          <a:p>
            <a:pPr algn="just">
              <a:spcBef>
                <a:spcPts val="300"/>
              </a:spcBef>
              <a:spcAft>
                <a:spcPts val="300"/>
              </a:spcAft>
            </a:pPr>
            <a:endParaRPr lang="en-GB" sz="1800" dirty="0">
              <a:solidFill>
                <a:schemeClr val="bg1"/>
              </a:solidFill>
              <a:effectLst/>
              <a:latin typeface="Calibri" panose="020F0502020204030204" pitchFamily="34" charset="0"/>
              <a:ea typeface="Times New Roman" panose="02020603050405020304" pitchFamily="18" charset="0"/>
            </a:endParaRPr>
          </a:p>
          <a:p>
            <a:pPr algn="just">
              <a:spcBef>
                <a:spcPts val="300"/>
              </a:spcBef>
              <a:spcAft>
                <a:spcPts val="300"/>
              </a:spcAft>
            </a:pPr>
            <a:r>
              <a:rPr lang="en-GB" spc="-40" dirty="0">
                <a:solidFill>
                  <a:schemeClr val="bg1"/>
                </a:solidFill>
                <a:latin typeface="Calibri" panose="020F0502020204030204" pitchFamily="34" charset="0"/>
                <a:cs typeface="Calibri"/>
              </a:rPr>
              <a:t>The post holder will work in partnership with regional housing associations to develop and deliver an operational plan for the North Wales Doorstep Sport Project, provisionally focusing on communities in </a:t>
            </a:r>
            <a:r>
              <a:rPr lang="en-GB" sz="1800" dirty="0">
                <a:solidFill>
                  <a:schemeClr val="bg1"/>
                </a:solidFill>
                <a:effectLst/>
                <a:latin typeface="Calibri" panose="020F0502020204030204" pitchFamily="34" charset="0"/>
                <a:ea typeface="Times New Roman" panose="02020603050405020304" pitchFamily="18" charset="0"/>
              </a:rPr>
              <a:t>Caernarfon, Bangor, </a:t>
            </a:r>
            <a:r>
              <a:rPr lang="en-GB" sz="1800" dirty="0" err="1">
                <a:solidFill>
                  <a:schemeClr val="bg1"/>
                </a:solidFill>
                <a:effectLst/>
                <a:latin typeface="Calibri" panose="020F0502020204030204" pitchFamily="34" charset="0"/>
                <a:ea typeface="Times New Roman" panose="02020603050405020304" pitchFamily="18" charset="0"/>
              </a:rPr>
              <a:t>Connah’s</a:t>
            </a:r>
            <a:r>
              <a:rPr lang="en-GB" sz="1800" dirty="0">
                <a:solidFill>
                  <a:schemeClr val="bg1"/>
                </a:solidFill>
                <a:effectLst/>
                <a:latin typeface="Calibri" panose="020F0502020204030204" pitchFamily="34" charset="0"/>
                <a:ea typeface="Times New Roman" panose="02020603050405020304" pitchFamily="18" charset="0"/>
              </a:rPr>
              <a:t> Quay, Llandudno, Llanrwst and Holyhead.</a:t>
            </a:r>
            <a:endParaRPr lang="en-GB" sz="1800" dirty="0">
              <a:solidFill>
                <a:schemeClr val="bg1"/>
              </a:solidFill>
              <a:effectLst/>
              <a:latin typeface="Times New Roman" panose="02020603050405020304" pitchFamily="18" charset="0"/>
              <a:ea typeface="Times New Roman" panose="02020603050405020304" pitchFamily="18" charset="0"/>
            </a:endParaRPr>
          </a:p>
          <a:p>
            <a:pPr marL="12700" marR="5080">
              <a:lnSpc>
                <a:spcPct val="114599"/>
              </a:lnSpc>
            </a:pPr>
            <a:endParaRPr sz="1800" dirty="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7</a:t>
            </a:fld>
            <a:endParaRPr spc="-50" dirty="0"/>
          </a:p>
        </p:txBody>
      </p:sp>
      <p:sp>
        <p:nvSpPr>
          <p:cNvPr id="6" name="object 6"/>
          <p:cNvSpPr txBox="1">
            <a:spLocks noGrp="1"/>
          </p:cNvSpPr>
          <p:nvPr>
            <p:ph sz="half" idx="3"/>
          </p:nvPr>
        </p:nvSpPr>
        <p:spPr>
          <a:xfrm>
            <a:off x="11340662" y="3030532"/>
            <a:ext cx="6424930" cy="6136295"/>
          </a:xfrm>
          <a:prstGeom prst="rect">
            <a:avLst/>
          </a:prstGeom>
        </p:spPr>
        <p:txBody>
          <a:bodyPr vert="horz" wrap="square" lIns="0" tIns="12700" rIns="0" bIns="0" rtlCol="0">
            <a:spAutoFit/>
          </a:bodyPr>
          <a:lstStyle/>
          <a:p>
            <a:pPr marL="12700" marR="5080" algn="just">
              <a:lnSpc>
                <a:spcPct val="114599"/>
              </a:lnSpc>
              <a:spcBef>
                <a:spcPts val="100"/>
              </a:spcBef>
            </a:pPr>
            <a:r>
              <a:rPr lang="en-GB" sz="1800" dirty="0">
                <a:solidFill>
                  <a:srgbClr val="002060"/>
                </a:solidFill>
                <a:effectLst/>
                <a:latin typeface="Calibri" panose="020F0502020204030204" pitchFamily="34" charset="0"/>
                <a:ea typeface="Times New Roman" panose="02020603050405020304" pitchFamily="18" charset="0"/>
              </a:rPr>
              <a:t>The post holder will also co-create a regional plan to support and develop a wider network of Locally Trusted Organisations (LTOs) across North Wales, ensuring a needs-led approach, embedding the principles of Doorstep Sport. </a:t>
            </a:r>
          </a:p>
          <a:p>
            <a:pPr marL="12700" marR="5080" algn="just">
              <a:lnSpc>
                <a:spcPct val="114599"/>
              </a:lnSpc>
              <a:spcBef>
                <a:spcPts val="100"/>
              </a:spcBef>
            </a:pPr>
            <a:endParaRPr lang="en-GB" sz="1800" dirty="0">
              <a:solidFill>
                <a:srgbClr val="002060"/>
              </a:solidFill>
              <a:effectLst/>
              <a:latin typeface="Calibri" panose="020F0502020204030204" pitchFamily="34" charset="0"/>
              <a:ea typeface="Times New Roman" panose="02020603050405020304" pitchFamily="18" charset="0"/>
            </a:endParaRPr>
          </a:p>
          <a:p>
            <a:pPr marL="12700" marR="5080" algn="just">
              <a:lnSpc>
                <a:spcPct val="114599"/>
              </a:lnSpc>
              <a:spcBef>
                <a:spcPts val="100"/>
              </a:spcBef>
            </a:pPr>
            <a:r>
              <a:rPr lang="en-GB" dirty="0">
                <a:solidFill>
                  <a:srgbClr val="002060"/>
                </a:solidFill>
                <a:latin typeface="Calibri" panose="020F0502020204030204" pitchFamily="34" charset="0"/>
                <a:ea typeface="Times New Roman" panose="02020603050405020304" pitchFamily="18" charset="0"/>
              </a:rPr>
              <a:t>The role is integral to supporting and developing our placed based work in Wales and growing our ability to support a thriving network of Locally Trusted Organisations across the region. The role includes the activation and promotion of wider StreetGames support packages and interventions across North Wales that address wider issues, for example </a:t>
            </a:r>
            <a:r>
              <a:rPr lang="en-GB" sz="1800" dirty="0">
                <a:effectLst/>
                <a:latin typeface="Calibri" panose="020F0502020204030204" pitchFamily="34" charset="0"/>
                <a:ea typeface="Times New Roman" panose="02020603050405020304" pitchFamily="18" charset="0"/>
              </a:rPr>
              <a:t>holiday hunger, community safety, mental health, youth voice and workforce development. </a:t>
            </a:r>
            <a:endParaRPr lang="en-GB" dirty="0">
              <a:solidFill>
                <a:srgbClr val="002060"/>
              </a:solidFill>
              <a:latin typeface="Calibri" panose="020F0502020204030204" pitchFamily="34" charset="0"/>
              <a:ea typeface="Times New Roman" panose="02020603050405020304" pitchFamily="18" charset="0"/>
            </a:endParaRPr>
          </a:p>
          <a:p>
            <a:pPr marL="12700" marR="5080" algn="just">
              <a:lnSpc>
                <a:spcPct val="114599"/>
              </a:lnSpc>
              <a:spcBef>
                <a:spcPts val="100"/>
              </a:spcBef>
            </a:pPr>
            <a:endParaRPr lang="en-GB" sz="1800" spc="-40" dirty="0">
              <a:solidFill>
                <a:srgbClr val="002060"/>
              </a:solidFill>
              <a:latin typeface="Calibri" panose="020F0502020204030204" pitchFamily="34" charset="0"/>
              <a:cs typeface="Calibri"/>
            </a:endParaRPr>
          </a:p>
          <a:p>
            <a:pPr marL="12700" marR="5080" algn="just">
              <a:lnSpc>
                <a:spcPct val="114599"/>
              </a:lnSpc>
              <a:spcBef>
                <a:spcPts val="100"/>
              </a:spcBef>
            </a:pPr>
            <a:r>
              <a:rPr lang="en-GB" spc="-40" dirty="0">
                <a:solidFill>
                  <a:srgbClr val="002060"/>
                </a:solidFill>
                <a:latin typeface="Calibri" panose="020F0502020204030204" pitchFamily="34" charset="0"/>
              </a:rPr>
              <a:t>The ability to communicate in Welsh is desirable for this post holder, however, training and support to learn will be provided for the right candidate.  </a:t>
            </a:r>
            <a:endParaRPr lang="en-GB" sz="1800" spc="-40" dirty="0">
              <a:solidFill>
                <a:srgbClr val="002060"/>
              </a:solidFill>
              <a:latin typeface="Calibri" panose="020F0502020204030204" pitchFamily="34" charset="0"/>
              <a:cs typeface="Calibri"/>
            </a:endParaRPr>
          </a:p>
          <a:p>
            <a:pPr marL="12700" marR="5080" algn="just">
              <a:lnSpc>
                <a:spcPct val="114599"/>
              </a:lnSpc>
              <a:spcBef>
                <a:spcPts val="100"/>
              </a:spcBef>
            </a:pPr>
            <a:endParaRPr lang="en-GB" sz="1800" spc="-40" dirty="0">
              <a:solidFill>
                <a:srgbClr val="002060"/>
              </a:solidFill>
              <a:latin typeface="Calibri"/>
              <a:cs typeface="Calibri"/>
            </a:endParaRPr>
          </a:p>
          <a:p>
            <a:pPr marL="12700" marR="5080" algn="just">
              <a:lnSpc>
                <a:spcPct val="114599"/>
              </a:lnSpc>
              <a:spcBef>
                <a:spcPts val="100"/>
              </a:spcBef>
            </a:pPr>
            <a:endParaRPr lang="en-GB" spc="-10" dirty="0">
              <a:solidFill>
                <a:srgbClr val="002060"/>
              </a:solidFill>
            </a:endParaRPr>
          </a:p>
          <a:p>
            <a:pPr marL="12700" marR="5080" algn="just">
              <a:lnSpc>
                <a:spcPct val="114599"/>
              </a:lnSpc>
              <a:spcBef>
                <a:spcPts val="100"/>
              </a:spcBef>
            </a:pPr>
            <a:endParaRPr spc="-10"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10" dirty="0"/>
              <a:t>KEY</a:t>
            </a:r>
            <a:r>
              <a:rPr spc="-590" dirty="0"/>
              <a:t> </a:t>
            </a:r>
            <a:r>
              <a:rPr spc="-290" dirty="0"/>
              <a:t>RESPONSIBILITIES</a:t>
            </a:r>
          </a:p>
        </p:txBody>
      </p:sp>
      <p:sp>
        <p:nvSpPr>
          <p:cNvPr id="3" name="object 3"/>
          <p:cNvSpPr/>
          <p:nvPr/>
        </p:nvSpPr>
        <p:spPr>
          <a:xfrm>
            <a:off x="1057275" y="2076527"/>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1043940" y="2241288"/>
            <a:ext cx="16228060" cy="7399462"/>
          </a:xfrm>
          <a:prstGeom prst="rect">
            <a:avLst/>
          </a:prstGeom>
        </p:spPr>
        <p:txBody>
          <a:bodyPr vert="horz" wrap="square" lIns="0" tIns="12700" rIns="0" bIns="0" rtlCol="0">
            <a:spAutoFit/>
          </a:bodyPr>
          <a:lstStyle/>
          <a:p>
            <a:pPr marL="12700">
              <a:spcBef>
                <a:spcPts val="600"/>
              </a:spcBef>
              <a:spcAft>
                <a:spcPts val="600"/>
              </a:spcAft>
            </a:pPr>
            <a:r>
              <a:rPr lang="en-GB" sz="1800" b="1" dirty="0">
                <a:solidFill>
                  <a:srgbClr val="FFFFFF"/>
                </a:solidFill>
                <a:latin typeface="Calibri"/>
                <a:cs typeface="Calibri"/>
              </a:rPr>
              <a:t>Main Duties and Responsibilities</a:t>
            </a:r>
            <a:endParaRPr lang="en-GB" b="1" spc="-10" dirty="0">
              <a:solidFill>
                <a:srgbClr val="FFFFFF"/>
              </a:solidFill>
              <a:latin typeface="Calibri"/>
              <a:cs typeface="Calibri"/>
            </a:endParaRPr>
          </a:p>
          <a:p>
            <a:pPr marL="355600" indent="-342900">
              <a:spcBef>
                <a:spcPts val="600"/>
              </a:spcBef>
              <a:spcAft>
                <a:spcPts val="600"/>
              </a:spcAft>
              <a:buFont typeface="+mj-lt"/>
              <a:buAutoNum type="arabicPeriod"/>
            </a:pPr>
            <a:r>
              <a:rPr lang="en-GB" sz="1800" dirty="0">
                <a:solidFill>
                  <a:schemeClr val="bg1"/>
                </a:solidFill>
                <a:latin typeface="Calibri"/>
                <a:cs typeface="Calibri"/>
              </a:rPr>
              <a:t>Mobilise and support a network of Locally Trusted Organisations (LTOs) and partners across North Wales to support young people living in low-income, underserved communities to be active</a:t>
            </a:r>
          </a:p>
          <a:p>
            <a:pPr marL="355600" indent="-342900">
              <a:spcBef>
                <a:spcPts val="600"/>
              </a:spcBef>
              <a:spcAft>
                <a:spcPts val="600"/>
              </a:spcAft>
              <a:buFont typeface="+mj-lt"/>
              <a:buAutoNum type="arabicPeriod"/>
            </a:pPr>
            <a:r>
              <a:rPr lang="en-GB" sz="1800" dirty="0">
                <a:solidFill>
                  <a:schemeClr val="bg1"/>
                </a:solidFill>
                <a:latin typeface="Calibri"/>
                <a:cs typeface="Calibri"/>
              </a:rPr>
              <a:t>Develop and deliver an operational plan for the North Wales Doorstep Sport project (NWDSP) in 6 priority places (Caernarfon, Bangor, </a:t>
            </a:r>
            <a:r>
              <a:rPr lang="en-GB" sz="1800" dirty="0" err="1">
                <a:solidFill>
                  <a:schemeClr val="bg1"/>
                </a:solidFill>
                <a:latin typeface="Calibri"/>
                <a:cs typeface="Calibri"/>
              </a:rPr>
              <a:t>Connah’s</a:t>
            </a:r>
            <a:r>
              <a:rPr lang="en-GB" sz="1800" dirty="0">
                <a:solidFill>
                  <a:schemeClr val="bg1"/>
                </a:solidFill>
                <a:latin typeface="Calibri"/>
                <a:cs typeface="Calibri"/>
              </a:rPr>
              <a:t> Quay, Llandudno, Llanrwst, Holyhead TBC)</a:t>
            </a:r>
          </a:p>
          <a:p>
            <a:pPr marL="355600" indent="-342900">
              <a:spcBef>
                <a:spcPts val="600"/>
              </a:spcBef>
              <a:spcAft>
                <a:spcPts val="600"/>
              </a:spcAft>
              <a:buFont typeface="+mj-lt"/>
              <a:buAutoNum type="arabicPeriod"/>
            </a:pPr>
            <a:r>
              <a:rPr lang="en-GB" sz="1800" dirty="0">
                <a:solidFill>
                  <a:schemeClr val="bg1"/>
                </a:solidFill>
                <a:latin typeface="Calibri"/>
                <a:cs typeface="Calibri"/>
              </a:rPr>
              <a:t>To ensure that the NWDSP is creating an innovative and effective place-based model, supporting young people living in low-income, underserved communities to be physically active</a:t>
            </a:r>
          </a:p>
          <a:p>
            <a:pPr marL="355600" indent="-342900">
              <a:spcBef>
                <a:spcPts val="600"/>
              </a:spcBef>
              <a:spcAft>
                <a:spcPts val="600"/>
              </a:spcAft>
              <a:buFont typeface="+mj-lt"/>
              <a:buAutoNum type="arabicPeriod"/>
            </a:pPr>
            <a:r>
              <a:rPr lang="en-GB" sz="1800" dirty="0">
                <a:solidFill>
                  <a:schemeClr val="bg1"/>
                </a:solidFill>
                <a:latin typeface="Calibri"/>
                <a:cs typeface="Calibri"/>
              </a:rPr>
              <a:t>To monitor and track progress and learning of the NWDSP, including creating a clear monitoring, evaluation and learning plan that meets the requirements of the funders and feeds into wider StreetGames learning opportunities</a:t>
            </a:r>
          </a:p>
          <a:p>
            <a:pPr marL="355600" indent="-342900">
              <a:spcBef>
                <a:spcPts val="600"/>
              </a:spcBef>
              <a:spcAft>
                <a:spcPts val="600"/>
              </a:spcAft>
              <a:buFont typeface="+mj-lt"/>
              <a:buAutoNum type="arabicPeriod"/>
            </a:pPr>
            <a:r>
              <a:rPr lang="en-GB" sz="1800" dirty="0">
                <a:solidFill>
                  <a:schemeClr val="bg1"/>
                </a:solidFill>
                <a:latin typeface="Calibri"/>
                <a:cs typeface="Calibri"/>
              </a:rPr>
              <a:t>Develop and maintain strong relationships with the project funders including </a:t>
            </a:r>
            <a:r>
              <a:rPr lang="en-GB" sz="1800" dirty="0" err="1">
                <a:solidFill>
                  <a:schemeClr val="bg1"/>
                </a:solidFill>
                <a:latin typeface="Calibri"/>
                <a:cs typeface="Calibri"/>
              </a:rPr>
              <a:t>Actif</a:t>
            </a:r>
            <a:r>
              <a:rPr lang="en-GB" sz="1800" dirty="0">
                <a:solidFill>
                  <a:schemeClr val="bg1"/>
                </a:solidFill>
                <a:latin typeface="Calibri"/>
                <a:cs typeface="Calibri"/>
              </a:rPr>
              <a:t> North Wales and Housing Associations </a:t>
            </a:r>
          </a:p>
          <a:p>
            <a:pPr marL="355600" indent="-342900">
              <a:spcBef>
                <a:spcPts val="600"/>
              </a:spcBef>
              <a:spcAft>
                <a:spcPts val="600"/>
              </a:spcAft>
              <a:buFont typeface="+mj-lt"/>
              <a:buAutoNum type="arabicPeriod"/>
            </a:pPr>
            <a:r>
              <a:rPr lang="en-GB" sz="1800" dirty="0">
                <a:solidFill>
                  <a:schemeClr val="bg1"/>
                </a:solidFill>
                <a:latin typeface="Calibri"/>
                <a:cs typeface="Calibri"/>
              </a:rPr>
              <a:t>Develop a regional plan to support and grow the network of LTOs and partners across the North Wales region</a:t>
            </a:r>
          </a:p>
          <a:p>
            <a:pPr marL="355600" indent="-342900">
              <a:spcBef>
                <a:spcPts val="600"/>
              </a:spcBef>
              <a:spcAft>
                <a:spcPts val="600"/>
              </a:spcAft>
              <a:buFont typeface="+mj-lt"/>
              <a:buAutoNum type="arabicPeriod"/>
            </a:pPr>
            <a:r>
              <a:rPr lang="en-GB" sz="1800" dirty="0">
                <a:solidFill>
                  <a:schemeClr val="bg1"/>
                </a:solidFill>
                <a:latin typeface="Calibri"/>
                <a:cs typeface="Calibri"/>
              </a:rPr>
              <a:t>To co-ordinate and provide expert support to LTOs through in-person, digital and face-to-face meetings, telephone and written contact, updates and correspondence</a:t>
            </a:r>
          </a:p>
          <a:p>
            <a:pPr marL="355600" indent="-342900">
              <a:spcBef>
                <a:spcPts val="600"/>
              </a:spcBef>
              <a:spcAft>
                <a:spcPts val="600"/>
              </a:spcAft>
              <a:buFont typeface="+mj-lt"/>
              <a:buAutoNum type="arabicPeriod"/>
            </a:pPr>
            <a:r>
              <a:rPr lang="en-GB" sz="1800" dirty="0">
                <a:solidFill>
                  <a:schemeClr val="bg1"/>
                </a:solidFill>
                <a:latin typeface="Calibri"/>
                <a:cs typeface="Calibri"/>
              </a:rPr>
              <a:t>To actively promote and encourage LTOs to access regional and national opportunities, to support their plans to engage with and support young people and the communities they work with through the StreetGames Core Offer</a:t>
            </a:r>
          </a:p>
          <a:p>
            <a:pPr marL="355600" indent="-342900">
              <a:spcBef>
                <a:spcPts val="600"/>
              </a:spcBef>
              <a:spcAft>
                <a:spcPts val="600"/>
              </a:spcAft>
              <a:buFont typeface="+mj-lt"/>
              <a:buAutoNum type="arabicPeriod"/>
            </a:pPr>
            <a:r>
              <a:rPr lang="en-GB" sz="1800" dirty="0">
                <a:solidFill>
                  <a:schemeClr val="bg1"/>
                </a:solidFill>
                <a:latin typeface="Calibri"/>
                <a:cs typeface="Calibri"/>
              </a:rPr>
              <a:t>To support the activation of StreetGames interventions across North Wales that address wider issues. For example, holiday hunger, community safety, mental health, youth voice and workforce development. </a:t>
            </a:r>
          </a:p>
          <a:p>
            <a:pPr marL="355600" indent="-342900">
              <a:spcBef>
                <a:spcPts val="600"/>
              </a:spcBef>
              <a:spcAft>
                <a:spcPts val="600"/>
              </a:spcAft>
              <a:buFont typeface="+mj-lt"/>
              <a:buAutoNum type="arabicPeriod"/>
            </a:pPr>
            <a:r>
              <a:rPr lang="en-GB" sz="1800" dirty="0">
                <a:solidFill>
                  <a:schemeClr val="bg1"/>
                </a:solidFill>
                <a:latin typeface="Calibri"/>
                <a:cs typeface="Calibri"/>
              </a:rPr>
              <a:t>Develop and maintain strong relationships with other key local and regional stakeholders operating across the region, that will enhance the work of StreetGames</a:t>
            </a:r>
          </a:p>
          <a:p>
            <a:pPr marL="355600" indent="-342900">
              <a:spcBef>
                <a:spcPts val="600"/>
              </a:spcBef>
              <a:spcAft>
                <a:spcPts val="600"/>
              </a:spcAft>
              <a:buFont typeface="+mj-lt"/>
              <a:buAutoNum type="arabicPeriod"/>
            </a:pPr>
            <a:r>
              <a:rPr lang="en-GB" sz="1800" dirty="0">
                <a:solidFill>
                  <a:schemeClr val="bg1"/>
                </a:solidFill>
                <a:latin typeface="Calibri"/>
                <a:cs typeface="Calibri"/>
              </a:rPr>
              <a:t>To contribute to the wider development of StreetGames as an organisation, particularly in relation to place based approaches, engagement with LTOs and the development of Doorstep Sport. </a:t>
            </a:r>
          </a:p>
          <a:p>
            <a:pPr marL="355600" indent="-342900">
              <a:spcBef>
                <a:spcPts val="600"/>
              </a:spcBef>
              <a:spcAft>
                <a:spcPts val="600"/>
              </a:spcAft>
              <a:buFont typeface="+mj-lt"/>
              <a:buAutoNum type="arabicPeriod"/>
            </a:pPr>
            <a:r>
              <a:rPr lang="en-GB" sz="1800" dirty="0">
                <a:solidFill>
                  <a:schemeClr val="bg1"/>
                </a:solidFill>
                <a:latin typeface="Calibri"/>
                <a:cs typeface="Calibri"/>
              </a:rPr>
              <a:t>To be a strong contributor to the StreetGames team, supporting other events and activities as appropriate.</a:t>
            </a:r>
          </a:p>
        </p:txBody>
      </p:sp>
      <p:pic>
        <p:nvPicPr>
          <p:cNvPr id="5" name="object 5"/>
          <p:cNvPicPr/>
          <p:nvPr/>
        </p:nvPicPr>
        <p:blipFill>
          <a:blip r:embed="rId2" cstate="print"/>
          <a:stretch>
            <a:fillRect/>
          </a:stretch>
        </p:blipFill>
        <p:spPr>
          <a:xfrm>
            <a:off x="11145797" y="0"/>
            <a:ext cx="7142202" cy="2124074"/>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8</a:t>
            </a:fld>
            <a:endParaRPr spc="-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45" dirty="0"/>
              <a:t>ESSENTIAL</a:t>
            </a:r>
            <a:r>
              <a:rPr spc="-580" dirty="0"/>
              <a:t> </a:t>
            </a:r>
            <a:r>
              <a:rPr spc="-295" dirty="0"/>
              <a:t>SKILLS</a:t>
            </a:r>
            <a:r>
              <a:rPr spc="-580" dirty="0"/>
              <a:t> </a:t>
            </a:r>
            <a:r>
              <a:rPr spc="-100" dirty="0"/>
              <a:t>AND</a:t>
            </a:r>
            <a:r>
              <a:rPr spc="-580" dirty="0"/>
              <a:t> </a:t>
            </a:r>
            <a:r>
              <a:rPr spc="-265" dirty="0"/>
              <a:t>KNOWLEDGE</a:t>
            </a:r>
          </a:p>
        </p:txBody>
      </p:sp>
      <p:sp>
        <p:nvSpPr>
          <p:cNvPr id="3" name="object 3"/>
          <p:cNvSpPr/>
          <p:nvPr/>
        </p:nvSpPr>
        <p:spPr>
          <a:xfrm>
            <a:off x="1057275" y="2176825"/>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1044575" y="2499386"/>
            <a:ext cx="16227425" cy="6733766"/>
          </a:xfrm>
          <a:prstGeom prst="rect">
            <a:avLst/>
          </a:prstGeom>
        </p:spPr>
        <p:txBody>
          <a:bodyPr vert="horz" wrap="square" lIns="0" tIns="71755" rIns="0" bIns="0" rtlCol="0">
            <a:spAutoFit/>
          </a:bodyPr>
          <a:lstStyle/>
          <a:p>
            <a:pPr marL="12700">
              <a:lnSpc>
                <a:spcPct val="100000"/>
              </a:lnSpc>
              <a:spcBef>
                <a:spcPts val="565"/>
              </a:spcBef>
            </a:pPr>
            <a:r>
              <a:rPr sz="1800" b="1" spc="-10" dirty="0">
                <a:solidFill>
                  <a:srgbClr val="FFFFFF"/>
                </a:solidFill>
                <a:latin typeface="Calibri"/>
                <a:cs typeface="Calibri"/>
              </a:rPr>
              <a:t>Experience</a:t>
            </a:r>
            <a:r>
              <a:rPr lang="en-GB" sz="1800" b="1" spc="-10" dirty="0">
                <a:solidFill>
                  <a:srgbClr val="FFFFFF"/>
                </a:solidFill>
                <a:latin typeface="Calibri"/>
                <a:cs typeface="Calibri"/>
              </a:rPr>
              <a:t> and Knowledge</a:t>
            </a:r>
            <a:endParaRPr sz="1800" dirty="0">
              <a:latin typeface="Calibri"/>
              <a:cs typeface="Calibri"/>
            </a:endParaRPr>
          </a:p>
          <a:p>
            <a:pPr marL="342900" lvl="0" indent="-342900">
              <a:spcAft>
                <a:spcPts val="300"/>
              </a:spcAft>
              <a:buFont typeface="+mj-lt"/>
              <a:buAutoNum type="arabicPeriod"/>
            </a:pPr>
            <a:r>
              <a:rPr lang="en-GB" sz="1800" dirty="0">
                <a:solidFill>
                  <a:schemeClr val="bg1"/>
                </a:solidFill>
                <a:effectLst/>
                <a:latin typeface="Calibri" panose="020F0502020204030204" pitchFamily="34" charset="0"/>
                <a:ea typeface="Times New Roman" panose="02020603050405020304" pitchFamily="18" charset="0"/>
              </a:rPr>
              <a:t>Experience of delivering community sport, physical activity or youth work and / or working in areas of poverty </a:t>
            </a:r>
            <a:endParaRPr lang="en-GB" sz="1800" dirty="0">
              <a:solidFill>
                <a:schemeClr val="bg1"/>
              </a:solidFill>
              <a:effectLst/>
              <a:latin typeface="Times New Roman" panose="02020603050405020304" pitchFamily="18" charset="0"/>
              <a:ea typeface="Times New Roman" panose="02020603050405020304" pitchFamily="18" charset="0"/>
            </a:endParaRPr>
          </a:p>
          <a:p>
            <a:pPr marL="342900" lvl="0" indent="-342900">
              <a:spcAft>
                <a:spcPts val="300"/>
              </a:spcAft>
              <a:buFont typeface="+mj-lt"/>
              <a:buAutoNum type="arabicPeriod"/>
            </a:pPr>
            <a:r>
              <a:rPr lang="en-GB" sz="1800" dirty="0">
                <a:solidFill>
                  <a:schemeClr val="bg1"/>
                </a:solidFill>
                <a:effectLst/>
                <a:latin typeface="Calibri" panose="020F0502020204030204" pitchFamily="34" charset="0"/>
                <a:ea typeface="Times New Roman" panose="02020603050405020304" pitchFamily="18" charset="0"/>
              </a:rPr>
              <a:t>Experience of providing face-to-face and online support to a network of local organisations</a:t>
            </a:r>
            <a:endParaRPr lang="en-GB" sz="1800" dirty="0">
              <a:solidFill>
                <a:schemeClr val="bg1"/>
              </a:solidFill>
              <a:effectLst/>
              <a:latin typeface="Times New Roman" panose="02020603050405020304" pitchFamily="18" charset="0"/>
              <a:ea typeface="Times New Roman" panose="02020603050405020304" pitchFamily="18" charset="0"/>
            </a:endParaRPr>
          </a:p>
          <a:p>
            <a:pPr marL="342900" lvl="0" indent="-342900">
              <a:spcAft>
                <a:spcPts val="300"/>
              </a:spcAft>
              <a:buFont typeface="+mj-lt"/>
              <a:buAutoNum type="arabicPeriod"/>
            </a:pPr>
            <a:r>
              <a:rPr lang="en-GB" sz="1800" dirty="0">
                <a:solidFill>
                  <a:schemeClr val="bg1"/>
                </a:solidFill>
                <a:effectLst/>
                <a:latin typeface="Calibri" panose="020F0502020204030204" pitchFamily="34" charset="0"/>
                <a:ea typeface="Times New Roman" panose="02020603050405020304" pitchFamily="18" charset="0"/>
              </a:rPr>
              <a:t>Experience of project management</a:t>
            </a:r>
            <a:endParaRPr lang="en-GB" sz="1800" dirty="0">
              <a:solidFill>
                <a:schemeClr val="bg1"/>
              </a:solidFill>
              <a:effectLst/>
              <a:latin typeface="Times New Roman" panose="02020603050405020304" pitchFamily="18" charset="0"/>
              <a:ea typeface="Times New Roman" panose="02020603050405020304" pitchFamily="18" charset="0"/>
            </a:endParaRPr>
          </a:p>
          <a:p>
            <a:pPr marL="342900" lvl="0" indent="-342900">
              <a:spcAft>
                <a:spcPts val="300"/>
              </a:spcAft>
              <a:buFont typeface="+mj-lt"/>
              <a:buAutoNum type="arabicPeriod"/>
            </a:pPr>
            <a:r>
              <a:rPr lang="en-GB" sz="1800" dirty="0">
                <a:solidFill>
                  <a:schemeClr val="bg1"/>
                </a:solidFill>
                <a:effectLst/>
                <a:latin typeface="Calibri" panose="020F0502020204030204" pitchFamily="34" charset="0"/>
                <a:ea typeface="Times New Roman" panose="02020603050405020304" pitchFamily="18" charset="0"/>
              </a:rPr>
              <a:t>Experience of planning and delivery of meetings, events and/or workforce development opportunities</a:t>
            </a:r>
            <a:endParaRPr lang="en-GB" sz="1800" dirty="0">
              <a:solidFill>
                <a:schemeClr val="bg1"/>
              </a:solidFill>
              <a:effectLst/>
              <a:latin typeface="Times New Roman" panose="02020603050405020304" pitchFamily="18" charset="0"/>
              <a:ea typeface="Times New Roman" panose="02020603050405020304" pitchFamily="18" charset="0"/>
            </a:endParaRPr>
          </a:p>
          <a:p>
            <a:pPr marL="342900" lvl="0" indent="-342900">
              <a:spcAft>
                <a:spcPts val="300"/>
              </a:spcAft>
              <a:buFont typeface="+mj-lt"/>
              <a:buAutoNum type="arabicPeriod"/>
            </a:pPr>
            <a:r>
              <a:rPr lang="en-GB" sz="1800" dirty="0">
                <a:solidFill>
                  <a:schemeClr val="bg1"/>
                </a:solidFill>
                <a:effectLst/>
                <a:latin typeface="Calibri" panose="020F0502020204030204" pitchFamily="34" charset="0"/>
                <a:ea typeface="Times New Roman" panose="02020603050405020304" pitchFamily="18" charset="0"/>
              </a:rPr>
              <a:t>Experience of collecting relevant monitoring, evaluation and learning information and data to evaluate the effectiveness of projects</a:t>
            </a:r>
            <a:endParaRPr lang="en-GB" sz="1800" dirty="0">
              <a:solidFill>
                <a:schemeClr val="bg1"/>
              </a:solidFill>
              <a:effectLst/>
              <a:latin typeface="Times New Roman" panose="02020603050405020304" pitchFamily="18" charset="0"/>
              <a:ea typeface="Times New Roman" panose="02020603050405020304" pitchFamily="18" charset="0"/>
            </a:endParaRPr>
          </a:p>
          <a:p>
            <a:pPr marL="342900" lvl="0" indent="-342900">
              <a:spcAft>
                <a:spcPts val="300"/>
              </a:spcAft>
              <a:buFont typeface="+mj-lt"/>
              <a:buAutoNum type="arabicPeriod"/>
            </a:pPr>
            <a:r>
              <a:rPr lang="en-GB" sz="1800" dirty="0">
                <a:solidFill>
                  <a:schemeClr val="bg1"/>
                </a:solidFill>
                <a:effectLst/>
                <a:latin typeface="Calibri" panose="020F0502020204030204" pitchFamily="34" charset="0"/>
                <a:ea typeface="Times New Roman" panose="02020603050405020304" pitchFamily="18" charset="0"/>
              </a:rPr>
              <a:t>Experience of working with local, regional and national organisations</a:t>
            </a:r>
            <a:endParaRPr lang="en-GB" sz="1800" dirty="0">
              <a:solidFill>
                <a:schemeClr val="bg1"/>
              </a:solidFill>
              <a:effectLst/>
              <a:latin typeface="Times New Roman" panose="02020603050405020304" pitchFamily="18" charset="0"/>
              <a:ea typeface="Times New Roman" panose="02020603050405020304" pitchFamily="18" charset="0"/>
            </a:endParaRPr>
          </a:p>
          <a:p>
            <a:pPr marL="342900" lvl="0" indent="-342900">
              <a:spcAft>
                <a:spcPts val="300"/>
              </a:spcAft>
              <a:buFont typeface="+mj-lt"/>
              <a:buAutoNum type="arabicPeriod"/>
            </a:pPr>
            <a:r>
              <a:rPr lang="en-GB" sz="1800" dirty="0">
                <a:solidFill>
                  <a:schemeClr val="bg1"/>
                </a:solidFill>
                <a:effectLst/>
                <a:latin typeface="Calibri" panose="020F0502020204030204" pitchFamily="34" charset="0"/>
                <a:ea typeface="Times New Roman" panose="02020603050405020304" pitchFamily="18" charset="0"/>
              </a:rPr>
              <a:t>Knowledge or experience of programmes designed to engage young people who live in areas of poverty into volunteering and training opportunities</a:t>
            </a:r>
            <a:endParaRPr lang="en-GB" sz="1800" dirty="0">
              <a:solidFill>
                <a:schemeClr val="bg1"/>
              </a:solidFill>
              <a:effectLst/>
              <a:latin typeface="Times New Roman" panose="02020603050405020304" pitchFamily="18" charset="0"/>
              <a:ea typeface="Times New Roman" panose="02020603050405020304" pitchFamily="18" charset="0"/>
            </a:endParaRPr>
          </a:p>
          <a:p>
            <a:pPr marL="342900" lvl="0" indent="-342900">
              <a:spcAft>
                <a:spcPts val="300"/>
              </a:spcAft>
              <a:buFont typeface="+mj-lt"/>
              <a:buAutoNum type="arabicPeriod"/>
            </a:pPr>
            <a:r>
              <a:rPr lang="en-GB" sz="1800" dirty="0">
                <a:solidFill>
                  <a:schemeClr val="bg1"/>
                </a:solidFill>
                <a:effectLst/>
                <a:latin typeface="Calibri" panose="020F0502020204030204" pitchFamily="34" charset="0"/>
                <a:ea typeface="Times New Roman" panose="02020603050405020304" pitchFamily="18" charset="0"/>
              </a:rPr>
              <a:t>Knowledge or experience of programmes designed to support organisations to develop their workforce</a:t>
            </a:r>
            <a:endParaRPr lang="en-GB" sz="180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spcAft>
                <a:spcPts val="300"/>
              </a:spcAft>
              <a:buFont typeface="+mj-lt"/>
              <a:buAutoNum type="arabicPeriod"/>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Knowledge of Welsh Government policy as it relates to young people, sport, communities and deprivation </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1240"/>
              </a:spcBef>
              <a:buClr>
                <a:srgbClr val="FFFFFF"/>
              </a:buClr>
              <a:buFont typeface="Calibri"/>
              <a:buAutoNum type="arabicPeriod"/>
            </a:pPr>
            <a:endParaRPr sz="1800" dirty="0">
              <a:solidFill>
                <a:schemeClr val="bg1"/>
              </a:solidFill>
              <a:latin typeface="Calibri"/>
              <a:cs typeface="Calibri"/>
            </a:endParaRPr>
          </a:p>
          <a:p>
            <a:pPr marL="12700">
              <a:lnSpc>
                <a:spcPct val="100000"/>
              </a:lnSpc>
            </a:pPr>
            <a:r>
              <a:rPr lang="en-GB" b="1" dirty="0">
                <a:solidFill>
                  <a:schemeClr val="bg1"/>
                </a:solidFill>
                <a:latin typeface="Calibri"/>
                <a:cs typeface="Calibri"/>
              </a:rPr>
              <a:t>S</a:t>
            </a:r>
            <a:r>
              <a:rPr sz="1800" b="1" dirty="0">
                <a:solidFill>
                  <a:schemeClr val="bg1"/>
                </a:solidFill>
                <a:latin typeface="Calibri"/>
                <a:cs typeface="Calibri"/>
              </a:rPr>
              <a:t>kills</a:t>
            </a:r>
            <a:r>
              <a:rPr sz="1800" b="1" spc="-30" dirty="0">
                <a:solidFill>
                  <a:schemeClr val="bg1"/>
                </a:solidFill>
                <a:latin typeface="Calibri"/>
                <a:cs typeface="Calibri"/>
              </a:rPr>
              <a:t> </a:t>
            </a:r>
            <a:r>
              <a:rPr sz="1800" b="1" dirty="0">
                <a:solidFill>
                  <a:schemeClr val="bg1"/>
                </a:solidFill>
                <a:latin typeface="Calibri"/>
                <a:cs typeface="Calibri"/>
              </a:rPr>
              <a:t>and</a:t>
            </a:r>
            <a:r>
              <a:rPr sz="1800" b="1" spc="-30" dirty="0">
                <a:solidFill>
                  <a:schemeClr val="bg1"/>
                </a:solidFill>
                <a:latin typeface="Calibri"/>
                <a:cs typeface="Calibri"/>
              </a:rPr>
              <a:t> </a:t>
            </a:r>
            <a:r>
              <a:rPr lang="en-GB" sz="1800" b="1" spc="-30" dirty="0">
                <a:solidFill>
                  <a:schemeClr val="bg1"/>
                </a:solidFill>
                <a:latin typeface="Calibri"/>
                <a:cs typeface="Calibri"/>
              </a:rPr>
              <a:t>A</a:t>
            </a:r>
            <a:r>
              <a:rPr sz="1800" b="1" spc="-10" dirty="0" err="1">
                <a:solidFill>
                  <a:schemeClr val="bg1"/>
                </a:solidFill>
                <a:latin typeface="Calibri"/>
                <a:cs typeface="Calibri"/>
              </a:rPr>
              <a:t>bilities</a:t>
            </a:r>
            <a:endParaRPr sz="1800" dirty="0">
              <a:solidFill>
                <a:schemeClr val="bg1"/>
              </a:solidFill>
              <a:latin typeface="Calibri"/>
              <a:cs typeface="Calibri"/>
            </a:endParaRPr>
          </a:p>
          <a:p>
            <a:pPr marL="342900" lvl="0" indent="-342900">
              <a:spcAft>
                <a:spcPts val="200"/>
              </a:spcAft>
              <a:buFont typeface="+mj-lt"/>
              <a:buAutoNum type="arabicPeriod"/>
            </a:pPr>
            <a:r>
              <a:rPr lang="en-GB" sz="1800" dirty="0">
                <a:solidFill>
                  <a:schemeClr val="bg1"/>
                </a:solidFill>
                <a:effectLst/>
                <a:latin typeface="Calibri" panose="020F0502020204030204" pitchFamily="34" charset="0"/>
                <a:ea typeface="Times New Roman" panose="02020603050405020304" pitchFamily="18" charset="0"/>
              </a:rPr>
              <a:t>Highly developed interpersonal skills and strategies for interacting with a range of organisations and sectors in both English and Welsh.</a:t>
            </a:r>
            <a:endParaRPr lang="en-GB" sz="1800" dirty="0">
              <a:solidFill>
                <a:schemeClr val="bg1"/>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dirty="0">
                <a:solidFill>
                  <a:schemeClr val="bg1"/>
                </a:solidFill>
                <a:effectLst/>
                <a:latin typeface="Calibri" panose="020F0502020204030204" pitchFamily="34" charset="0"/>
                <a:ea typeface="Times New Roman" panose="02020603050405020304" pitchFamily="18" charset="0"/>
              </a:rPr>
              <a:t>Excellent communication skills with the ability to present, negotiate, challenge, listen and understand the views and experiences of organisations</a:t>
            </a:r>
            <a:endParaRPr lang="en-GB" sz="1800" dirty="0">
              <a:solidFill>
                <a:schemeClr val="bg1"/>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dirty="0">
                <a:solidFill>
                  <a:schemeClr val="bg1"/>
                </a:solidFill>
                <a:effectLst/>
                <a:latin typeface="Calibri" panose="020F0502020204030204" pitchFamily="34" charset="0"/>
                <a:ea typeface="Times New Roman" panose="02020603050405020304" pitchFamily="18" charset="0"/>
              </a:rPr>
              <a:t>Strong facilitation skills with the ability to effectively involve a range of partners</a:t>
            </a:r>
            <a:endParaRPr lang="en-GB" sz="1800" dirty="0">
              <a:solidFill>
                <a:schemeClr val="bg1"/>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dirty="0">
                <a:solidFill>
                  <a:schemeClr val="bg1"/>
                </a:solidFill>
                <a:effectLst/>
                <a:latin typeface="Calibri" panose="020F0502020204030204" pitchFamily="34" charset="0"/>
                <a:ea typeface="Times New Roman" panose="02020603050405020304" pitchFamily="18" charset="0"/>
              </a:rPr>
              <a:t>Able to create partnerships which are people-centred, positive and take a pragmatic and courageous approach</a:t>
            </a:r>
            <a:endParaRPr lang="en-GB" sz="1800" dirty="0">
              <a:solidFill>
                <a:schemeClr val="bg1"/>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dirty="0">
                <a:solidFill>
                  <a:schemeClr val="bg1"/>
                </a:solidFill>
                <a:effectLst/>
                <a:latin typeface="Calibri" panose="020F0502020204030204" pitchFamily="34" charset="0"/>
                <a:ea typeface="Times New Roman" panose="02020603050405020304" pitchFamily="18" charset="0"/>
              </a:rPr>
              <a:t>Able to be innovative in approach</a:t>
            </a:r>
            <a:endParaRPr lang="en-GB" sz="1800" dirty="0">
              <a:solidFill>
                <a:schemeClr val="bg1"/>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dirty="0">
                <a:solidFill>
                  <a:schemeClr val="bg1"/>
                </a:solidFill>
                <a:effectLst/>
                <a:latin typeface="Calibri" panose="020F0502020204030204" pitchFamily="34" charset="0"/>
                <a:ea typeface="Times New Roman" panose="02020603050405020304" pitchFamily="18" charset="0"/>
              </a:rPr>
              <a:t>Good relationship management skills with the ability to work as part of a team including internal staff and project managers from Locally Trusted Organisations</a:t>
            </a:r>
            <a:endParaRPr lang="en-GB" sz="1800" dirty="0">
              <a:solidFill>
                <a:schemeClr val="bg1"/>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dirty="0">
                <a:solidFill>
                  <a:schemeClr val="bg1"/>
                </a:solidFill>
                <a:effectLst/>
                <a:latin typeface="Calibri" panose="020F0502020204030204" pitchFamily="34" charset="0"/>
                <a:ea typeface="Times New Roman" panose="02020603050405020304" pitchFamily="18" charset="0"/>
              </a:rPr>
              <a:t>Excellent organisational skills</a:t>
            </a:r>
            <a:endParaRPr lang="en-GB" sz="1800" dirty="0">
              <a:solidFill>
                <a:schemeClr val="bg1"/>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dirty="0">
                <a:solidFill>
                  <a:schemeClr val="bg1"/>
                </a:solidFill>
                <a:effectLst/>
                <a:latin typeface="Calibri" panose="020F0502020204030204" pitchFamily="34" charset="0"/>
                <a:ea typeface="Times New Roman" panose="02020603050405020304" pitchFamily="18" charset="0"/>
              </a:rPr>
              <a:t>Advanced self-reflection and evaluation skills</a:t>
            </a:r>
            <a:endParaRPr lang="en-GB" sz="1800" dirty="0">
              <a:solidFill>
                <a:schemeClr val="bg1"/>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dirty="0">
                <a:solidFill>
                  <a:schemeClr val="bg1"/>
                </a:solidFill>
                <a:effectLst/>
                <a:latin typeface="Calibri" panose="020F0502020204030204" pitchFamily="34" charset="0"/>
                <a:ea typeface="Times New Roman" panose="02020603050405020304" pitchFamily="18" charset="0"/>
              </a:rPr>
              <a:t>Able to prioritise own workload and be self-motivated</a:t>
            </a:r>
          </a:p>
          <a:p>
            <a:pPr marL="342900" lvl="0" indent="-342900">
              <a:buFont typeface="+mj-lt"/>
              <a:buAutoNum type="arabicPeriod"/>
            </a:pPr>
            <a:r>
              <a:rPr lang="en-GB" sz="1800" dirty="0">
                <a:solidFill>
                  <a:schemeClr val="bg1"/>
                </a:solidFill>
                <a:effectLst/>
                <a:latin typeface="Calibri" panose="020F0502020204030204" pitchFamily="34" charset="0"/>
                <a:ea typeface="Times New Roman" panose="02020603050405020304" pitchFamily="18" charset="0"/>
              </a:rPr>
              <a:t>Able to use Microsoft Office applications, particularly Teams, OneDrive, SharePoint and Outlook.</a:t>
            </a:r>
            <a:endParaRPr sz="1800" dirty="0">
              <a:solidFill>
                <a:schemeClr val="bg1"/>
              </a:solidFill>
              <a:latin typeface="Calibri"/>
              <a:cs typeface="Calibri"/>
            </a:endParaRPr>
          </a:p>
        </p:txBody>
      </p:sp>
      <p:sp>
        <p:nvSpPr>
          <p:cNvPr id="5" name="object 5"/>
          <p:cNvSpPr/>
          <p:nvPr/>
        </p:nvSpPr>
        <p:spPr>
          <a:xfrm>
            <a:off x="17456587" y="0"/>
            <a:ext cx="831850" cy="10287000"/>
          </a:xfrm>
          <a:custGeom>
            <a:avLst/>
            <a:gdLst/>
            <a:ahLst/>
            <a:cxnLst/>
            <a:rect l="l" t="t" r="r" b="b"/>
            <a:pathLst>
              <a:path w="831850" h="10287000">
                <a:moveTo>
                  <a:pt x="831411" y="10286999"/>
                </a:moveTo>
                <a:lnTo>
                  <a:pt x="0" y="10286999"/>
                </a:lnTo>
                <a:lnTo>
                  <a:pt x="0" y="0"/>
                </a:lnTo>
                <a:lnTo>
                  <a:pt x="831411" y="0"/>
                </a:lnTo>
                <a:lnTo>
                  <a:pt x="831411" y="10286999"/>
                </a:lnTo>
                <a:close/>
              </a:path>
            </a:pathLst>
          </a:custGeom>
          <a:solidFill>
            <a:srgbClr val="C7263D"/>
          </a:solidFill>
        </p:spPr>
        <p:txBody>
          <a:bodyPr wrap="square" lIns="0" tIns="0" rIns="0" bIns="0" rtlCol="0"/>
          <a:lstStyle/>
          <a:p>
            <a:endParaRPr/>
          </a:p>
        </p:txBody>
      </p:sp>
      <p:sp>
        <p:nvSpPr>
          <p:cNvPr id="6" name="object 6"/>
          <p:cNvSpPr txBox="1"/>
          <p:nvPr/>
        </p:nvSpPr>
        <p:spPr>
          <a:xfrm>
            <a:off x="17964368" y="9883342"/>
            <a:ext cx="128905" cy="254000"/>
          </a:xfrm>
          <a:prstGeom prst="rect">
            <a:avLst/>
          </a:prstGeom>
        </p:spPr>
        <p:txBody>
          <a:bodyPr vert="horz" wrap="square" lIns="0" tIns="0" rIns="0" bIns="0" rtlCol="0">
            <a:spAutoFit/>
          </a:bodyPr>
          <a:lstStyle/>
          <a:p>
            <a:pPr>
              <a:lnSpc>
                <a:spcPts val="1900"/>
              </a:lnSpc>
            </a:pPr>
            <a:r>
              <a:rPr sz="2000" b="1" spc="-50" dirty="0">
                <a:solidFill>
                  <a:srgbClr val="FFFFFF"/>
                </a:solidFill>
                <a:latin typeface="Calibri"/>
                <a:cs typeface="Calibri"/>
              </a:rPr>
              <a:t>9</a:t>
            </a:r>
            <a:endParaRPr sz="200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2000"/>
              </a:lnSpc>
            </a:pPr>
            <a:fld id="{81D60167-4931-47E6-BA6A-407CBD079E47}" type="slidenum">
              <a:rPr spc="-25" dirty="0"/>
              <a:t>9</a:t>
            </a:fld>
            <a:endParaRPr spc="-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2AF87E9453C64B8CD9CB19C22AF061" ma:contentTypeVersion="20" ma:contentTypeDescription="Create a new document." ma:contentTypeScope="" ma:versionID="51533493372e0ecf844285dffa5ec41a">
  <xsd:schema xmlns:xsd="http://www.w3.org/2001/XMLSchema" xmlns:xs="http://www.w3.org/2001/XMLSchema" xmlns:p="http://schemas.microsoft.com/office/2006/metadata/properties" xmlns:ns1="http://schemas.microsoft.com/sharepoint/v3" xmlns:ns2="388509a8-77b0-48dd-8ec9-93698fedb0e8" xmlns:ns3="466190fe-a96a-4ad0-afdc-68b9082f2d8f" targetNamespace="http://schemas.microsoft.com/office/2006/metadata/properties" ma:root="true" ma:fieldsID="4de9d40a3b0a114c3a84bec2e7926453" ns1:_="" ns2:_="" ns3:_="">
    <xsd:import namespace="http://schemas.microsoft.com/sharepoint/v3"/>
    <xsd:import namespace="388509a8-77b0-48dd-8ec9-93698fedb0e8"/>
    <xsd:import namespace="466190fe-a96a-4ad0-afdc-68b9082f2d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8509a8-77b0-48dd-8ec9-93698fedb0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a8cf889-1636-4ad7-84b8-517ce47ff9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6190fe-a96a-4ad0-afdc-68b9082f2d8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a3c5432-ed53-4529-8f2c-34e29df83485}" ma:internalName="TaxCatchAll" ma:showField="CatchAllData" ma:web="466190fe-a96a-4ad0-afdc-68b9082f2d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66190fe-a96a-4ad0-afdc-68b9082f2d8f" xsi:nil="true"/>
    <lcf76f155ced4ddcb4097134ff3c332f xmlns="388509a8-77b0-48dd-8ec9-93698fedb0e8">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AE60835-6585-4741-A75E-698599058BA1}">
  <ds:schemaRefs>
    <ds:schemaRef ds:uri="http://schemas.microsoft.com/sharepoint/v3/contenttype/forms"/>
  </ds:schemaRefs>
</ds:datastoreItem>
</file>

<file path=customXml/itemProps2.xml><?xml version="1.0" encoding="utf-8"?>
<ds:datastoreItem xmlns:ds="http://schemas.openxmlformats.org/officeDocument/2006/customXml" ds:itemID="{337072F7-832A-41EA-B9F6-0EDD327F12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88509a8-77b0-48dd-8ec9-93698fedb0e8"/>
    <ds:schemaRef ds:uri="466190fe-a96a-4ad0-afdc-68b9082f2d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9DA75B-8CCB-43F9-98C7-96FAC52E095F}">
  <ds:schemaRefs>
    <ds:schemaRef ds:uri="http://purl.org/dc/dcmitype/"/>
    <ds:schemaRef ds:uri="http://schemas.microsoft.com/office/2006/documentManagement/types"/>
    <ds:schemaRef ds:uri="http://schemas.openxmlformats.org/package/2006/metadata/core-properties"/>
    <ds:schemaRef ds:uri="http://www.w3.org/XML/1998/namespace"/>
    <ds:schemaRef ds:uri="http://purl.org/dc/terms/"/>
    <ds:schemaRef ds:uri="388509a8-77b0-48dd-8ec9-93698fedb0e8"/>
    <ds:schemaRef ds:uri="http://purl.org/dc/elements/1.1/"/>
    <ds:schemaRef ds:uri="http://schemas.microsoft.com/office/infopath/2007/PartnerControls"/>
    <ds:schemaRef ds:uri="466190fe-a96a-4ad0-afdc-68b9082f2d8f"/>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87</TotalTime>
  <Words>4393</Words>
  <Application>Microsoft Office PowerPoint</Application>
  <PresentationFormat>Custom</PresentationFormat>
  <Paragraphs>322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PowerPoint Presentation</vt:lpstr>
      <vt:lpstr>CONTENTS</vt:lpstr>
      <vt:lpstr>ABOUT STREETGAMES</vt:lpstr>
      <vt:lpstr>OUR VALUES</vt:lpstr>
      <vt:lpstr>OUR COMMITMENTS</vt:lpstr>
      <vt:lpstr> EQUALITY,DIVERSITY,INCLUSION and BELONGING</vt:lpstr>
      <vt:lpstr>JOB DESCRIPTION</vt:lpstr>
      <vt:lpstr>KEY RESPONSIBILITIES</vt:lpstr>
      <vt:lpstr>ESSENTIAL SKILLS AND KNOWLEDGE</vt:lpstr>
      <vt:lpstr>ESSENTIAL SKILLS AND KNOWLEDGE</vt:lpstr>
      <vt:lpstr>HOW TO APPLY</vt:lpstr>
      <vt:lpstr>PowerPoint Presentation</vt:lpstr>
      <vt:lpstr>PowerPoint Presentation</vt:lpstr>
      <vt:lpstr>CYNNWYS</vt:lpstr>
      <vt:lpstr>YNGHYLCH STREETGAMES</vt:lpstr>
      <vt:lpstr>EIN GWERTHOEDD</vt:lpstr>
      <vt:lpstr>EIN YMRWYMIADAU</vt:lpstr>
      <vt:lpstr>CYDRADDOLDEB, AMRYWIAETH, CYNHWYSIANT a PERTHYN</vt:lpstr>
      <vt:lpstr>DISGRIFIAD SWYDD</vt:lpstr>
      <vt:lpstr>CYFRIFOLDEBAU ALLWEDDOL</vt:lpstr>
      <vt:lpstr>SGILIAU A GWYBODAETH HANFODOL</vt:lpstr>
      <vt:lpstr>SGILIAU A GWYBODAETH HANFODOL</vt:lpstr>
      <vt:lpstr>SUT I WNEUD CAIS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StreetGames</dc:title>
  <dc:creator>Jamie W</dc:creator>
  <cp:keywords>DAGGnrZXMJQ,BAEwEm22nsM</cp:keywords>
  <cp:lastModifiedBy>Rebecca Ryan</cp:lastModifiedBy>
  <cp:revision>3</cp:revision>
  <dcterms:created xsi:type="dcterms:W3CDTF">2024-07-24T11:14:33Z</dcterms:created>
  <dcterms:modified xsi:type="dcterms:W3CDTF">2024-08-09T14:13:29Z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2024-05-31T00:00:00Z</vt:filetime>
  </property>
  <property fmtid="{D5CDD505-2E9C-101B-9397-08002B2CF9AE}" pid="3" name="Creator">
    <vt:lpwstr>Canva</vt:lpwstr>
  </property>
  <property fmtid="{D5CDD505-2E9C-101B-9397-08002B2CF9AE}" pid="4" name="LastSaved">
    <vt:filetime>2024-07-24T00:00:00Z</vt:filetime>
  </property>
  <property fmtid="{D5CDD505-2E9C-101B-9397-08002B2CF9AE}" pid="5" name="Producer">
    <vt:lpwstr>Canva</vt:lpwstr>
  </property>
  <property fmtid="{D5CDD505-2E9C-101B-9397-08002B2CF9AE}" pid="6" name="ContentTypeId">
    <vt:lpwstr>0x010100542AF87E9453C64B8CD9CB19C22AF061</vt:lpwstr>
  </property>
  <property fmtid="{D5CDD505-2E9C-101B-9397-08002B2CF9AE}" pid="7" name="MediaServiceImageTags">
    <vt:lpwstr/>
  </property>
</Properties>
</file>